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48" r:id="rId5"/>
    <p:sldMasterId id="2147483672" r:id="rId6"/>
    <p:sldMasterId id="2147483677" r:id="rId7"/>
  </p:sldMasterIdLst>
  <p:notesMasterIdLst>
    <p:notesMasterId r:id="rId15"/>
  </p:notesMasterIdLst>
  <p:handoutMasterIdLst>
    <p:handoutMasterId r:id="rId16"/>
  </p:handoutMasterIdLst>
  <p:sldIdLst>
    <p:sldId id="270" r:id="rId8"/>
    <p:sldId id="261" r:id="rId9"/>
    <p:sldId id="257" r:id="rId10"/>
    <p:sldId id="281" r:id="rId11"/>
    <p:sldId id="279" r:id="rId12"/>
    <p:sldId id="258" r:id="rId13"/>
    <p:sldId id="282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a Fleming" initials="Y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 snapToObjects="1">
      <p:cViewPr varScale="1">
        <p:scale>
          <a:sx n="95" d="100"/>
          <a:sy n="95" d="100"/>
        </p:scale>
        <p:origin x="2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18A2-881F-2C45-A8FA-EFB71EF08730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9D3E-B33A-FE44-82D0-AC509F23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2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6C241-9D21-3B49-A92F-098113DCBF84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AC3DB-D8BE-B042-AFDE-256D34EBB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6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755" y="5954130"/>
            <a:ext cx="6033912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33183"/>
            <a:ext cx="4040188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4" y="811319"/>
            <a:ext cx="4041775" cy="444573"/>
          </a:xfrm>
        </p:spPr>
        <p:txBody>
          <a:bodyPr anchor="t">
            <a:noAutofit/>
          </a:bodyPr>
          <a:lstStyle>
            <a:lvl1pPr>
              <a:defRPr sz="2000" b="1" spc="0"/>
            </a:lvl1pPr>
            <a:lvl2pPr>
              <a:defRPr sz="2000" b="1" spc="0"/>
            </a:lvl2pPr>
            <a:lvl3pPr>
              <a:defRPr sz="2000" b="1" spc="0"/>
            </a:lvl3pPr>
            <a:lvl4pPr>
              <a:defRPr sz="2000" b="1" spc="0"/>
            </a:lvl4pPr>
            <a:lvl5pPr>
              <a:defRPr sz="2000" b="1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374404"/>
            <a:ext cx="9066509" cy="707187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rgbClr val="4D4F53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200" y="302684"/>
            <a:ext cx="5562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2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" y="376035"/>
            <a:ext cx="9144000" cy="7132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493" y="4258623"/>
            <a:ext cx="5122196" cy="1444444"/>
          </a:xfrm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" y="376035"/>
            <a:ext cx="9144000" cy="713232"/>
          </a:xfrm>
          <a:prstGeom prst="rect">
            <a:avLst/>
          </a:prstGeom>
        </p:spPr>
      </p:pic>
      <p:sp>
        <p:nvSpPr>
          <p:cNvPr id="8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274462"/>
            <a:ext cx="5562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227140"/>
            <a:ext cx="8121650" cy="4276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4667"/>
            <a:ext cx="40386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4667"/>
            <a:ext cx="40386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76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7669"/>
            <a:ext cx="4040188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9670"/>
            <a:ext cx="4040188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27669"/>
            <a:ext cx="4041775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89670"/>
            <a:ext cx="4041775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16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5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1625" y="1270003"/>
            <a:ext cx="8229600" cy="44591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3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978" y="1411111"/>
            <a:ext cx="40386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111"/>
            <a:ext cx="40386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20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511" y="1241779"/>
            <a:ext cx="4040188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511" y="1880271"/>
            <a:ext cx="4040188" cy="3764175"/>
          </a:xfrm>
        </p:spPr>
        <p:txBody>
          <a:bodyPr>
            <a:norm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41779"/>
            <a:ext cx="4041775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80271"/>
            <a:ext cx="4041775" cy="3764175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7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29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ags" Target="../tags/tag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ags" Target="../tags/tag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ags" Target="../tags/tag13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755" y="5555825"/>
            <a:ext cx="7007578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05"/>
            <a:ext cx="9144000" cy="713231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12, 2021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457200" y="711203"/>
            <a:ext cx="8229600" cy="1334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b="1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1400" kern="1200" cap="all" spc="16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5919101"/>
            <a:ext cx="9066509" cy="7071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4285"/>
            <a:ext cx="82296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2587"/>
            <a:ext cx="8229600" cy="416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75228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0152" y="62752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9145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54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978" y="293445"/>
            <a:ext cx="82296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978" y="1436113"/>
            <a:ext cx="8229600" cy="416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81928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rgbClr val="FFFFFF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281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5916169"/>
            <a:ext cx="9066509" cy="70718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5002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5" r:id="rId3"/>
    <p:sldLayoutId id="2147483676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02034"/>
            <a:ext cx="7619092" cy="584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58929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288573"/>
            <a:ext cx="5562600" cy="365125"/>
          </a:xfrm>
          <a:prstGeom prst="rect">
            <a:avLst/>
          </a:prstGeom>
        </p:spPr>
        <p:txBody>
          <a:bodyPr anchor="b"/>
          <a:lstStyle>
            <a:lvl1pPr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6338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b="0" kern="1200" cap="all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affordable Housing preservation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89755" y="5954130"/>
            <a:ext cx="7723616" cy="451623"/>
          </a:xfrm>
        </p:spPr>
        <p:txBody>
          <a:bodyPr/>
          <a:lstStyle/>
          <a:p>
            <a:r>
              <a:rPr lang="en-US" sz="1800" dirty="0"/>
              <a:t>Enterprises’ proposed 2022-2024 Underserved Market Plans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Duty to serve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Public listening Session – Day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95399" y="6356352"/>
            <a:ext cx="2133600" cy="365125"/>
          </a:xfrm>
        </p:spPr>
        <p:txBody>
          <a:bodyPr/>
          <a:lstStyle/>
          <a:p>
            <a:r>
              <a:rPr lang="en-US" sz="1600" dirty="0">
                <a:solidFill>
                  <a:srgbClr val="4D4F53"/>
                </a:solidFill>
              </a:rPr>
              <a:t>July 13, 2021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D92D4A0-CEF6-48CF-AABE-216C20F8D943}"/>
              </a:ext>
            </a:extLst>
          </p:cNvPr>
          <p:cNvSpPr txBox="1">
            <a:spLocks/>
          </p:cNvSpPr>
          <p:nvPr/>
        </p:nvSpPr>
        <p:spPr>
          <a:xfrm>
            <a:off x="231112" y="2390407"/>
            <a:ext cx="3818374" cy="962027"/>
          </a:xfrm>
          <a:prstGeom prst="rect">
            <a:avLst/>
          </a:prstGeom>
          <a:noFill/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listening session will begin shortly.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565CE-66A2-45BC-9CCF-B4F2EB2A0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49522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49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199" y="302684"/>
            <a:ext cx="8495881" cy="365125"/>
          </a:xfrm>
        </p:spPr>
        <p:txBody>
          <a:bodyPr/>
          <a:lstStyle/>
          <a:p>
            <a:r>
              <a:rPr lang="en-US" spc="400" dirty="0"/>
              <a:t>Enterprises' Proposed 2022-2024 </a:t>
            </a:r>
          </a:p>
          <a:p>
            <a:r>
              <a:rPr lang="en-US" spc="400" dirty="0"/>
              <a:t>Underserved Market Plans – affordable housing preservation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B0D2E9C-56D5-4412-8B64-1000C0355AF6}"/>
              </a:ext>
            </a:extLst>
          </p:cNvPr>
          <p:cNvSpPr txBox="1">
            <a:spLocks/>
          </p:cNvSpPr>
          <p:nvPr/>
        </p:nvSpPr>
        <p:spPr>
          <a:xfrm>
            <a:off x="762454" y="208943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Welcome to FHFA’s </a:t>
            </a:r>
          </a:p>
          <a:p>
            <a:pPr algn="ctr"/>
            <a:r>
              <a:rPr lang="en-US" sz="4400" dirty="0"/>
              <a:t>duty to serve </a:t>
            </a:r>
            <a:br>
              <a:rPr lang="en-US" sz="4400" dirty="0"/>
            </a:br>
            <a:r>
              <a:rPr lang="en-US" sz="4400" dirty="0"/>
              <a:t>Public listening session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5B6-7CE6-41CF-B856-932747012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0"/>
            <a:ext cx="1121761" cy="30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11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housing Preservation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76EE0-2428-4BF8-8D84-A1846509B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Enterprises' Proposed 2022-2024 Underserved Market Plans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EB9C1A-8578-4EFD-ABF8-1E346F11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474751"/>
              </p:ext>
            </p:extLst>
          </p:nvPr>
        </p:nvGraphicFramePr>
        <p:xfrm>
          <a:off x="380407" y="1293112"/>
          <a:ext cx="8211653" cy="4271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933">
                  <a:extLst>
                    <a:ext uri="{9D8B030D-6E8A-4147-A177-3AD203B41FA5}">
                      <a16:colId xmlns:a16="http://schemas.microsoft.com/office/drawing/2014/main" val="2588165879"/>
                    </a:ext>
                  </a:extLst>
                </a:gridCol>
                <a:gridCol w="5673720">
                  <a:extLst>
                    <a:ext uri="{9D8B030D-6E8A-4147-A177-3AD203B41FA5}">
                      <a16:colId xmlns:a16="http://schemas.microsoft.com/office/drawing/2014/main" val="2141769834"/>
                    </a:ext>
                  </a:extLst>
                </a:gridCol>
              </a:tblGrid>
              <a:tr h="321531">
                <a:tc>
                  <a:txBody>
                    <a:bodyPr/>
                    <a:lstStyle/>
                    <a:p>
                      <a:r>
                        <a:rPr lang="en-US" b="1" dirty="0"/>
                        <a:t>Speaker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Organization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06914"/>
                  </a:ext>
                </a:extLst>
              </a:tr>
              <a:tr h="6302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David </a:t>
                      </a:r>
                      <a:r>
                        <a:rPr lang="en-US" sz="2000" dirty="0" err="1"/>
                        <a:t>Lipsetz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Housing Assistance Council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430171"/>
                  </a:ext>
                </a:extLst>
              </a:tr>
              <a:tr h="6418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Garth </a:t>
                      </a:r>
                      <a:r>
                        <a:rPr lang="en-US" sz="2000" dirty="0" err="1"/>
                        <a:t>Rieman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National Council of State Housing Agencies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195397"/>
                  </a:ext>
                </a:extLst>
              </a:tr>
              <a:tr h="6744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Mark </a:t>
                      </a:r>
                      <a:r>
                        <a:rPr lang="en-US" sz="2000" dirty="0" err="1"/>
                        <a:t>Kudlowitz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Local Initiatives Support Corporation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16373"/>
                  </a:ext>
                </a:extLst>
              </a:tr>
              <a:tr h="6515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Ellen Lurie Hoffman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National Housing Trust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110495"/>
                  </a:ext>
                </a:extLst>
              </a:tr>
              <a:tr h="64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David Sanchez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National Community Stabilization Trust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36347"/>
                  </a:ext>
                </a:extLst>
              </a:tr>
              <a:tr h="6631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Andrew Spofford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Preservation of Affordable Housing, Inc.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67502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6677EDC-B5A1-4403-8C1D-359A1C030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48923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62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housing Preservation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Break session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790C5-F50E-4E35-9060-42E20D98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2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housing Preservation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76EE0-2428-4BF8-8D84-A1846509B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Enterprises' Proposed 2022-2024 Underserved Market Plans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EB9C1A-8578-4EFD-ABF8-1E346F11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69461"/>
              </p:ext>
            </p:extLst>
          </p:nvPr>
        </p:nvGraphicFramePr>
        <p:xfrm>
          <a:off x="380407" y="1293112"/>
          <a:ext cx="8211653" cy="4404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933">
                  <a:extLst>
                    <a:ext uri="{9D8B030D-6E8A-4147-A177-3AD203B41FA5}">
                      <a16:colId xmlns:a16="http://schemas.microsoft.com/office/drawing/2014/main" val="2588165879"/>
                    </a:ext>
                  </a:extLst>
                </a:gridCol>
                <a:gridCol w="5673720">
                  <a:extLst>
                    <a:ext uri="{9D8B030D-6E8A-4147-A177-3AD203B41FA5}">
                      <a16:colId xmlns:a16="http://schemas.microsoft.com/office/drawing/2014/main" val="2141769834"/>
                    </a:ext>
                  </a:extLst>
                </a:gridCol>
              </a:tblGrid>
              <a:tr h="321531">
                <a:tc>
                  <a:txBody>
                    <a:bodyPr/>
                    <a:lstStyle/>
                    <a:p>
                      <a:r>
                        <a:rPr lang="en-US" b="1" dirty="0"/>
                        <a:t>Speaker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Organization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06914"/>
                  </a:ext>
                </a:extLst>
              </a:tr>
              <a:tr h="6302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Vince Wang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Grounded Solutions Network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430171"/>
                  </a:ext>
                </a:extLst>
              </a:tr>
              <a:tr h="6418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Greg Hopkins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Rocky Mountain Institute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195397"/>
                  </a:ext>
                </a:extLst>
              </a:tr>
              <a:tr h="6744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 err="1"/>
                        <a:t>Gerron</a:t>
                      </a:r>
                      <a:r>
                        <a:rPr lang="en-US" sz="2000" dirty="0"/>
                        <a:t> Levi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National Community Reinvestment Coalition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16373"/>
                  </a:ext>
                </a:extLst>
              </a:tr>
              <a:tr h="6515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Althea Arnold</a:t>
                      </a:r>
                      <a:endParaRPr lang="en-US" sz="20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Stewards for Affordable Housing for the Future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110495"/>
                  </a:ext>
                </a:extLst>
              </a:tr>
              <a:tr h="64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Peter Lawrence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Novogradac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36347"/>
                  </a:ext>
                </a:extLst>
              </a:tr>
              <a:tr h="795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Erin Burns-Maine and Sadie McKeown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Community Preservation Corporation</a:t>
                      </a:r>
                      <a:endParaRPr lang="en-US" sz="20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67502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41E8DCB-565A-4229-A946-17A89ECA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00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housing Preservation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Enterprises response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7470D-97E1-457B-933B-D7951139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housing Preservation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Thank you </a:t>
            </a:r>
          </a:p>
          <a:p>
            <a:pPr algn="ctr"/>
            <a:r>
              <a:rPr lang="en-US" sz="4400" dirty="0"/>
              <a:t>for your participation!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8CDB2-E742-4EB6-837A-D1CE9BB3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2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FHFA_BRAND" val="dqLwVlI9"/>
  <p:tag name="ARTICULATE_DESIGN_ID_LIGHT BACKGROUND" val="ljP3pD6m"/>
  <p:tag name="ARTICULATE_DESIGN_ID_DARK BACKGROUND" val="4fYD0GpS"/>
  <p:tag name="ARTICULATE_DESIGN_ID_DIVIDERS" val="26ipJNsi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HFA_Bra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B08BC4EF-D09D-4204-B74D-A86250DC67AF}"/>
    </a:ext>
  </a:extLst>
</a:theme>
</file>

<file path=ppt/theme/theme2.xml><?xml version="1.0" encoding="utf-8"?>
<a:theme xmlns:a="http://schemas.openxmlformats.org/drawingml/2006/main" name="Light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8C12FEB9-065E-470D-9D29-CA15F7CDA123}"/>
    </a:ext>
  </a:extLst>
</a:theme>
</file>

<file path=ppt/theme/theme3.xml><?xml version="1.0" encoding="utf-8"?>
<a:theme xmlns:a="http://schemas.openxmlformats.org/drawingml/2006/main" name="Dark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D7B9DB3B-35F7-4184-902A-5362F87C7387}"/>
    </a:ext>
  </a:extLst>
</a:theme>
</file>

<file path=ppt/theme/theme4.xml><?xml version="1.0" encoding="utf-8"?>
<a:theme xmlns:a="http://schemas.openxmlformats.org/drawingml/2006/main" name="Dividers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CCDA37B6-3BAE-4C2A-B850-40616EBAA0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SendEmailAlert xmlns="946b7fcb-b6b4-4ef2-be73-dba3a580ace5">true</SendEmailAlert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45E0B0F3E9D4CBF6C5018A41D81D1" ma:contentTypeVersion="3" ma:contentTypeDescription="Create a new document." ma:contentTypeScope="" ma:versionID="3590a4e458905c45ef1ceac0885775c1">
  <xsd:schema xmlns:xsd="http://www.w3.org/2001/XMLSchema" xmlns:xs="http://www.w3.org/2001/XMLSchema" xmlns:p="http://schemas.microsoft.com/office/2006/metadata/properties" xmlns:ns1="http://schemas.microsoft.com/sharepoint/v3" xmlns:ns2="946b7fcb-b6b4-4ef2-be73-dba3a580ace5" xmlns:ns3="054c2eff-e66d-4d5e-80b6-2379bad19f6c" targetNamespace="http://schemas.microsoft.com/office/2006/metadata/properties" ma:root="true" ma:fieldsID="869e85712159980e0a74c6dbbf526c18" ns1:_="" ns2:_="" ns3:_="">
    <xsd:import namespace="http://schemas.microsoft.com/sharepoint/v3"/>
    <xsd:import namespace="946b7fcb-b6b4-4ef2-be73-dba3a580ace5"/>
    <xsd:import namespace="054c2eff-e66d-4d5e-80b6-2379bad19f6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endEmailAlert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b7fcb-b6b4-4ef2-be73-dba3a580ace5" elementFormDefault="qualified">
    <xsd:import namespace="http://schemas.microsoft.com/office/2006/documentManagement/types"/>
    <xsd:import namespace="http://schemas.microsoft.com/office/infopath/2007/PartnerControls"/>
    <xsd:element name="SendEmailAlert" ma:index="10" nillable="true" ma:displayName="SendEmailAlert" ma:default="1" ma:description="A flag to control the Email Alerts for the page. If set to true, an email alert will be sent out provided the Email Alerts feature is turned on." ma:internalName="SendEmailAle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c2eff-e66d-4d5e-80b6-2379bad19f6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39FCE-1F6A-4936-873D-E9A3DF893B02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0CC479-5D98-4595-9438-72AD3AE04330}"/>
</file>

<file path=customXml/itemProps3.xml><?xml version="1.0" encoding="utf-8"?>
<ds:datastoreItem xmlns:ds="http://schemas.openxmlformats.org/officeDocument/2006/customXml" ds:itemID="{CF104685-7DF6-40D0-9696-8EBE0F519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194</Words>
  <Application>Microsoft Office PowerPoint</Application>
  <PresentationFormat>On-screen Show (4:3)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FHFA_Brand</vt:lpstr>
      <vt:lpstr>Light Background</vt:lpstr>
      <vt:lpstr>Dark Background</vt:lpstr>
      <vt:lpstr>Dividers</vt:lpstr>
      <vt:lpstr> affordable Housing preservation</vt:lpstr>
      <vt:lpstr>PowerPoint Presentation</vt:lpstr>
      <vt:lpstr>Affordable housing Preservation</vt:lpstr>
      <vt:lpstr>Affordable housing Preservation</vt:lpstr>
      <vt:lpstr>Affordable housing Preservation</vt:lpstr>
      <vt:lpstr>Affordable housing Preservation</vt:lpstr>
      <vt:lpstr>Affordable housing Preservation</vt:lpstr>
    </vt:vector>
  </TitlesOfParts>
  <Company>Federal Housing Finance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Sheign Freel</dc:creator>
  <cp:lastModifiedBy>Roberts, Toi</cp:lastModifiedBy>
  <cp:revision>9</cp:revision>
  <cp:lastPrinted>2013-12-17T19:19:44Z</cp:lastPrinted>
  <dcterms:created xsi:type="dcterms:W3CDTF">2019-09-27T18:20:07Z</dcterms:created>
  <dcterms:modified xsi:type="dcterms:W3CDTF">2021-07-09T23:09:16Z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0x01010041045E0B0F3E9D4CBF6C5018A41D81D1</vt:lpwstr>
  </property>
  <property fmtid="{D5CDD505-2E9C-101B-9397-08002B2CF9AE}" pid="3" name="ArticulateGUID">
    <vt:lpwstr>7C4E1635-F270-419D-9743-12C579EA28C3</vt:lpwstr>
  </property>
  <property fmtid="{D5CDD505-2E9C-101B-9397-08002B2CF9AE}" pid="4" name="ArticulatePath">
    <vt:lpwstr>Template_Stone Background</vt:lpwstr>
  </property>
</Properties>
</file>