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41"/>
  </p:notesMasterIdLst>
  <p:handoutMasterIdLst>
    <p:handoutMasterId r:id="rId42"/>
  </p:handoutMasterIdLst>
  <p:sldIdLst>
    <p:sldId id="278" r:id="rId2"/>
    <p:sldId id="307" r:id="rId3"/>
    <p:sldId id="365" r:id="rId4"/>
    <p:sldId id="346" r:id="rId5"/>
    <p:sldId id="347" r:id="rId6"/>
    <p:sldId id="352" r:id="rId7"/>
    <p:sldId id="351" r:id="rId8"/>
    <p:sldId id="364" r:id="rId9"/>
    <p:sldId id="308" r:id="rId10"/>
    <p:sldId id="309" r:id="rId11"/>
    <p:sldId id="313" r:id="rId12"/>
    <p:sldId id="314" r:id="rId13"/>
    <p:sldId id="353" r:id="rId14"/>
    <p:sldId id="354" r:id="rId15"/>
    <p:sldId id="362" r:id="rId16"/>
    <p:sldId id="363" r:id="rId17"/>
    <p:sldId id="356" r:id="rId18"/>
    <p:sldId id="357" r:id="rId19"/>
    <p:sldId id="361" r:id="rId20"/>
    <p:sldId id="316" r:id="rId21"/>
    <p:sldId id="286" r:id="rId22"/>
    <p:sldId id="337" r:id="rId23"/>
    <p:sldId id="322" r:id="rId24"/>
    <p:sldId id="349" r:id="rId25"/>
    <p:sldId id="323" r:id="rId26"/>
    <p:sldId id="324" r:id="rId27"/>
    <p:sldId id="321" r:id="rId28"/>
    <p:sldId id="298" r:id="rId29"/>
    <p:sldId id="325" r:id="rId30"/>
    <p:sldId id="326" r:id="rId31"/>
    <p:sldId id="327" r:id="rId32"/>
    <p:sldId id="329" r:id="rId33"/>
    <p:sldId id="330" r:id="rId34"/>
    <p:sldId id="331" r:id="rId35"/>
    <p:sldId id="332" r:id="rId36"/>
    <p:sldId id="333" r:id="rId37"/>
    <p:sldId id="334" r:id="rId38"/>
    <p:sldId id="336" r:id="rId39"/>
    <p:sldId id="340" r:id="rId4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8" autoAdjust="0"/>
    <p:restoredTop sz="98401" autoAdjust="0"/>
  </p:normalViewPr>
  <p:slideViewPr>
    <p:cSldViewPr snapToGrid="0" snapToObjects="1">
      <p:cViewPr varScale="1">
        <p:scale>
          <a:sx n="127" d="100"/>
          <a:sy n="127" d="100"/>
        </p:scale>
        <p:origin x="936" y="12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69F6761-BD82-BA45-9F65-AB8FB9CEF246}" type="datetimeFigureOut">
              <a:rPr lang="en-US" smtClean="0"/>
              <a:t>6/14/2018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EFBF9F2-313F-F94D-BD6C-2853BEC9BA7E}" type="slidenum">
              <a:rPr lang="en-US" smtClean="0"/>
              <a:t>‹#›</a:t>
            </a:fld>
            <a:endParaRPr lang="en-US" dirty="0"/>
          </a:p>
        </p:txBody>
      </p:sp>
    </p:spTree>
    <p:extLst>
      <p:ext uri="{BB962C8B-B14F-4D97-AF65-F5344CB8AC3E}">
        <p14:creationId xmlns:p14="http://schemas.microsoft.com/office/powerpoint/2010/main" val="39339766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190851A-7043-A44F-BC2B-08E7F4788E70}" type="datetimeFigureOut">
              <a:rPr lang="en-US" smtClean="0"/>
              <a:t>6/14/2018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583CA8-C37D-8C48-901C-3B05399AE005}" type="slidenum">
              <a:rPr lang="en-US" smtClean="0"/>
              <a:t>‹#›</a:t>
            </a:fld>
            <a:endParaRPr lang="en-US" dirty="0"/>
          </a:p>
        </p:txBody>
      </p:sp>
    </p:spTree>
    <p:extLst>
      <p:ext uri="{BB962C8B-B14F-4D97-AF65-F5344CB8AC3E}">
        <p14:creationId xmlns:p14="http://schemas.microsoft.com/office/powerpoint/2010/main" val="2196364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1</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20</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4</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5</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Had </a:t>
            </a:r>
            <a:r>
              <a:rPr lang="en-US" dirty="0" err="1" smtClean="0"/>
              <a:t>CongresHad</a:t>
            </a:r>
            <a:r>
              <a:rPr lang="en-US" dirty="0" smtClean="0"/>
              <a:t> Congress intended for the </a:t>
            </a:r>
            <a:r>
              <a:rPr lang="en-US" dirty="0" err="1" smtClean="0"/>
              <a:t>FHLBanks</a:t>
            </a:r>
            <a:r>
              <a:rPr lang="en-US" dirty="0" smtClean="0"/>
              <a:t>’ affordable housing programs to be subject to the duty to serve requirements applicable to the Enterprises, it would have done so in HERA</a:t>
            </a: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7</a:t>
            </a:fld>
            <a:endParaRPr lang="en-US" dirty="0"/>
          </a:p>
        </p:txBody>
      </p:sp>
    </p:spTree>
    <p:extLst>
      <p:ext uri="{BB962C8B-B14F-4D97-AF65-F5344CB8AC3E}">
        <p14:creationId xmlns:p14="http://schemas.microsoft.com/office/powerpoint/2010/main" val="238800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Had </a:t>
            </a:r>
            <a:r>
              <a:rPr lang="en-US" dirty="0" err="1" smtClean="0"/>
              <a:t>CongresHad</a:t>
            </a:r>
            <a:r>
              <a:rPr lang="en-US" dirty="0" smtClean="0"/>
              <a:t> Congress intended for the </a:t>
            </a:r>
            <a:r>
              <a:rPr lang="en-US" dirty="0" err="1" smtClean="0"/>
              <a:t>FHLBanks</a:t>
            </a:r>
            <a:r>
              <a:rPr lang="en-US" dirty="0" smtClean="0"/>
              <a:t>’ affordable housing programs to be subject to the duty to serve requirements applicable to the Enterprises, it would have done so in HERA</a:t>
            </a: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8</a:t>
            </a:fld>
            <a:endParaRPr lang="en-US" dirty="0"/>
          </a:p>
        </p:txBody>
      </p:sp>
    </p:spTree>
    <p:extLst>
      <p:ext uri="{BB962C8B-B14F-4D97-AF65-F5344CB8AC3E}">
        <p14:creationId xmlns:p14="http://schemas.microsoft.com/office/powerpoint/2010/main" val="2388006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Increase in maximum allocation from 35 percent to 40 percent of required annual AHP contribution</a:t>
            </a:r>
          </a:p>
          <a:p>
            <a:endParaRPr lang="en-US" sz="1200" dirty="0" smtClean="0"/>
          </a:p>
          <a:p>
            <a:r>
              <a:rPr lang="en-US" sz="1200" dirty="0" smtClean="0"/>
              <a:t>Increase in maximum subsidy per unit from $15,000 to $22,000</a:t>
            </a:r>
          </a:p>
          <a:p>
            <a:endParaRPr lang="en-US" sz="1200" dirty="0" smtClean="0"/>
          </a:p>
          <a:p>
            <a:r>
              <a:rPr lang="en-US" sz="1200" dirty="0" smtClean="0"/>
              <a:t>Annual adjustment to maximum subsidy per unit</a:t>
            </a:r>
          </a:p>
          <a:p>
            <a:pPr marL="174708" indent="-174708">
              <a:buFont typeface="Arial" panose="020B0604020202020204" pitchFamily="34" charset="0"/>
              <a:buChar char="•"/>
            </a:pPr>
            <a:endParaRPr lang="en-US" dirty="0" smtClean="0"/>
          </a:p>
          <a:p>
            <a:pPr marL="174708" marR="0" indent="-17470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Streamlines monitoring requirements for competitive projects using certain federal funds, which recognizes natural synergies between the AHP and other affordable housing funding sources.</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10</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12</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13</a:t>
            </a:fld>
            <a:endParaRPr lang="en-US" dirty="0"/>
          </a:p>
        </p:txBody>
      </p:sp>
    </p:spTree>
    <p:extLst>
      <p:ext uri="{BB962C8B-B14F-4D97-AF65-F5344CB8AC3E}">
        <p14:creationId xmlns:p14="http://schemas.microsoft.com/office/powerpoint/2010/main" val="2427987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8583CA8-C37D-8C48-901C-3B05399AE005}" type="slidenum">
              <a:rPr lang="en-US" smtClean="0"/>
              <a:t>14</a:t>
            </a:fld>
            <a:endParaRPr lang="en-US" dirty="0"/>
          </a:p>
        </p:txBody>
      </p:sp>
    </p:spTree>
    <p:extLst>
      <p:ext uri="{BB962C8B-B14F-4D97-AF65-F5344CB8AC3E}">
        <p14:creationId xmlns:p14="http://schemas.microsoft.com/office/powerpoint/2010/main" val="2427987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A87285-0DDC-084E-B9E4-D0B312755A29}" type="datetime1">
              <a:rPr lang="en-US" smtClean="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424BE5-8575-8A45-A33C-E2576DB1CA1A}" type="datetime1">
              <a:rPr lang="en-US" smtClean="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D4F1B-1E1E-5544-B184-EC10D8D13A54}" type="datetime1">
              <a:rPr lang="en-US" smtClean="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640080"/>
            <a:ext cx="7315200" cy="731520"/>
          </a:xfrm>
        </p:spPr>
        <p:txBody>
          <a:bodyPr>
            <a:noAutofit/>
          </a:bodyPr>
          <a:lstStyle>
            <a:lvl1pPr>
              <a:defRPr baseline="0">
                <a:solidFill>
                  <a:srgbClr val="B2581C"/>
                </a:solidFill>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731520" y="1380744"/>
            <a:ext cx="7726680" cy="4736592"/>
          </a:xfrm>
        </p:spPr>
        <p:txBody>
          <a:bodyPr>
            <a:no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DB10E5-0604-3045-9171-6CCF31C8CDE0}" type="datetime1">
              <a:rPr lang="en-US" smtClean="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B8B00C-6C0B-0443-A2EB-AE1BE582C94F}"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7045325" y="450850"/>
            <a:ext cx="1860550" cy="45270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C38FCB-2693-C342-ADB1-E566F471F3CC}" type="datetime1">
              <a:rPr lang="en-US" smtClean="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B8B00C-6C0B-0443-A2EB-AE1BE582C94F}"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1D4664-C66F-5C41-BD33-0E571CED7EB4}" type="datetime1">
              <a:rPr lang="en-US" smtClean="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97AD75-5A3F-204D-ABDA-D6D541D76330}" type="datetime1">
              <a:rPr lang="en-US" smtClean="0"/>
              <a:t>6/14/2018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B8B00C-6C0B-0443-A2EB-AE1BE582C94F}"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21A981-5D4A-1847-9086-FC1CD1BE74BE}" type="datetime1">
              <a:rPr lang="en-US" smtClean="0"/>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622F8-01C3-8C4C-A939-E077F6B0C632}" type="datetime1">
              <a:rPr lang="en-US" smtClean="0"/>
              <a:t>6/14/2018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856551-FBD6-CE4A-B26E-33F547760CD9}" type="datetime1">
              <a:rPr lang="en-US" smtClean="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B8B00C-6C0B-0443-A2EB-AE1BE582C94F}"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1CD4F4-D0CD-1B48-90F5-15C8D1E2EB8F}" type="datetime1">
              <a:rPr lang="en-US" smtClean="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B8B00C-6C0B-0443-A2EB-AE1BE582C94F}"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048D646-49BE-634B-9A71-2FB1319D7CF7}" type="datetime1">
              <a:rPr lang="en-US" smtClean="0"/>
              <a:t>6/14/2018</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8B8B00C-6C0B-0443-A2EB-AE1BE582C94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mc:Choice>
    <mc:Fallback xmlns="">
      <p:transition/>
    </mc:Fallback>
  </mc:AlternateConten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3213"/>
            <a:ext cx="8229600" cy="5370519"/>
          </a:xfrm>
        </p:spPr>
        <p:txBody>
          <a:bodyPr>
            <a:normAutofit/>
          </a:bodyPr>
          <a:lstStyle/>
          <a:p>
            <a:pPr algn="ctr"/>
            <a:r>
              <a:rPr lang="en-US" b="1" dirty="0" smtClean="0">
                <a:solidFill>
                  <a:srgbClr val="B2581C"/>
                </a:solidFill>
                <a:latin typeface="Times New Roman" panose="02020603050405020304" pitchFamily="18" charset="0"/>
                <a:cs typeface="Times New Roman" panose="02020603050405020304" pitchFamily="18" charset="0"/>
              </a:rPr>
              <a:t>AHP Proposed Rule</a:t>
            </a:r>
            <a:br>
              <a:rPr lang="en-US" b="1" dirty="0" smtClean="0">
                <a:solidFill>
                  <a:srgbClr val="B2581C"/>
                </a:solidFill>
                <a:latin typeface="Times New Roman" panose="02020603050405020304" pitchFamily="18" charset="0"/>
                <a:cs typeface="Times New Roman" panose="02020603050405020304" pitchFamily="18" charset="0"/>
              </a:rPr>
            </a:br>
            <a:r>
              <a:rPr lang="en-US" b="1" dirty="0">
                <a:solidFill>
                  <a:srgbClr val="B2581C"/>
                </a:solidFill>
                <a:latin typeface="Times New Roman" panose="02020603050405020304" pitchFamily="18" charset="0"/>
                <a:cs typeface="Times New Roman" panose="02020603050405020304" pitchFamily="18" charset="0"/>
              </a:rPr>
              <a:t/>
            </a:r>
            <a:br>
              <a:rPr lang="en-US" b="1" dirty="0">
                <a:solidFill>
                  <a:srgbClr val="B2581C"/>
                </a:solidFill>
                <a:latin typeface="Times New Roman" panose="02020603050405020304" pitchFamily="18" charset="0"/>
                <a:cs typeface="Times New Roman" panose="02020603050405020304" pitchFamily="18" charset="0"/>
              </a:rPr>
            </a:br>
            <a:r>
              <a:rPr lang="en-US" b="1" dirty="0" smtClean="0">
                <a:solidFill>
                  <a:srgbClr val="B2581C"/>
                </a:solidFill>
                <a:latin typeface="Times New Roman" panose="02020603050405020304" pitchFamily="18" charset="0"/>
                <a:cs typeface="Times New Roman" panose="02020603050405020304" pitchFamily="18" charset="0"/>
              </a:rPr>
              <a:t>Community Investment Officers</a:t>
            </a:r>
            <a:br>
              <a:rPr lang="en-US" b="1" dirty="0" smtClean="0">
                <a:solidFill>
                  <a:srgbClr val="B2581C"/>
                </a:solidFill>
                <a:latin typeface="Times New Roman" panose="02020603050405020304" pitchFamily="18" charset="0"/>
                <a:cs typeface="Times New Roman" panose="02020603050405020304" pitchFamily="18" charset="0"/>
              </a:rPr>
            </a:br>
            <a:r>
              <a:rPr lang="en-US" b="1" dirty="0">
                <a:solidFill>
                  <a:srgbClr val="B2581C"/>
                </a:solidFill>
                <a:latin typeface="Times New Roman" panose="02020603050405020304" pitchFamily="18" charset="0"/>
                <a:cs typeface="Times New Roman" panose="02020603050405020304" pitchFamily="18" charset="0"/>
              </a:rPr>
              <a:t/>
            </a:r>
            <a:br>
              <a:rPr lang="en-US" b="1" dirty="0">
                <a:solidFill>
                  <a:srgbClr val="B2581C"/>
                </a:solidFill>
                <a:latin typeface="Times New Roman" panose="02020603050405020304" pitchFamily="18" charset="0"/>
                <a:cs typeface="Times New Roman" panose="02020603050405020304" pitchFamily="18" charset="0"/>
              </a:rPr>
            </a:br>
            <a:r>
              <a:rPr lang="en-US" b="1" dirty="0" smtClean="0">
                <a:solidFill>
                  <a:srgbClr val="B2581C"/>
                </a:solidFill>
                <a:latin typeface="Times New Roman" panose="02020603050405020304" pitchFamily="18" charset="0"/>
                <a:cs typeface="Times New Roman" panose="02020603050405020304" pitchFamily="18" charset="0"/>
              </a:rPr>
              <a:t>April 27, 2018</a:t>
            </a:r>
            <a:endParaRPr lang="en-US" b="1" dirty="0">
              <a:solidFill>
                <a:srgbClr val="B2581C"/>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8B8B00C-6C0B-0443-A2EB-AE1BE582C94F}" type="slidenum">
              <a:rPr lang="en-US" smtClean="0"/>
              <a:t>1</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Tree>
    <p:extLst>
      <p:ext uri="{BB962C8B-B14F-4D97-AF65-F5344CB8AC3E}">
        <p14:creationId xmlns:p14="http://schemas.microsoft.com/office/powerpoint/2010/main" val="3960062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dirty="0" smtClean="0"/>
              <a:t>Increased flexibility for allocating funds in the Set Aside program(s).</a:t>
            </a:r>
            <a:endParaRPr lang="en-US" dirty="0"/>
          </a:p>
          <a:p>
            <a:endParaRPr lang="en-US" dirty="0" smtClean="0"/>
          </a:p>
          <a:p>
            <a:r>
              <a:rPr lang="en-US" dirty="0" smtClean="0"/>
              <a:t>Streamlined monitoring requirements in some circumstances</a:t>
            </a:r>
            <a:endParaRPr lang="en-US" dirty="0"/>
          </a:p>
          <a:p>
            <a:endParaRPr lang="en-US" dirty="0"/>
          </a:p>
          <a:p>
            <a:r>
              <a:rPr lang="en-US" dirty="0" smtClean="0"/>
              <a:t>Settlements</a:t>
            </a:r>
          </a:p>
          <a:p>
            <a:endParaRPr lang="en-US" dirty="0"/>
          </a:p>
          <a:p>
            <a:r>
              <a:rPr lang="en-US" dirty="0" smtClean="0"/>
              <a:t>Expanded definition of home purchase to include rehabilitation</a:t>
            </a:r>
          </a:p>
          <a:p>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28B8B00C-6C0B-0443-A2EB-AE1BE582C94F}" type="slidenum">
              <a:rPr lang="en-US" smtClean="0"/>
              <a:t>10</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Favorable Proposed Changes</a:t>
            </a:r>
            <a:endParaRPr lang="en-US" sz="4000" dirty="0">
              <a:solidFill>
                <a:srgbClr val="B2581C"/>
              </a:solidFill>
              <a:latin typeface="Times"/>
              <a:cs typeface="Times"/>
            </a:endParaRPr>
          </a:p>
        </p:txBody>
      </p:sp>
    </p:spTree>
    <p:extLst>
      <p:ext uri="{BB962C8B-B14F-4D97-AF65-F5344CB8AC3E}">
        <p14:creationId xmlns:p14="http://schemas.microsoft.com/office/powerpoint/2010/main" val="9320995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2565381"/>
            <a:ext cx="914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15000"/>
              </a:spcBef>
              <a:spcAft>
                <a:spcPct val="90000"/>
              </a:spcAft>
              <a:buFontTx/>
              <a:buNone/>
            </a:pPr>
            <a:endParaRPr lang="en-US" altLang="en-US" sz="4000" b="1" dirty="0"/>
          </a:p>
          <a:p>
            <a:pPr algn="ctr" eaLnBrk="1" hangingPunct="1">
              <a:spcBef>
                <a:spcPct val="0"/>
              </a:spcBef>
              <a:buFontTx/>
              <a:buNone/>
            </a:pPr>
            <a:r>
              <a:rPr lang="en-US" altLang="en-US" sz="3200" b="1" dirty="0" smtClean="0"/>
              <a:t>Areas of CIO Concern</a:t>
            </a:r>
            <a:endParaRPr lang="en-US" altLang="en-US" sz="3200" b="1" dirty="0"/>
          </a:p>
          <a:p>
            <a:pPr algn="ctr" eaLnBrk="1" hangingPunct="1">
              <a:spcBef>
                <a:spcPct val="0"/>
              </a:spcBef>
              <a:buFontTx/>
              <a:buNone/>
            </a:pPr>
            <a:endParaRPr lang="en-US" altLang="en-US" sz="3200" b="1" dirty="0"/>
          </a:p>
          <a:p>
            <a:pPr algn="ctr" eaLnBrk="1" hangingPunct="1">
              <a:spcBef>
                <a:spcPct val="0"/>
              </a:spcBef>
              <a:buFontTx/>
              <a:buNone/>
            </a:pPr>
            <a:r>
              <a:rPr lang="en-US" altLang="en-US" sz="4000" b="1" dirty="0"/>
              <a:t/>
            </a:r>
            <a:br>
              <a:rPr lang="en-US" altLang="en-US" sz="4000" b="1" dirty="0"/>
            </a:br>
            <a:r>
              <a:rPr lang="en-US" altLang="en-US" sz="1600" b="1" dirty="0"/>
              <a:t/>
            </a:r>
            <a:br>
              <a:rPr lang="en-US" altLang="en-US" sz="1600" b="1" dirty="0"/>
            </a:br>
            <a:r>
              <a:rPr lang="en-US" altLang="en-US" sz="2400" b="1" dirty="0"/>
              <a:t/>
            </a:r>
            <a:br>
              <a:rPr lang="en-US" altLang="en-US" sz="2400" b="1" dirty="0"/>
            </a:br>
            <a:endParaRPr lang="en-US" altLang="en-US" sz="2400" b="1" dirty="0"/>
          </a:p>
        </p:txBody>
      </p:sp>
    </p:spTree>
    <p:extLst>
      <p:ext uri="{BB962C8B-B14F-4D97-AF65-F5344CB8AC3E}">
        <p14:creationId xmlns:p14="http://schemas.microsoft.com/office/powerpoint/2010/main" val="3290604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655064"/>
            <a:ext cx="7726680" cy="4736592"/>
          </a:xfrm>
          <a:solidFill>
            <a:schemeClr val="bg1"/>
          </a:solidFill>
        </p:spPr>
        <p:txBody>
          <a:bodyPr>
            <a:noAutofit/>
          </a:bodyPr>
          <a:lstStyle/>
          <a:p>
            <a:pPr>
              <a:spcBef>
                <a:spcPts val="0"/>
              </a:spcBef>
              <a:spcAft>
                <a:spcPts val="1200"/>
              </a:spcAft>
            </a:pPr>
            <a:r>
              <a:rPr lang="en-US" sz="2000" dirty="0" smtClean="0"/>
              <a:t>Outcome Requirements</a:t>
            </a:r>
          </a:p>
          <a:p>
            <a:pPr>
              <a:spcBef>
                <a:spcPts val="0"/>
              </a:spcBef>
              <a:spcAft>
                <a:spcPts val="1200"/>
              </a:spcAft>
            </a:pPr>
            <a:r>
              <a:rPr lang="en-US" sz="2000" dirty="0" smtClean="0"/>
              <a:t>Comment Period</a:t>
            </a:r>
          </a:p>
          <a:p>
            <a:pPr>
              <a:spcBef>
                <a:spcPts val="0"/>
              </a:spcBef>
              <a:spcAft>
                <a:spcPts val="1200"/>
              </a:spcAft>
            </a:pPr>
            <a:r>
              <a:rPr lang="en-US" sz="2000" dirty="0" smtClean="0"/>
              <a:t>Ownership Retention</a:t>
            </a:r>
          </a:p>
          <a:p>
            <a:pPr>
              <a:spcBef>
                <a:spcPts val="0"/>
              </a:spcBef>
              <a:spcAft>
                <a:spcPts val="1200"/>
              </a:spcAft>
            </a:pPr>
            <a:r>
              <a:rPr lang="en-US" sz="2000" dirty="0" smtClean="0"/>
              <a:t>Expanded </a:t>
            </a:r>
            <a:r>
              <a:rPr lang="en-US" sz="2000" dirty="0"/>
              <a:t>Targeted Community Lending Plan Requirements</a:t>
            </a:r>
          </a:p>
          <a:p>
            <a:pPr>
              <a:spcBef>
                <a:spcPts val="0"/>
              </a:spcBef>
              <a:spcAft>
                <a:spcPts val="1200"/>
              </a:spcAft>
            </a:pPr>
            <a:r>
              <a:rPr lang="en-US" sz="2000" dirty="0" smtClean="0"/>
              <a:t>Need for Subsidy</a:t>
            </a:r>
          </a:p>
          <a:p>
            <a:pPr>
              <a:spcBef>
                <a:spcPts val="0"/>
              </a:spcBef>
              <a:spcAft>
                <a:spcPts val="1200"/>
              </a:spcAft>
            </a:pPr>
            <a:r>
              <a:rPr lang="en-US" sz="2000" dirty="0" smtClean="0"/>
              <a:t>Increased </a:t>
            </a:r>
            <a:r>
              <a:rPr lang="en-US" sz="2000" dirty="0"/>
              <a:t>Governance Requirements</a:t>
            </a:r>
          </a:p>
          <a:p>
            <a:pPr>
              <a:spcBef>
                <a:spcPts val="0"/>
              </a:spcBef>
              <a:spcAft>
                <a:spcPts val="1200"/>
              </a:spcAft>
            </a:pPr>
            <a:r>
              <a:rPr lang="en-US" sz="2000" dirty="0" smtClean="0"/>
              <a:t>Scoring</a:t>
            </a:r>
          </a:p>
          <a:p>
            <a:pPr>
              <a:spcBef>
                <a:spcPts val="0"/>
              </a:spcBef>
              <a:spcAft>
                <a:spcPts val="1200"/>
              </a:spcAft>
            </a:pPr>
            <a:r>
              <a:rPr lang="en-US" sz="2000" dirty="0" smtClean="0"/>
              <a:t>Mandatory </a:t>
            </a:r>
            <a:r>
              <a:rPr lang="en-US" sz="2000" dirty="0"/>
              <a:t>Funding of </a:t>
            </a:r>
            <a:r>
              <a:rPr lang="en-US" sz="2000" dirty="0" smtClean="0"/>
              <a:t>Alternates</a:t>
            </a:r>
          </a:p>
          <a:p>
            <a:pPr>
              <a:spcBef>
                <a:spcPts val="0"/>
              </a:spcBef>
              <a:spcAft>
                <a:spcPts val="1200"/>
              </a:spcAft>
            </a:pPr>
            <a:r>
              <a:rPr lang="en-US" sz="2000" dirty="0" smtClean="0"/>
              <a:t>Modifications</a:t>
            </a: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12</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Areas of Concern</a:t>
            </a:r>
            <a:endParaRPr lang="en-US" sz="4000" dirty="0">
              <a:solidFill>
                <a:srgbClr val="B2581C"/>
              </a:solidFill>
              <a:latin typeface="Times"/>
              <a:cs typeface="Times"/>
            </a:endParaRPr>
          </a:p>
        </p:txBody>
      </p:sp>
    </p:spTree>
    <p:extLst>
      <p:ext uri="{BB962C8B-B14F-4D97-AF65-F5344CB8AC3E}">
        <p14:creationId xmlns:p14="http://schemas.microsoft.com/office/powerpoint/2010/main" val="1523355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dirty="0" smtClean="0"/>
              <a:t>Increases complexity and limits the </a:t>
            </a:r>
            <a:r>
              <a:rPr lang="en-US" dirty="0" err="1" smtClean="0"/>
              <a:t>FHLBanks</a:t>
            </a:r>
            <a:r>
              <a:rPr lang="en-US" dirty="0" smtClean="0"/>
              <a:t> ability to respond to local affordable housing needs</a:t>
            </a:r>
          </a:p>
          <a:p>
            <a:endParaRPr lang="en-US" dirty="0" smtClean="0"/>
          </a:p>
          <a:p>
            <a:r>
              <a:rPr lang="en-US" dirty="0" smtClean="0"/>
              <a:t>Unduly </a:t>
            </a:r>
            <a:r>
              <a:rPr lang="en-US" dirty="0"/>
              <a:t>restricts the FHLBanks’ </a:t>
            </a:r>
            <a:r>
              <a:rPr lang="en-US" dirty="0" smtClean="0"/>
              <a:t>autonomy</a:t>
            </a:r>
          </a:p>
          <a:p>
            <a:endParaRPr lang="en-US" dirty="0"/>
          </a:p>
          <a:p>
            <a:r>
              <a:rPr lang="en-US" sz="2000" dirty="0" smtClean="0"/>
              <a:t>Restricts types of projects that may access Competitive AHP</a:t>
            </a: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13</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Outcome Requirements</a:t>
            </a:r>
            <a:endParaRPr lang="en-US" sz="4000" dirty="0">
              <a:solidFill>
                <a:srgbClr val="B2581C"/>
              </a:solidFill>
              <a:latin typeface="Times"/>
              <a:cs typeface="Times"/>
            </a:endParaRPr>
          </a:p>
        </p:txBody>
      </p:sp>
    </p:spTree>
    <p:extLst>
      <p:ext uri="{BB962C8B-B14F-4D97-AF65-F5344CB8AC3E}">
        <p14:creationId xmlns:p14="http://schemas.microsoft.com/office/powerpoint/2010/main" val="3057703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Minimum thresholds for Underserved Communities &amp; Populations are excessive</a:t>
            </a:r>
          </a:p>
          <a:p>
            <a:endParaRPr lang="en-US" sz="2000" dirty="0" smtClean="0"/>
          </a:p>
          <a:p>
            <a:r>
              <a:rPr lang="en-US" sz="2000" dirty="0" smtClean="0"/>
              <a:t>Regulatory priorities could trigger re-ranking of applications = increased reputational and legal risk for the FHLBanks and removes clarity around program</a:t>
            </a:r>
          </a:p>
          <a:p>
            <a:endParaRPr lang="en-US" dirty="0"/>
          </a:p>
          <a:p>
            <a:pPr marL="182880" lvl="1"/>
            <a:r>
              <a:rPr lang="en-US" altLang="en-US" dirty="0"/>
              <a:t>Regulatory priorities become the de facto scoring methodology </a:t>
            </a:r>
            <a:r>
              <a:rPr lang="en-US" altLang="en-US" u="sng" dirty="0"/>
              <a:t>and</a:t>
            </a:r>
            <a:r>
              <a:rPr lang="en-US" altLang="en-US" dirty="0"/>
              <a:t> </a:t>
            </a:r>
            <a:r>
              <a:rPr lang="en-US" altLang="en-US" dirty="0" smtClean="0"/>
              <a:t>become the de facto district housing needs assessment to </a:t>
            </a:r>
            <a:r>
              <a:rPr lang="en-US" altLang="en-US" dirty="0"/>
              <a:t>ensure outcomes are achieved </a:t>
            </a:r>
            <a:endParaRPr lang="en-US" dirty="0"/>
          </a:p>
          <a:p>
            <a:pPr marL="0" indent="0">
              <a:buNone/>
            </a:pP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14</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Outcome Requirements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11456450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 Requirements</a:t>
            </a:r>
            <a:endParaRPr lang="en-US" dirty="0"/>
          </a:p>
        </p:txBody>
      </p:sp>
      <p:sp>
        <p:nvSpPr>
          <p:cNvPr id="3" name="Content Placeholder 2"/>
          <p:cNvSpPr>
            <a:spLocks noGrp="1"/>
          </p:cNvSpPr>
          <p:nvPr>
            <p:ph idx="1"/>
          </p:nvPr>
        </p:nvSpPr>
        <p:spPr/>
        <p:txBody>
          <a:bodyPr/>
          <a:lstStyle/>
          <a:p>
            <a:r>
              <a:rPr lang="en-US" dirty="0" smtClean="0"/>
              <a:t>Given dialogue between </a:t>
            </a:r>
            <a:r>
              <a:rPr lang="en-US" dirty="0" err="1" smtClean="0"/>
              <a:t>FHLBanks</a:t>
            </a:r>
            <a:r>
              <a:rPr lang="en-US" dirty="0" smtClean="0"/>
              <a:t> and the Agency, the </a:t>
            </a:r>
            <a:r>
              <a:rPr lang="en-US" dirty="0" err="1" smtClean="0"/>
              <a:t>FHLBanks</a:t>
            </a:r>
            <a:r>
              <a:rPr lang="en-US" dirty="0" smtClean="0"/>
              <a:t> seek written clarity around the Outcome Requirements calculation</a:t>
            </a:r>
          </a:p>
          <a:p>
            <a:pPr lvl="1"/>
            <a:endParaRPr lang="en-US" dirty="0" smtClean="0"/>
          </a:p>
          <a:p>
            <a:r>
              <a:rPr lang="en-US" dirty="0" smtClean="0"/>
              <a:t>Consideration of Set Aside Program </a:t>
            </a:r>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15</a:t>
            </a:fld>
            <a:endParaRPr lang="en-US" dirty="0"/>
          </a:p>
        </p:txBody>
      </p:sp>
    </p:spTree>
    <p:extLst>
      <p:ext uri="{BB962C8B-B14F-4D97-AF65-F5344CB8AC3E}">
        <p14:creationId xmlns:p14="http://schemas.microsoft.com/office/powerpoint/2010/main" val="1735526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731520" y="1380744"/>
            <a:ext cx="7726680" cy="4736592"/>
          </a:xfrm>
        </p:spPr>
        <p:txBody>
          <a:bodyPr>
            <a:noAutofit/>
          </a:bodyPr>
          <a:lstStyle/>
          <a:p>
            <a:pPr>
              <a:defRPr/>
            </a:pPr>
            <a:r>
              <a:rPr lang="en-US" altLang="en-US" sz="2000" dirty="0" smtClean="0"/>
              <a:t>Given:</a:t>
            </a:r>
          </a:p>
          <a:p>
            <a:pPr lvl="1">
              <a:defRPr/>
            </a:pPr>
            <a:r>
              <a:rPr lang="en-US" altLang="en-US" dirty="0" smtClean="0"/>
              <a:t>Annual Required AHP Contribution = $30 million</a:t>
            </a:r>
          </a:p>
          <a:p>
            <a:pPr lvl="1">
              <a:defRPr/>
            </a:pPr>
            <a:r>
              <a:rPr lang="en-US" altLang="en-US" dirty="0" smtClean="0"/>
              <a:t>30% Set-Aside Allocation = $9 million</a:t>
            </a:r>
          </a:p>
          <a:p>
            <a:pPr lvl="1">
              <a:defRPr/>
            </a:pPr>
            <a:r>
              <a:rPr lang="en-US" altLang="en-US" dirty="0" smtClean="0"/>
              <a:t>Statutory priorities is based on Total AHP Funds Allocated to General Fund (GF) and Targeted Fund (TF)</a:t>
            </a:r>
          </a:p>
          <a:p>
            <a:pPr lvl="1">
              <a:defRPr/>
            </a:pPr>
            <a:r>
              <a:rPr lang="en-US" altLang="en-US" dirty="0" smtClean="0"/>
              <a:t>Regulatory priorities is based on Required Annual AHP Contribution</a:t>
            </a:r>
          </a:p>
          <a:p>
            <a:pPr lvl="1">
              <a:defRPr/>
            </a:pPr>
            <a:r>
              <a:rPr lang="en-US" altLang="en-US" dirty="0" smtClean="0"/>
              <a:t>Statutory Requirements = 55% of Total AHP Funds Allocated</a:t>
            </a:r>
          </a:p>
          <a:p>
            <a:pPr lvl="1">
              <a:defRPr/>
            </a:pPr>
            <a:r>
              <a:rPr lang="en-US" altLang="en-US" dirty="0" smtClean="0"/>
              <a:t>Regulatory Requirements = 55% of Annual Required AHP Contribution</a:t>
            </a:r>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Outcome Requirements (Cont.)</a:t>
            </a:r>
            <a:endParaRPr lang="en-US" sz="4000" dirty="0">
              <a:solidFill>
                <a:srgbClr val="B2581C"/>
              </a:solidFill>
              <a:latin typeface="Times"/>
              <a:cs typeface="Times"/>
            </a:endParaRPr>
          </a:p>
        </p:txBody>
      </p:sp>
      <p:sp>
        <p:nvSpPr>
          <p:cNvPr id="4" name="Slide Number Placeholder 3"/>
          <p:cNvSpPr>
            <a:spLocks noGrp="1"/>
          </p:cNvSpPr>
          <p:nvPr>
            <p:ph type="sldNum" sz="quarter" idx="12"/>
          </p:nvPr>
        </p:nvSpPr>
        <p:spPr>
          <a:xfrm>
            <a:off x="7620000" y="18288"/>
            <a:ext cx="1066800" cy="329184"/>
          </a:xfrm>
        </p:spPr>
        <p:txBody>
          <a:bodyPr/>
          <a:lstStyle/>
          <a:p>
            <a:fld id="{28B8B00C-6C0B-0443-A2EB-AE1BE582C94F}" type="slidenum">
              <a:rPr lang="en-US" smtClean="0"/>
              <a:t>16</a:t>
            </a:fld>
            <a:endParaRPr lang="en-US" dirty="0"/>
          </a:p>
        </p:txBody>
      </p:sp>
    </p:spTree>
    <p:extLst>
      <p:ext uri="{BB962C8B-B14F-4D97-AF65-F5344CB8AC3E}">
        <p14:creationId xmlns:p14="http://schemas.microsoft.com/office/powerpoint/2010/main" val="1247376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457200" y="1333500"/>
            <a:ext cx="8229600" cy="5410200"/>
          </a:xfrm>
        </p:spPr>
        <p:txBody>
          <a:bodyPr>
            <a:noAutofit/>
          </a:bodyPr>
          <a:lstStyle/>
          <a:p>
            <a:pPr>
              <a:defRPr/>
            </a:pPr>
            <a:r>
              <a:rPr lang="en-US" altLang="en-US" sz="2000" dirty="0" smtClean="0"/>
              <a:t>Statutory Priorities Threshold:</a:t>
            </a:r>
          </a:p>
          <a:p>
            <a:pPr lvl="1">
              <a:defRPr/>
            </a:pP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US" altLang="en-US" dirty="0" smtClean="0"/>
          </a:p>
          <a:p>
            <a:pPr lvl="1">
              <a:defRPr/>
            </a:pPr>
            <a:endParaRPr lang="en-US" altLang="en-US" dirty="0" smtClean="0"/>
          </a:p>
          <a:p>
            <a:pPr>
              <a:defRPr/>
            </a:pPr>
            <a:endParaRPr lang="en-US" altLang="en-US" sz="2000" dirty="0" smtClean="0"/>
          </a:p>
          <a:p>
            <a:pPr>
              <a:defRPr/>
            </a:pPr>
            <a:endParaRPr lang="en-US" altLang="en-US" sz="2000" dirty="0" smtClean="0"/>
          </a:p>
          <a:p>
            <a:pPr>
              <a:defRPr/>
            </a:pPr>
            <a:r>
              <a:rPr lang="en-US" altLang="en-US" sz="2000" dirty="0" smtClean="0"/>
              <a:t>Regulatory Priorities Threshold</a:t>
            </a:r>
          </a:p>
        </p:txBody>
      </p:sp>
      <p:sp>
        <p:nvSpPr>
          <p:cNvPr id="4100" name="TextBox 3"/>
          <p:cNvSpPr txBox="1">
            <a:spLocks noChangeArrowheads="1"/>
          </p:cNvSpPr>
          <p:nvPr/>
        </p:nvSpPr>
        <p:spPr bwMode="auto">
          <a:xfrm>
            <a:off x="1054100" y="1880885"/>
            <a:ext cx="7239000" cy="224676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oAutofit/>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2000" u="sng" dirty="0" smtClean="0"/>
              <a:t>Calculation</a:t>
            </a:r>
          </a:p>
          <a:p>
            <a:pPr marL="342900" indent="-342900" eaLnBrk="1" hangingPunct="1">
              <a:spcBef>
                <a:spcPct val="0"/>
              </a:spcBef>
              <a:buFontTx/>
              <a:buNone/>
            </a:pPr>
            <a:r>
              <a:rPr lang="en-US" altLang="en-US" sz="2000" dirty="0" smtClean="0"/>
              <a:t>Total </a:t>
            </a:r>
            <a:r>
              <a:rPr lang="en-US" altLang="en-US" sz="2000" dirty="0"/>
              <a:t>AHP </a:t>
            </a:r>
            <a:r>
              <a:rPr lang="en-US" altLang="en-US" sz="2000" dirty="0" smtClean="0"/>
              <a:t>Funds Allocated to GF/TF = $21 million ($30 million Annual Required AHP Contribution minus $9MM Set-Aside allocation)</a:t>
            </a:r>
          </a:p>
          <a:p>
            <a:pPr eaLnBrk="1" hangingPunct="1">
              <a:spcBef>
                <a:spcPct val="0"/>
              </a:spcBef>
              <a:buFontTx/>
              <a:buNone/>
            </a:pPr>
            <a:endParaRPr lang="en-US" altLang="en-US" sz="2000" dirty="0"/>
          </a:p>
          <a:p>
            <a:pPr eaLnBrk="1" hangingPunct="1">
              <a:spcBef>
                <a:spcPct val="0"/>
              </a:spcBef>
              <a:buFontTx/>
              <a:buNone/>
            </a:pPr>
            <a:r>
              <a:rPr lang="en-US" altLang="en-US" sz="2000" dirty="0" smtClean="0"/>
              <a:t>Statutory Threshold = $11.6 million ($21 million X 55%)</a:t>
            </a:r>
            <a:endParaRPr lang="en-US" altLang="en-US" sz="2000" dirty="0"/>
          </a:p>
        </p:txBody>
      </p:sp>
      <p:sp>
        <p:nvSpPr>
          <p:cNvPr id="4101" name="TextBox 4"/>
          <p:cNvSpPr txBox="1">
            <a:spLocks noChangeArrowheads="1"/>
          </p:cNvSpPr>
          <p:nvPr/>
        </p:nvSpPr>
        <p:spPr bwMode="auto">
          <a:xfrm>
            <a:off x="1068388" y="4816475"/>
            <a:ext cx="7224712" cy="163121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oAutofit/>
          </a:bodyP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buFontTx/>
              <a:buNone/>
            </a:pPr>
            <a:r>
              <a:rPr lang="en-US" altLang="en-US" sz="2000" u="sng" dirty="0" smtClean="0"/>
              <a:t>Calculation</a:t>
            </a:r>
          </a:p>
          <a:p>
            <a:pPr marL="342900" indent="-342900" eaLnBrk="1" hangingPunct="1">
              <a:spcBef>
                <a:spcPct val="0"/>
              </a:spcBef>
              <a:buFontTx/>
              <a:buNone/>
            </a:pPr>
            <a:r>
              <a:rPr lang="en-US" altLang="en-US" sz="2000" dirty="0" smtClean="0"/>
              <a:t>Annual Required AHP Contribution = $30 million</a:t>
            </a:r>
          </a:p>
          <a:p>
            <a:pPr marL="342900" indent="-342900" eaLnBrk="1" hangingPunct="1">
              <a:spcBef>
                <a:spcPct val="0"/>
              </a:spcBef>
              <a:buFontTx/>
              <a:buNone/>
            </a:pPr>
            <a:endParaRPr lang="en-US" altLang="en-US" sz="2000" dirty="0"/>
          </a:p>
          <a:p>
            <a:pPr eaLnBrk="1" hangingPunct="1">
              <a:spcBef>
                <a:spcPct val="0"/>
              </a:spcBef>
              <a:buFontTx/>
              <a:buNone/>
            </a:pPr>
            <a:r>
              <a:rPr lang="en-US" altLang="en-US" sz="2000" dirty="0" smtClean="0"/>
              <a:t>Regulatory Threshold = $16.5 million ($30 million X 55%)</a:t>
            </a:r>
            <a:endParaRPr lang="en-US" altLang="en-US" sz="2000" dirty="0"/>
          </a:p>
        </p:txBody>
      </p:sp>
      <p:sp>
        <p:nvSpPr>
          <p:cNvPr id="7" name="TextBox 6"/>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Outcome Requirements (Cont.)</a:t>
            </a:r>
            <a:endParaRPr lang="en-US" sz="4000" dirty="0">
              <a:solidFill>
                <a:srgbClr val="B2581C"/>
              </a:solidFill>
              <a:latin typeface="Times"/>
              <a:cs typeface="Times"/>
            </a:endParaRPr>
          </a:p>
        </p:txBody>
      </p:sp>
      <p:sp>
        <p:nvSpPr>
          <p:cNvPr id="6" name="Slide Number Placeholder 3"/>
          <p:cNvSpPr>
            <a:spLocks noGrp="1"/>
          </p:cNvSpPr>
          <p:nvPr>
            <p:ph type="sldNum" sz="quarter" idx="12"/>
          </p:nvPr>
        </p:nvSpPr>
        <p:spPr>
          <a:xfrm>
            <a:off x="7620000" y="18288"/>
            <a:ext cx="1066800" cy="329184"/>
          </a:xfrm>
        </p:spPr>
        <p:txBody>
          <a:bodyPr/>
          <a:lstStyle/>
          <a:p>
            <a:fld id="{28B8B00C-6C0B-0443-A2EB-AE1BE582C94F}" type="slidenum">
              <a:rPr lang="en-US" smtClean="0"/>
              <a:t>17</a:t>
            </a:fld>
            <a:endParaRPr lang="en-US" dirty="0"/>
          </a:p>
        </p:txBody>
      </p:sp>
    </p:spTree>
    <p:extLst>
      <p:ext uri="{BB962C8B-B14F-4D97-AF65-F5344CB8AC3E}">
        <p14:creationId xmlns:p14="http://schemas.microsoft.com/office/powerpoint/2010/main" val="3053590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73069781"/>
              </p:ext>
            </p:extLst>
          </p:nvPr>
        </p:nvGraphicFramePr>
        <p:xfrm>
          <a:off x="533401" y="1998646"/>
          <a:ext cx="8153399" cy="3143249"/>
        </p:xfrm>
        <a:graphic>
          <a:graphicData uri="http://schemas.openxmlformats.org/drawingml/2006/table">
            <a:tbl>
              <a:tblPr firstRow="1" firstCol="1" bandRow="1">
                <a:tableStyleId>{5940675A-B579-460E-94D1-54222C63F5DA}</a:tableStyleId>
              </a:tblPr>
              <a:tblGrid>
                <a:gridCol w="819516">
                  <a:extLst>
                    <a:ext uri="{9D8B030D-6E8A-4147-A177-3AD203B41FA5}">
                      <a16:colId xmlns:a16="http://schemas.microsoft.com/office/drawing/2014/main" val="20000"/>
                    </a:ext>
                  </a:extLst>
                </a:gridCol>
                <a:gridCol w="754403">
                  <a:extLst>
                    <a:ext uri="{9D8B030D-6E8A-4147-A177-3AD203B41FA5}">
                      <a16:colId xmlns:a16="http://schemas.microsoft.com/office/drawing/2014/main" val="20001"/>
                    </a:ext>
                  </a:extLst>
                </a:gridCol>
                <a:gridCol w="712079">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397927">
                  <a:extLst>
                    <a:ext uri="{9D8B030D-6E8A-4147-A177-3AD203B41FA5}">
                      <a16:colId xmlns:a16="http://schemas.microsoft.com/office/drawing/2014/main" val="20005"/>
                    </a:ext>
                  </a:extLst>
                </a:gridCol>
                <a:gridCol w="1345275">
                  <a:extLst>
                    <a:ext uri="{9D8B030D-6E8A-4147-A177-3AD203B41FA5}">
                      <a16:colId xmlns:a16="http://schemas.microsoft.com/office/drawing/2014/main" val="20006"/>
                    </a:ext>
                  </a:extLst>
                </a:gridCol>
                <a:gridCol w="1219199">
                  <a:extLst>
                    <a:ext uri="{9D8B030D-6E8A-4147-A177-3AD203B41FA5}">
                      <a16:colId xmlns:a16="http://schemas.microsoft.com/office/drawing/2014/main" val="20007"/>
                    </a:ext>
                  </a:extLst>
                </a:gridCol>
              </a:tblGrid>
              <a:tr h="838403">
                <a:tc gridSpan="2">
                  <a:txBody>
                    <a:bodyPr/>
                    <a:lstStyle/>
                    <a:p>
                      <a:pPr marL="0" marR="0" algn="ctr">
                        <a:lnSpc>
                          <a:spcPct val="105000"/>
                        </a:lnSpc>
                        <a:spcBef>
                          <a:spcPts val="0"/>
                        </a:spcBef>
                        <a:spcAft>
                          <a:spcPts val="0"/>
                        </a:spcAft>
                      </a:pPr>
                      <a:r>
                        <a:rPr lang="en-US" sz="1600" b="1" dirty="0">
                          <a:effectLst/>
                          <a:latin typeface="+mn-lt"/>
                        </a:rPr>
                        <a:t>Set Aside Allocation </a:t>
                      </a:r>
                      <a:endParaRPr lang="en-US" sz="1600" b="1" dirty="0" smtClean="0">
                        <a:effectLst/>
                        <a:latin typeface="+mn-lt"/>
                      </a:endParaRPr>
                    </a:p>
                    <a:p>
                      <a:pPr marL="0" marR="0" algn="ctr">
                        <a:lnSpc>
                          <a:spcPct val="105000"/>
                        </a:lnSpc>
                        <a:spcBef>
                          <a:spcPts val="0"/>
                        </a:spcBef>
                        <a:spcAft>
                          <a:spcPts val="0"/>
                        </a:spcAft>
                      </a:pPr>
                      <a:r>
                        <a:rPr lang="en-US" sz="1600" b="1" dirty="0" smtClean="0">
                          <a:effectLst/>
                          <a:latin typeface="+mn-lt"/>
                        </a:rPr>
                        <a:t>(</a:t>
                      </a:r>
                      <a:r>
                        <a:rPr lang="en-US" sz="1600" b="1" dirty="0">
                          <a:effectLst/>
                          <a:latin typeface="+mn-lt"/>
                        </a:rPr>
                        <a:t>in millions</a:t>
                      </a:r>
                      <a:r>
                        <a:rPr lang="en-US" sz="1600" b="1" dirty="0" smtClean="0">
                          <a:effectLst/>
                          <a:latin typeface="+mn-lt"/>
                        </a:rPr>
                        <a:t>)</a:t>
                      </a:r>
                    </a:p>
                  </a:txBody>
                  <a:tcPr marL="68580" marR="68580" marT="0" marB="0" anchor="ctr">
                    <a:lnR w="57150" cap="flat" cmpd="sng" algn="ctr">
                      <a:solidFill>
                        <a:schemeClr val="tx1"/>
                      </a:solidFill>
                      <a:prstDash val="solid"/>
                      <a:round/>
                      <a:headEnd type="none" w="med" len="med"/>
                      <a:tailEnd type="none" w="med" len="med"/>
                    </a:lnR>
                    <a:solidFill>
                      <a:srgbClr val="800000">
                        <a:alpha val="20000"/>
                      </a:srgbClr>
                    </a:solidFill>
                  </a:tcPr>
                </a:tc>
                <a:tc hMerge="1">
                  <a:txBody>
                    <a:bodyPr/>
                    <a:lstStyle/>
                    <a:p>
                      <a:endParaRPr lang="en-US"/>
                    </a:p>
                  </a:txBody>
                  <a:tcPr/>
                </a:tc>
                <a:tc gridSpan="6">
                  <a:txBody>
                    <a:bodyPr/>
                    <a:lstStyle/>
                    <a:p>
                      <a:pPr marL="0" marR="0" algn="ctr">
                        <a:lnSpc>
                          <a:spcPct val="105000"/>
                        </a:lnSpc>
                        <a:spcBef>
                          <a:spcPts val="0"/>
                        </a:spcBef>
                        <a:spcAft>
                          <a:spcPts val="0"/>
                        </a:spcAft>
                      </a:pPr>
                      <a:r>
                        <a:rPr lang="en-US" sz="1600" b="1" dirty="0">
                          <a:effectLst/>
                          <a:latin typeface="+mn-lt"/>
                        </a:rPr>
                        <a:t>General Fund &amp; Targeted Fund(s) </a:t>
                      </a:r>
                      <a:endParaRPr lang="en-US" sz="1600" b="1" dirty="0" smtClean="0">
                        <a:effectLst/>
                        <a:latin typeface="+mn-lt"/>
                      </a:endParaRPr>
                    </a:p>
                    <a:p>
                      <a:pPr marL="0" marR="0" algn="ctr">
                        <a:lnSpc>
                          <a:spcPct val="105000"/>
                        </a:lnSpc>
                        <a:spcBef>
                          <a:spcPts val="0"/>
                        </a:spcBef>
                        <a:spcAft>
                          <a:spcPts val="0"/>
                        </a:spcAft>
                      </a:pPr>
                      <a:r>
                        <a:rPr lang="en-US" sz="1600" b="1" dirty="0" smtClean="0">
                          <a:effectLst/>
                          <a:latin typeface="+mn-lt"/>
                        </a:rPr>
                        <a:t>(</a:t>
                      </a:r>
                      <a:r>
                        <a:rPr lang="en-US" sz="1600" b="1" dirty="0">
                          <a:effectLst/>
                          <a:latin typeface="+mn-lt"/>
                        </a:rPr>
                        <a:t>in millions)</a:t>
                      </a:r>
                      <a:endParaRPr lang="en-US" sz="1600" b="1" dirty="0">
                        <a:effectLst/>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solidFill>
                      <a:srgbClr val="800000">
                        <a:alpha val="2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12188">
                <a:tc gridSpan="2">
                  <a:txBody>
                    <a:bodyPr/>
                    <a:lstStyle/>
                    <a:p>
                      <a:pPr marL="0" marR="0" algn="ctr">
                        <a:lnSpc>
                          <a:spcPct val="105000"/>
                        </a:lnSpc>
                        <a:spcBef>
                          <a:spcPts val="0"/>
                        </a:spcBef>
                        <a:spcAft>
                          <a:spcPts val="0"/>
                        </a:spcAft>
                      </a:pPr>
                      <a:r>
                        <a:rPr lang="en-US" sz="1600" u="sng" dirty="0" smtClean="0">
                          <a:effectLst/>
                          <a:latin typeface="+mn-lt"/>
                        </a:rPr>
                        <a:t>Home Purchase</a:t>
                      </a:r>
                      <a:endParaRPr lang="en-US" sz="1600" u="sng" dirty="0">
                        <a:effectLst/>
                        <a:latin typeface="+mn-lt"/>
                        <a:ea typeface="Calibri"/>
                        <a:cs typeface="Times New Roman"/>
                      </a:endParaRPr>
                    </a:p>
                  </a:txBody>
                  <a:tcPr marL="68580" marR="68580" marT="0" marB="0" anchor="ctr">
                    <a:lnR w="57150" cap="flat" cmpd="sng" algn="ctr">
                      <a:solidFill>
                        <a:schemeClr val="tx1"/>
                      </a:solidFill>
                      <a:prstDash val="solid"/>
                      <a:round/>
                      <a:headEnd type="none" w="med" len="med"/>
                      <a:tailEnd type="none" w="med" len="med"/>
                    </a:lnR>
                    <a:solidFill>
                      <a:srgbClr val="800000">
                        <a:alpha val="30196"/>
                      </a:srgbClr>
                    </a:solidFill>
                  </a:tcPr>
                </a:tc>
                <a:tc hMerge="1">
                  <a:txBody>
                    <a:bodyPr/>
                    <a:lstStyle/>
                    <a:p>
                      <a:endParaRPr lang="en-US"/>
                    </a:p>
                  </a:txBody>
                  <a:tcPr/>
                </a:tc>
                <a:tc gridSpan="2">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en-US" sz="1600" u="sng" dirty="0" smtClean="0">
                          <a:effectLst/>
                          <a:latin typeface="+mn-lt"/>
                        </a:rPr>
                        <a:t>Amount Available</a:t>
                      </a:r>
                      <a:endParaRPr lang="en-US" sz="1600" u="sng" dirty="0">
                        <a:effectLst/>
                        <a:latin typeface="+mn-lt"/>
                        <a:ea typeface="Calibri"/>
                        <a:cs typeface="Times New Roman"/>
                      </a:endParaRPr>
                    </a:p>
                  </a:txBody>
                  <a:tcPr marL="68580" marR="68580" marT="0" marB="0" anchor="ctr">
                    <a:lnL w="57150" cap="flat" cmpd="sng" algn="ctr">
                      <a:solidFill>
                        <a:schemeClr val="tx1"/>
                      </a:solidFill>
                      <a:prstDash val="solid"/>
                      <a:round/>
                      <a:headEnd type="none" w="med" len="med"/>
                      <a:tailEnd type="none" w="med" len="med"/>
                    </a:lnL>
                    <a:solidFill>
                      <a:srgbClr val="800000">
                        <a:alpha val="30196"/>
                      </a:srgbClr>
                    </a:solidFill>
                  </a:tcPr>
                </a:tc>
                <a:tc hMerge="1">
                  <a:txBody>
                    <a:bodyPr/>
                    <a:lstStyle/>
                    <a:p>
                      <a:pPr marL="0" marR="0" algn="ctr">
                        <a:lnSpc>
                          <a:spcPct val="105000"/>
                        </a:lnSpc>
                        <a:spcBef>
                          <a:spcPts val="0"/>
                        </a:spcBef>
                        <a:spcAft>
                          <a:spcPts val="0"/>
                        </a:spcAft>
                      </a:pPr>
                      <a:endParaRPr lang="en-US" sz="1100" dirty="0">
                        <a:effectLst/>
                        <a:latin typeface="Cambria"/>
                        <a:ea typeface="Calibri"/>
                        <a:cs typeface="Times New Roman"/>
                      </a:endParaRPr>
                    </a:p>
                  </a:txBody>
                  <a:tcPr marL="68580" marR="68580" marT="0" marB="0"/>
                </a:tc>
                <a:tc gridSpan="2">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en-US" sz="1600" u="sng" dirty="0" smtClean="0">
                          <a:effectLst/>
                          <a:latin typeface="+mn-lt"/>
                        </a:rPr>
                        <a:t>Required to meet Outcome Requirements</a:t>
                      </a:r>
                      <a:endParaRPr lang="en-US" sz="1600" u="sng" dirty="0">
                        <a:effectLst/>
                        <a:latin typeface="+mn-lt"/>
                        <a:ea typeface="Calibri"/>
                        <a:cs typeface="Times New Roman"/>
                      </a:endParaRPr>
                    </a:p>
                  </a:txBody>
                  <a:tcPr marL="68580" marR="68580" marT="0" marB="0" anchor="ctr">
                    <a:solidFill>
                      <a:srgbClr val="800000">
                        <a:alpha val="30196"/>
                      </a:srgbClr>
                    </a:solidFill>
                  </a:tcPr>
                </a:tc>
                <a:tc hMerge="1">
                  <a:txBody>
                    <a:bodyPr/>
                    <a:lstStyle/>
                    <a:p>
                      <a:pPr marL="0" marR="0" algn="ctr">
                        <a:lnSpc>
                          <a:spcPct val="105000"/>
                        </a:lnSpc>
                        <a:spcBef>
                          <a:spcPts val="0"/>
                        </a:spcBef>
                        <a:spcAft>
                          <a:spcPts val="0"/>
                        </a:spcAft>
                      </a:pPr>
                      <a:endParaRPr lang="en-US" sz="1100" dirty="0">
                        <a:effectLst/>
                        <a:latin typeface="Cambria"/>
                        <a:ea typeface="Calibri"/>
                        <a:cs typeface="Times New Roman"/>
                      </a:endParaRPr>
                    </a:p>
                  </a:txBody>
                  <a:tcPr marL="68580" marR="68580" marT="0" marB="0"/>
                </a:tc>
                <a:tc gridSpan="2">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en-US" sz="1600" u="sng" dirty="0" smtClean="0">
                          <a:effectLst/>
                          <a:latin typeface="+mn-lt"/>
                        </a:rPr>
                        <a:t>Required to meet statutory priorities</a:t>
                      </a:r>
                      <a:endParaRPr lang="en-US" sz="1600" u="sng" dirty="0">
                        <a:effectLst/>
                        <a:latin typeface="+mn-lt"/>
                        <a:ea typeface="Calibri"/>
                        <a:cs typeface="Times New Roman"/>
                      </a:endParaRPr>
                    </a:p>
                  </a:txBody>
                  <a:tcPr marL="68580" marR="68580" marT="0" marB="0" anchor="ctr">
                    <a:solidFill>
                      <a:srgbClr val="800000">
                        <a:alpha val="30196"/>
                      </a:srgbClr>
                    </a:solidFill>
                  </a:tcPr>
                </a:tc>
                <a:tc hMerge="1">
                  <a:txBody>
                    <a:bodyPr/>
                    <a:lstStyle/>
                    <a:p>
                      <a:pPr marL="0" marR="0" algn="ctr">
                        <a:lnSpc>
                          <a:spcPct val="105000"/>
                        </a:lnSpc>
                        <a:spcBef>
                          <a:spcPts val="0"/>
                        </a:spcBef>
                        <a:spcAft>
                          <a:spcPts val="0"/>
                        </a:spcAft>
                      </a:pPr>
                      <a:endParaRPr lang="en-US" sz="1100" dirty="0">
                        <a:effectLst/>
                        <a:latin typeface="Cambria"/>
                        <a:ea typeface="Calibri"/>
                        <a:cs typeface="Times New Roman"/>
                      </a:endParaRPr>
                    </a:p>
                  </a:txBody>
                  <a:tcPr marL="68580" marR="68580" marT="0" marB="0"/>
                </a:tc>
                <a:extLst>
                  <a:ext uri="{0D108BD9-81ED-4DB2-BD59-A6C34878D82A}">
                    <a16:rowId xmlns:a16="http://schemas.microsoft.com/office/drawing/2014/main" val="10001"/>
                  </a:ext>
                </a:extLst>
              </a:tr>
              <a:tr h="512188">
                <a:tc>
                  <a:txBody>
                    <a:bodyPr/>
                    <a:lstStyle/>
                    <a:p>
                      <a:pPr marL="0" marR="0" algn="ctr">
                        <a:lnSpc>
                          <a:spcPct val="105000"/>
                        </a:lnSpc>
                        <a:spcBef>
                          <a:spcPts val="0"/>
                        </a:spcBef>
                        <a:spcAft>
                          <a:spcPts val="0"/>
                        </a:spcAft>
                      </a:pPr>
                      <a:r>
                        <a:rPr lang="en-US" sz="1600" dirty="0" smtClean="0">
                          <a:effectLst/>
                          <a:latin typeface="+mn-lt"/>
                        </a:rPr>
                        <a:t>$6</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rPr>
                        <a:t>20%</a:t>
                      </a:r>
                      <a:endParaRPr lang="en-US" sz="1600" dirty="0">
                        <a:effectLst/>
                        <a:latin typeface="+mn-lt"/>
                        <a:ea typeface="Calibri"/>
                        <a:cs typeface="Times New Roman"/>
                      </a:endParaRPr>
                    </a:p>
                  </a:txBody>
                  <a:tcPr marL="68580" marR="68580" marT="0" marB="0">
                    <a:lnR w="57150" cap="flat" cmpd="sng" algn="ctr">
                      <a:solidFill>
                        <a:schemeClr val="tx1"/>
                      </a:solidFill>
                      <a:prstDash val="solid"/>
                      <a:round/>
                      <a:headEnd type="none" w="med" len="med"/>
                      <a:tailEnd type="none" w="med" len="med"/>
                    </a:lnR>
                    <a:solidFill>
                      <a:srgbClr val="800000">
                        <a:alpha val="30196"/>
                      </a:srgbClr>
                    </a:solidFill>
                  </a:tcPr>
                </a:tc>
                <a:tc>
                  <a:txBody>
                    <a:bodyPr/>
                    <a:lstStyle/>
                    <a:p>
                      <a:pPr marL="0" marR="0" algn="ctr">
                        <a:lnSpc>
                          <a:spcPct val="105000"/>
                        </a:lnSpc>
                        <a:spcBef>
                          <a:spcPts val="0"/>
                        </a:spcBef>
                        <a:spcAft>
                          <a:spcPts val="0"/>
                        </a:spcAft>
                      </a:pPr>
                      <a:r>
                        <a:rPr lang="en-US" sz="1600" dirty="0">
                          <a:effectLst/>
                          <a:latin typeface="+mn-lt"/>
                        </a:rPr>
                        <a:t>$24</a:t>
                      </a:r>
                      <a:endParaRPr lang="en-US" sz="1600" dirty="0">
                        <a:effectLst/>
                        <a:latin typeface="+mn-lt"/>
                        <a:ea typeface="Calibri"/>
                        <a:cs typeface="Times New Roman"/>
                      </a:endParaRPr>
                    </a:p>
                  </a:txBody>
                  <a:tcPr marL="68580" marR="68580" marT="0" marB="0">
                    <a:lnL w="57150" cap="flat" cmpd="sng" algn="ctr">
                      <a:solidFill>
                        <a:schemeClr val="tx1"/>
                      </a:solidFill>
                      <a:prstDash val="solid"/>
                      <a:round/>
                      <a:headEnd type="none" w="med" len="med"/>
                      <a:tailEnd type="none" w="med" len="med"/>
                    </a:lnL>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80%</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$16.5</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en-US" sz="1600" dirty="0" smtClean="0">
                          <a:effectLst/>
                          <a:latin typeface="+mn-lt"/>
                        </a:rPr>
                        <a:t>69%</a:t>
                      </a:r>
                      <a:endParaRPr lang="en-US" sz="1600" dirty="0" smtClean="0">
                        <a:effectLst/>
                        <a:latin typeface="+mn-lt"/>
                        <a:ea typeface="Calibri"/>
                        <a:cs typeface="Times New Roman"/>
                      </a:endParaRPr>
                    </a:p>
                    <a:p>
                      <a:pPr marL="0" marR="0" algn="ctr">
                        <a:lnSpc>
                          <a:spcPct val="105000"/>
                        </a:lnSpc>
                        <a:spcBef>
                          <a:spcPts val="0"/>
                        </a:spcBef>
                        <a:spcAft>
                          <a:spcPts val="0"/>
                        </a:spcAft>
                      </a:pPr>
                      <a:r>
                        <a:rPr lang="en-US" sz="1600" dirty="0" smtClean="0">
                          <a:effectLst/>
                          <a:latin typeface="+mn-lt"/>
                          <a:ea typeface="Calibri"/>
                          <a:cs typeface="Times New Roman"/>
                        </a:rPr>
                        <a:t>(of $24)</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$13.2</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rPr>
                        <a:t>55%</a:t>
                      </a:r>
                      <a:endParaRPr lang="en-US" sz="1600" dirty="0">
                        <a:effectLst/>
                        <a:latin typeface="+mn-lt"/>
                        <a:ea typeface="Calibri"/>
                        <a:cs typeface="Times New Roman"/>
                      </a:endParaRPr>
                    </a:p>
                  </a:txBody>
                  <a:tcPr marL="68580" marR="68580" marT="0" marB="0">
                    <a:solidFill>
                      <a:srgbClr val="800000">
                        <a:alpha val="30196"/>
                      </a:srgbClr>
                    </a:solidFill>
                  </a:tcPr>
                </a:tc>
                <a:extLst>
                  <a:ext uri="{0D108BD9-81ED-4DB2-BD59-A6C34878D82A}">
                    <a16:rowId xmlns:a16="http://schemas.microsoft.com/office/drawing/2014/main" val="10002"/>
                  </a:ext>
                </a:extLst>
              </a:tr>
              <a:tr h="512188">
                <a:tc>
                  <a:txBody>
                    <a:bodyPr/>
                    <a:lstStyle/>
                    <a:p>
                      <a:pPr marL="0" marR="0" algn="ctr">
                        <a:lnSpc>
                          <a:spcPct val="105000"/>
                        </a:lnSpc>
                        <a:spcBef>
                          <a:spcPts val="0"/>
                        </a:spcBef>
                        <a:spcAft>
                          <a:spcPts val="0"/>
                        </a:spcAft>
                      </a:pPr>
                      <a:r>
                        <a:rPr lang="en-US" sz="1600" dirty="0" smtClean="0">
                          <a:effectLst/>
                          <a:latin typeface="+mn-lt"/>
                          <a:ea typeface="+mn-ea"/>
                          <a:cs typeface="+mn-cs"/>
                        </a:rPr>
                        <a:t>$9</a:t>
                      </a:r>
                      <a:endParaRPr lang="en-US" sz="1600" dirty="0">
                        <a:effectLst/>
                        <a:latin typeface="+mn-lt"/>
                        <a:ea typeface="Calibri"/>
                        <a:cs typeface="Times New Roman"/>
                      </a:endParaRPr>
                    </a:p>
                  </a:txBody>
                  <a:tcPr marL="68580" marR="68580" marT="0" marB="0">
                    <a:solidFill>
                      <a:srgbClr val="800000">
                        <a:alpha val="20000"/>
                      </a:srgbClr>
                    </a:solidFill>
                  </a:tcPr>
                </a:tc>
                <a:tc>
                  <a:txBody>
                    <a:bodyPr/>
                    <a:lstStyle/>
                    <a:p>
                      <a:pPr marL="0" marR="0" algn="ctr">
                        <a:lnSpc>
                          <a:spcPct val="105000"/>
                        </a:lnSpc>
                        <a:spcBef>
                          <a:spcPts val="0"/>
                        </a:spcBef>
                        <a:spcAft>
                          <a:spcPts val="0"/>
                        </a:spcAft>
                      </a:pPr>
                      <a:r>
                        <a:rPr lang="en-US" sz="1600" dirty="0" smtClean="0">
                          <a:effectLst/>
                          <a:latin typeface="+mn-lt"/>
                          <a:ea typeface="+mn-ea"/>
                          <a:cs typeface="+mn-cs"/>
                        </a:rPr>
                        <a:t>30%</a:t>
                      </a:r>
                      <a:endParaRPr lang="en-US" sz="1600" dirty="0">
                        <a:effectLst/>
                        <a:latin typeface="+mn-lt"/>
                        <a:ea typeface="Calibri"/>
                        <a:cs typeface="Times New Roman"/>
                      </a:endParaRPr>
                    </a:p>
                  </a:txBody>
                  <a:tcPr marL="68580" marR="68580" marT="0" marB="0">
                    <a:lnR w="57150" cap="flat" cmpd="sng" algn="ctr">
                      <a:solidFill>
                        <a:schemeClr val="tx1"/>
                      </a:solidFill>
                      <a:prstDash val="solid"/>
                      <a:round/>
                      <a:headEnd type="none" w="med" len="med"/>
                      <a:tailEnd type="none" w="med" len="med"/>
                    </a:lnR>
                    <a:solidFill>
                      <a:srgbClr val="800000">
                        <a:alpha val="20000"/>
                      </a:srgbClr>
                    </a:solidFill>
                  </a:tcPr>
                </a:tc>
                <a:tc>
                  <a:txBody>
                    <a:bodyPr/>
                    <a:lstStyle/>
                    <a:p>
                      <a:pPr marL="0" marR="0" algn="ctr">
                        <a:lnSpc>
                          <a:spcPct val="105000"/>
                        </a:lnSpc>
                        <a:spcBef>
                          <a:spcPts val="0"/>
                        </a:spcBef>
                        <a:spcAft>
                          <a:spcPts val="0"/>
                        </a:spcAft>
                      </a:pPr>
                      <a:r>
                        <a:rPr lang="en-US" sz="1600" dirty="0">
                          <a:effectLst/>
                          <a:latin typeface="+mn-lt"/>
                        </a:rPr>
                        <a:t>$21</a:t>
                      </a:r>
                      <a:endParaRPr lang="en-US" sz="1600" dirty="0">
                        <a:effectLst/>
                        <a:latin typeface="+mn-lt"/>
                        <a:ea typeface="Calibri"/>
                        <a:cs typeface="Times New Roman"/>
                      </a:endParaRPr>
                    </a:p>
                  </a:txBody>
                  <a:tcPr marL="68580" marR="68580" marT="0" marB="0">
                    <a:lnL w="57150" cap="flat" cmpd="sng" algn="ctr">
                      <a:solidFill>
                        <a:schemeClr val="tx1"/>
                      </a:solidFill>
                      <a:prstDash val="solid"/>
                      <a:round/>
                      <a:headEnd type="none" w="med" len="med"/>
                      <a:tailEnd type="none" w="med" len="med"/>
                    </a:lnL>
                    <a:solidFill>
                      <a:srgbClr val="800000">
                        <a:alpha val="20000"/>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70%</a:t>
                      </a:r>
                      <a:endParaRPr lang="en-US" sz="1600" dirty="0">
                        <a:effectLst/>
                        <a:latin typeface="+mn-lt"/>
                        <a:ea typeface="Calibri"/>
                        <a:cs typeface="Times New Roman"/>
                      </a:endParaRPr>
                    </a:p>
                  </a:txBody>
                  <a:tcPr marL="68580" marR="68580" marT="0" marB="0">
                    <a:solidFill>
                      <a:srgbClr val="800000">
                        <a:alpha val="20000"/>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$16.5</a:t>
                      </a:r>
                      <a:endParaRPr lang="en-US" sz="1600" dirty="0">
                        <a:effectLst/>
                        <a:latin typeface="+mn-lt"/>
                        <a:ea typeface="Calibri"/>
                        <a:cs typeface="Times New Roman"/>
                      </a:endParaRPr>
                    </a:p>
                  </a:txBody>
                  <a:tcPr marL="68580" marR="68580" marT="0" marB="0">
                    <a:solidFill>
                      <a:srgbClr val="800000">
                        <a:alpha val="20000"/>
                      </a:srgbClr>
                    </a:solidFill>
                  </a:tcPr>
                </a:tc>
                <a:tc>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en-US" sz="1600" dirty="0" smtClean="0">
                          <a:effectLst/>
                          <a:latin typeface="+mn-lt"/>
                        </a:rPr>
                        <a:t>79%</a:t>
                      </a:r>
                      <a:endParaRPr lang="en-US" sz="1600" dirty="0" smtClean="0">
                        <a:effectLst/>
                        <a:latin typeface="+mn-lt"/>
                        <a:ea typeface="Calibri"/>
                        <a:cs typeface="Times New Roman"/>
                      </a:endParaRPr>
                    </a:p>
                    <a:p>
                      <a:pPr marL="0" marR="0" algn="ctr">
                        <a:lnSpc>
                          <a:spcPct val="105000"/>
                        </a:lnSpc>
                        <a:spcBef>
                          <a:spcPts val="0"/>
                        </a:spcBef>
                        <a:spcAft>
                          <a:spcPts val="0"/>
                        </a:spcAft>
                      </a:pPr>
                      <a:r>
                        <a:rPr lang="en-US" sz="1600" dirty="0" smtClean="0">
                          <a:effectLst/>
                          <a:latin typeface="+mn-lt"/>
                          <a:ea typeface="Calibri"/>
                          <a:cs typeface="Times New Roman"/>
                        </a:rPr>
                        <a:t>(of $21)</a:t>
                      </a:r>
                      <a:endParaRPr lang="en-US" sz="1600" dirty="0">
                        <a:effectLst/>
                        <a:latin typeface="+mn-lt"/>
                        <a:ea typeface="Calibri"/>
                        <a:cs typeface="Times New Roman"/>
                      </a:endParaRPr>
                    </a:p>
                  </a:txBody>
                  <a:tcPr marL="68580" marR="68580" marT="0" marB="0">
                    <a:solidFill>
                      <a:srgbClr val="800000">
                        <a:alpha val="20000"/>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$11.6</a:t>
                      </a:r>
                      <a:endParaRPr lang="en-US" sz="1600" dirty="0">
                        <a:effectLst/>
                        <a:latin typeface="+mn-lt"/>
                        <a:ea typeface="Calibri"/>
                        <a:cs typeface="Times New Roman"/>
                      </a:endParaRPr>
                    </a:p>
                  </a:txBody>
                  <a:tcPr marL="68580" marR="68580" marT="0" marB="0">
                    <a:solidFill>
                      <a:srgbClr val="800000">
                        <a:alpha val="20000"/>
                      </a:srgbClr>
                    </a:solidFill>
                  </a:tcPr>
                </a:tc>
                <a:tc>
                  <a:txBody>
                    <a:bodyPr/>
                    <a:lstStyle/>
                    <a:p>
                      <a:pPr marL="0" marR="0" algn="ctr">
                        <a:lnSpc>
                          <a:spcPct val="105000"/>
                        </a:lnSpc>
                        <a:spcBef>
                          <a:spcPts val="0"/>
                        </a:spcBef>
                        <a:spcAft>
                          <a:spcPts val="0"/>
                        </a:spcAft>
                      </a:pPr>
                      <a:r>
                        <a:rPr lang="en-US" sz="1600" dirty="0" smtClean="0">
                          <a:effectLst/>
                          <a:latin typeface="+mn-lt"/>
                        </a:rPr>
                        <a:t>55%</a:t>
                      </a:r>
                      <a:endParaRPr lang="en-US" sz="1600" dirty="0">
                        <a:effectLst/>
                        <a:latin typeface="+mn-lt"/>
                        <a:ea typeface="Calibri"/>
                        <a:cs typeface="Times New Roman"/>
                      </a:endParaRPr>
                    </a:p>
                  </a:txBody>
                  <a:tcPr marL="68580" marR="68580" marT="0" marB="0">
                    <a:solidFill>
                      <a:srgbClr val="800000">
                        <a:alpha val="20000"/>
                      </a:srgbClr>
                    </a:solidFill>
                  </a:tcPr>
                </a:tc>
                <a:extLst>
                  <a:ext uri="{0D108BD9-81ED-4DB2-BD59-A6C34878D82A}">
                    <a16:rowId xmlns:a16="http://schemas.microsoft.com/office/drawing/2014/main" val="10003"/>
                  </a:ext>
                </a:extLst>
              </a:tr>
              <a:tr h="768282">
                <a:tc>
                  <a:txBody>
                    <a:bodyPr/>
                    <a:lstStyle/>
                    <a:p>
                      <a:pPr marL="0" marR="0" algn="ctr">
                        <a:lnSpc>
                          <a:spcPct val="105000"/>
                        </a:lnSpc>
                        <a:spcBef>
                          <a:spcPts val="0"/>
                        </a:spcBef>
                        <a:spcAft>
                          <a:spcPts val="0"/>
                        </a:spcAft>
                      </a:pPr>
                      <a:r>
                        <a:rPr lang="en-US" sz="1600" dirty="0" smtClean="0">
                          <a:effectLst/>
                          <a:latin typeface="+mn-lt"/>
                          <a:ea typeface="+mn-ea"/>
                          <a:cs typeface="+mn-cs"/>
                        </a:rPr>
                        <a:t>$12</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mn-ea"/>
                          <a:cs typeface="+mn-cs"/>
                        </a:rPr>
                        <a:t>40%</a:t>
                      </a:r>
                      <a:endParaRPr lang="en-US" sz="1600" dirty="0">
                        <a:effectLst/>
                        <a:latin typeface="+mn-lt"/>
                        <a:ea typeface="Calibri"/>
                        <a:cs typeface="Times New Roman"/>
                      </a:endParaRPr>
                    </a:p>
                  </a:txBody>
                  <a:tcPr marL="68580" marR="68580" marT="0" marB="0">
                    <a:lnR w="57150" cap="flat" cmpd="sng" algn="ctr">
                      <a:solidFill>
                        <a:schemeClr val="tx1"/>
                      </a:solidFill>
                      <a:prstDash val="solid"/>
                      <a:round/>
                      <a:headEnd type="none" w="med" len="med"/>
                      <a:tailEnd type="none" w="med" len="med"/>
                    </a:lnR>
                    <a:solidFill>
                      <a:srgbClr val="800000">
                        <a:alpha val="30196"/>
                      </a:srgbClr>
                    </a:solidFill>
                  </a:tcPr>
                </a:tc>
                <a:tc>
                  <a:txBody>
                    <a:bodyPr/>
                    <a:lstStyle/>
                    <a:p>
                      <a:pPr marL="0" marR="0" algn="ctr">
                        <a:lnSpc>
                          <a:spcPct val="105000"/>
                        </a:lnSpc>
                        <a:spcBef>
                          <a:spcPts val="0"/>
                        </a:spcBef>
                        <a:spcAft>
                          <a:spcPts val="0"/>
                        </a:spcAft>
                      </a:pPr>
                      <a:r>
                        <a:rPr lang="en-US" sz="1600" dirty="0">
                          <a:effectLst/>
                          <a:latin typeface="+mn-lt"/>
                        </a:rPr>
                        <a:t>$18</a:t>
                      </a:r>
                      <a:endParaRPr lang="en-US" sz="1600" dirty="0">
                        <a:effectLst/>
                        <a:latin typeface="+mn-lt"/>
                        <a:ea typeface="Calibri"/>
                        <a:cs typeface="Times New Roman"/>
                      </a:endParaRPr>
                    </a:p>
                  </a:txBody>
                  <a:tcPr marL="68580" marR="68580" marT="0" marB="0">
                    <a:lnL w="57150" cap="flat" cmpd="sng" algn="ctr">
                      <a:solidFill>
                        <a:schemeClr val="tx1"/>
                      </a:solidFill>
                      <a:prstDash val="solid"/>
                      <a:round/>
                      <a:headEnd type="none" w="med" len="med"/>
                      <a:tailEnd type="none" w="med" len="med"/>
                    </a:lnL>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60%</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$16.5</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en-US" sz="1600" dirty="0" smtClean="0">
                          <a:effectLst/>
                          <a:latin typeface="+mn-lt"/>
                          <a:ea typeface="+mn-ea"/>
                          <a:cs typeface="+mn-cs"/>
                        </a:rPr>
                        <a:t>92%</a:t>
                      </a:r>
                      <a:endParaRPr lang="en-US" sz="1600" dirty="0" smtClean="0">
                        <a:effectLst/>
                        <a:latin typeface="+mn-lt"/>
                        <a:ea typeface="Calibri"/>
                        <a:cs typeface="Times New Roman"/>
                      </a:endParaRPr>
                    </a:p>
                    <a:p>
                      <a:pPr marL="0" marR="0" algn="ctr">
                        <a:lnSpc>
                          <a:spcPct val="105000"/>
                        </a:lnSpc>
                        <a:spcBef>
                          <a:spcPts val="0"/>
                        </a:spcBef>
                        <a:spcAft>
                          <a:spcPts val="0"/>
                        </a:spcAft>
                      </a:pPr>
                      <a:r>
                        <a:rPr lang="en-US" sz="1600" dirty="0" smtClean="0">
                          <a:effectLst/>
                          <a:latin typeface="+mn-lt"/>
                          <a:ea typeface="Calibri"/>
                          <a:cs typeface="Times New Roman"/>
                        </a:rPr>
                        <a:t>(of $18)</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ea typeface="Calibri"/>
                          <a:cs typeface="Times New Roman"/>
                        </a:rPr>
                        <a:t>$9.9</a:t>
                      </a:r>
                      <a:endParaRPr lang="en-US" sz="1600" dirty="0">
                        <a:effectLst/>
                        <a:latin typeface="+mn-lt"/>
                        <a:ea typeface="Calibri"/>
                        <a:cs typeface="Times New Roman"/>
                      </a:endParaRPr>
                    </a:p>
                  </a:txBody>
                  <a:tcPr marL="68580" marR="68580" marT="0" marB="0">
                    <a:solidFill>
                      <a:srgbClr val="800000">
                        <a:alpha val="30196"/>
                      </a:srgbClr>
                    </a:solidFill>
                  </a:tcPr>
                </a:tc>
                <a:tc>
                  <a:txBody>
                    <a:bodyPr/>
                    <a:lstStyle/>
                    <a:p>
                      <a:pPr marL="0" marR="0" algn="ctr">
                        <a:lnSpc>
                          <a:spcPct val="105000"/>
                        </a:lnSpc>
                        <a:spcBef>
                          <a:spcPts val="0"/>
                        </a:spcBef>
                        <a:spcAft>
                          <a:spcPts val="0"/>
                        </a:spcAft>
                      </a:pPr>
                      <a:r>
                        <a:rPr lang="en-US" sz="1600" dirty="0" smtClean="0">
                          <a:effectLst/>
                          <a:latin typeface="+mn-lt"/>
                        </a:rPr>
                        <a:t>55%</a:t>
                      </a:r>
                      <a:endParaRPr lang="en-US" sz="1600" dirty="0">
                        <a:effectLst/>
                        <a:latin typeface="+mn-lt"/>
                        <a:ea typeface="Calibri"/>
                        <a:cs typeface="Times New Roman"/>
                      </a:endParaRPr>
                    </a:p>
                  </a:txBody>
                  <a:tcPr marL="68580" marR="68580" marT="0" marB="0">
                    <a:solidFill>
                      <a:srgbClr val="800000">
                        <a:alpha val="30196"/>
                      </a:srgb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Outcome Requirements (Cont.)</a:t>
            </a:r>
            <a:endParaRPr lang="en-US" sz="4000" dirty="0">
              <a:solidFill>
                <a:srgbClr val="B2581C"/>
              </a:solidFill>
              <a:latin typeface="Times"/>
              <a:cs typeface="Times"/>
            </a:endParaRPr>
          </a:p>
        </p:txBody>
      </p:sp>
      <p:sp>
        <p:nvSpPr>
          <p:cNvPr id="7" name="Slide Number Placeholder 3"/>
          <p:cNvSpPr>
            <a:spLocks noGrp="1"/>
          </p:cNvSpPr>
          <p:nvPr>
            <p:ph type="sldNum" sz="quarter" idx="12"/>
          </p:nvPr>
        </p:nvSpPr>
        <p:spPr>
          <a:xfrm>
            <a:off x="7620000" y="18288"/>
            <a:ext cx="1066800" cy="329184"/>
          </a:xfrm>
        </p:spPr>
        <p:txBody>
          <a:bodyPr/>
          <a:lstStyle/>
          <a:p>
            <a:fld id="{28B8B00C-6C0B-0443-A2EB-AE1BE582C94F}" type="slidenum">
              <a:rPr lang="en-US" smtClean="0"/>
              <a:t>18</a:t>
            </a:fld>
            <a:endParaRPr lang="en-US" dirty="0"/>
          </a:p>
        </p:txBody>
      </p:sp>
    </p:spTree>
    <p:extLst>
      <p:ext uri="{BB962C8B-B14F-4D97-AF65-F5344CB8AC3E}">
        <p14:creationId xmlns:p14="http://schemas.microsoft.com/office/powerpoint/2010/main" val="3689175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731520" y="1380744"/>
            <a:ext cx="7726680" cy="4736592"/>
          </a:xfrm>
        </p:spPr>
        <p:txBody>
          <a:bodyPr>
            <a:noAutofit/>
          </a:bodyPr>
          <a:lstStyle/>
          <a:p>
            <a:pPr>
              <a:defRPr/>
            </a:pPr>
            <a:r>
              <a:rPr lang="en-US" dirty="0"/>
              <a:t>The FHFA’s contradiction serves to illustrate the complexity of portions of this proposal, particularly as it relates to the outcome requirements.</a:t>
            </a:r>
          </a:p>
          <a:p>
            <a:pPr>
              <a:defRPr/>
            </a:pPr>
            <a:endParaRPr lang="en-US" b="1" dirty="0" smtClean="0">
              <a:solidFill>
                <a:srgbClr val="FF0000"/>
              </a:solidFill>
            </a:endParaRPr>
          </a:p>
          <a:p>
            <a:pPr>
              <a:defRPr/>
            </a:pPr>
            <a:r>
              <a:rPr lang="en-US" b="1" dirty="0" smtClean="0">
                <a:solidFill>
                  <a:srgbClr val="FF0000"/>
                </a:solidFill>
              </a:rPr>
              <a:t>Recommendation</a:t>
            </a:r>
            <a:r>
              <a:rPr lang="en-US" b="1" dirty="0">
                <a:solidFill>
                  <a:srgbClr val="FF0000"/>
                </a:solidFill>
              </a:rPr>
              <a:t>: </a:t>
            </a:r>
            <a:r>
              <a:rPr lang="en-US" dirty="0"/>
              <a:t>Eliminate the new, complex proposed outcomes </a:t>
            </a:r>
            <a:r>
              <a:rPr lang="en-US" dirty="0" smtClean="0"/>
              <a:t>structure and revert </a:t>
            </a:r>
            <a:r>
              <a:rPr lang="en-US" dirty="0"/>
              <a:t>to </a:t>
            </a:r>
            <a:r>
              <a:rPr lang="en-US" dirty="0" smtClean="0"/>
              <a:t>a scoring </a:t>
            </a:r>
            <a:r>
              <a:rPr lang="en-US" dirty="0"/>
              <a:t>based </a:t>
            </a:r>
            <a:r>
              <a:rPr lang="en-US" dirty="0" smtClean="0"/>
              <a:t>methodology</a:t>
            </a:r>
            <a:r>
              <a:rPr lang="en-US" i="1" dirty="0" smtClean="0"/>
              <a:t>.</a:t>
            </a:r>
          </a:p>
          <a:p>
            <a:pPr>
              <a:defRPr/>
            </a:pPr>
            <a:endParaRPr lang="en-US" i="1" dirty="0"/>
          </a:p>
          <a:p>
            <a:pPr>
              <a:defRPr/>
            </a:pPr>
            <a:endParaRPr lang="en-US" i="1" dirty="0"/>
          </a:p>
          <a:p>
            <a:pPr>
              <a:defRPr/>
            </a:pPr>
            <a:endParaRPr lang="en-US" sz="2000" dirty="0" smtClean="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Outcome Requirements (Cont.)</a:t>
            </a:r>
            <a:endParaRPr lang="en-US" sz="4000" dirty="0">
              <a:solidFill>
                <a:srgbClr val="B2581C"/>
              </a:solidFill>
              <a:latin typeface="Times"/>
              <a:cs typeface="Times"/>
            </a:endParaRPr>
          </a:p>
        </p:txBody>
      </p:sp>
      <p:sp>
        <p:nvSpPr>
          <p:cNvPr id="4" name="Slide Number Placeholder 3"/>
          <p:cNvSpPr>
            <a:spLocks noGrp="1"/>
          </p:cNvSpPr>
          <p:nvPr>
            <p:ph type="sldNum" sz="quarter" idx="12"/>
          </p:nvPr>
        </p:nvSpPr>
        <p:spPr>
          <a:xfrm>
            <a:off x="7620000" y="18288"/>
            <a:ext cx="1066800" cy="329184"/>
          </a:xfrm>
        </p:spPr>
        <p:txBody>
          <a:bodyPr/>
          <a:lstStyle/>
          <a:p>
            <a:fld id="{28B8B00C-6C0B-0443-A2EB-AE1BE582C94F}" type="slidenum">
              <a:rPr lang="en-US" smtClean="0"/>
              <a:t>19</a:t>
            </a:fld>
            <a:endParaRPr lang="en-US" dirty="0"/>
          </a:p>
        </p:txBody>
      </p:sp>
    </p:spTree>
    <p:extLst>
      <p:ext uri="{BB962C8B-B14F-4D97-AF65-F5344CB8AC3E}">
        <p14:creationId xmlns:p14="http://schemas.microsoft.com/office/powerpoint/2010/main" val="37269698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812800" y="3048000"/>
            <a:ext cx="7696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15000"/>
              </a:spcBef>
              <a:spcAft>
                <a:spcPct val="90000"/>
              </a:spcAft>
              <a:buFontTx/>
              <a:buNone/>
            </a:pPr>
            <a:endParaRPr lang="en-US" altLang="en-US" sz="4000" b="1" dirty="0"/>
          </a:p>
          <a:p>
            <a:pPr algn="ctr" eaLnBrk="1" hangingPunct="1">
              <a:spcBef>
                <a:spcPct val="0"/>
              </a:spcBef>
              <a:buFontTx/>
              <a:buNone/>
            </a:pPr>
            <a:r>
              <a:rPr lang="en-US" altLang="en-US" sz="3200" b="1" u="sng" dirty="0" smtClean="0"/>
              <a:t>Disclaimer</a:t>
            </a:r>
          </a:p>
          <a:p>
            <a:pPr algn="ctr" eaLnBrk="1" hangingPunct="1">
              <a:spcBef>
                <a:spcPct val="0"/>
              </a:spcBef>
              <a:buFontTx/>
              <a:buNone/>
            </a:pPr>
            <a:endParaRPr lang="en-US" altLang="en-US" sz="2000" dirty="0" smtClean="0"/>
          </a:p>
          <a:p>
            <a:pPr algn="ctr" eaLnBrk="1" hangingPunct="1">
              <a:spcBef>
                <a:spcPct val="0"/>
              </a:spcBef>
              <a:buFontTx/>
              <a:buNone/>
            </a:pPr>
            <a:r>
              <a:rPr lang="en-US" altLang="en-US" sz="2000" dirty="0" smtClean="0"/>
              <a:t>This presentation is based on publicly available information as of April 26, 2017. It is the understanding of the CIOs that there may be additional changes to the Proposed Rule subsequent to this presentation.</a:t>
            </a:r>
            <a:endParaRPr lang="en-US" altLang="en-US" sz="2000" dirty="0"/>
          </a:p>
          <a:p>
            <a:pPr algn="ctr" eaLnBrk="1" hangingPunct="1">
              <a:spcBef>
                <a:spcPct val="0"/>
              </a:spcBef>
              <a:buFontTx/>
              <a:buNone/>
            </a:pPr>
            <a:endParaRPr lang="en-US" altLang="en-US" sz="3200" b="1" dirty="0"/>
          </a:p>
          <a:p>
            <a:pPr algn="ctr" eaLnBrk="1" hangingPunct="1">
              <a:spcBef>
                <a:spcPct val="0"/>
              </a:spcBef>
              <a:buFontTx/>
              <a:buNone/>
            </a:pPr>
            <a:r>
              <a:rPr lang="en-US" altLang="en-US" sz="4000" b="1" dirty="0"/>
              <a:t/>
            </a:r>
            <a:br>
              <a:rPr lang="en-US" altLang="en-US" sz="4000" b="1" dirty="0"/>
            </a:br>
            <a:r>
              <a:rPr lang="en-US" altLang="en-US" sz="1600" b="1" dirty="0"/>
              <a:t/>
            </a:r>
            <a:br>
              <a:rPr lang="en-US" altLang="en-US" sz="1600" b="1" dirty="0"/>
            </a:br>
            <a:r>
              <a:rPr lang="en-US" altLang="en-US" sz="2400" b="1" dirty="0"/>
              <a:t/>
            </a:r>
            <a:br>
              <a:rPr lang="en-US" altLang="en-US" sz="2400" b="1" dirty="0"/>
            </a:br>
            <a:endParaRPr lang="en-US" altLang="en-US" sz="2400" b="1" dirty="0"/>
          </a:p>
        </p:txBody>
      </p:sp>
    </p:spTree>
    <p:extLst>
      <p:ext uri="{BB962C8B-B14F-4D97-AF65-F5344CB8AC3E}">
        <p14:creationId xmlns:p14="http://schemas.microsoft.com/office/powerpoint/2010/main" val="2911303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b="1" dirty="0" smtClean="0">
                <a:solidFill>
                  <a:srgbClr val="FF0000"/>
                </a:solidFill>
              </a:rPr>
              <a:t>Recommendation:</a:t>
            </a:r>
            <a:r>
              <a:rPr lang="en-US" sz="2000" dirty="0" smtClean="0"/>
              <a:t> Allow FHLBanks discretion to require retention on homeownership projects as they deem fit.</a:t>
            </a:r>
          </a:p>
          <a:p>
            <a:endParaRPr lang="en-US" sz="2000" dirty="0" smtClean="0"/>
          </a:p>
          <a:p>
            <a:pPr>
              <a:spcBef>
                <a:spcPts val="0"/>
              </a:spcBef>
              <a:spcAft>
                <a:spcPts val="1200"/>
              </a:spcAft>
            </a:pPr>
            <a:r>
              <a:rPr lang="en-US" sz="2000" dirty="0" smtClean="0"/>
              <a:t>Doing so:</a:t>
            </a:r>
          </a:p>
          <a:p>
            <a:pPr lvl="1">
              <a:spcBef>
                <a:spcPts val="0"/>
              </a:spcBef>
              <a:spcAft>
                <a:spcPts val="1200"/>
              </a:spcAft>
            </a:pPr>
            <a:r>
              <a:rPr lang="en-US" dirty="0" smtClean="0"/>
              <a:t>Allows for regional differences across the 11 FHLBank Districts</a:t>
            </a:r>
          </a:p>
          <a:p>
            <a:pPr lvl="1">
              <a:spcBef>
                <a:spcPts val="0"/>
              </a:spcBef>
              <a:spcAft>
                <a:spcPts val="1200"/>
              </a:spcAft>
            </a:pPr>
            <a:r>
              <a:rPr lang="en-US" dirty="0" smtClean="0"/>
              <a:t>Allows FHLBanks to better manage regional differences within their own Districts. For example, the FHLBDM’s district includes Missouri, Guam, Alaska and Hawaii</a:t>
            </a:r>
          </a:p>
          <a:p>
            <a:pPr lvl="1">
              <a:spcBef>
                <a:spcPts val="0"/>
              </a:spcBef>
              <a:spcAft>
                <a:spcPts val="1200"/>
              </a:spcAft>
            </a:pPr>
            <a:r>
              <a:rPr lang="en-US" dirty="0" smtClean="0"/>
              <a:t>Allows FHLBanks to delineate between various grant amounts. For example, under FHLBCincy’s set-aside program, grants are limited to $5,000 per household. Under their Competitive AHP grants up to $50,000 per household are permissible</a:t>
            </a:r>
          </a:p>
        </p:txBody>
      </p:sp>
      <p:sp>
        <p:nvSpPr>
          <p:cNvPr id="4" name="Slide Number Placeholder 3"/>
          <p:cNvSpPr>
            <a:spLocks noGrp="1"/>
          </p:cNvSpPr>
          <p:nvPr>
            <p:ph type="sldNum" sz="quarter" idx="12"/>
          </p:nvPr>
        </p:nvSpPr>
        <p:spPr/>
        <p:txBody>
          <a:bodyPr/>
          <a:lstStyle/>
          <a:p>
            <a:fld id="{28B8B00C-6C0B-0443-A2EB-AE1BE582C94F}" type="slidenum">
              <a:rPr lang="en-US" smtClean="0"/>
              <a:t>20</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Ownership Retention</a:t>
            </a:r>
            <a:endParaRPr lang="en-US" sz="4000" dirty="0">
              <a:solidFill>
                <a:srgbClr val="B2581C"/>
              </a:solidFill>
              <a:latin typeface="Times"/>
              <a:cs typeface="Times"/>
            </a:endParaRPr>
          </a:p>
        </p:txBody>
      </p:sp>
    </p:spTree>
    <p:extLst>
      <p:ext uri="{BB962C8B-B14F-4D97-AF65-F5344CB8AC3E}">
        <p14:creationId xmlns:p14="http://schemas.microsoft.com/office/powerpoint/2010/main" val="524345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2097837"/>
            <a:ext cx="7726680" cy="4736592"/>
          </a:xfrm>
        </p:spPr>
        <p:txBody>
          <a:bodyPr>
            <a:noAutofit/>
          </a:bodyPr>
          <a:lstStyle/>
          <a:p>
            <a:r>
              <a:rPr lang="en-US" sz="2000" dirty="0" smtClean="0"/>
              <a:t>Increased housing needs assessments and analysis may be unnecessary given proposed regulatory priorities requirements</a:t>
            </a:r>
          </a:p>
          <a:p>
            <a:endParaRPr lang="en-US" sz="2000" dirty="0"/>
          </a:p>
          <a:p>
            <a:r>
              <a:rPr lang="en-US" sz="2000" dirty="0" smtClean="0"/>
              <a:t>Housing needs must be included in TCLP in order to count towards outcome requirements</a:t>
            </a:r>
          </a:p>
          <a:p>
            <a:endParaRPr lang="en-US" sz="2000" dirty="0"/>
          </a:p>
          <a:p>
            <a:r>
              <a:rPr lang="en-US" sz="2000" dirty="0" smtClean="0"/>
              <a:t>Limits ability of Advisory Councils to address emerging needs</a:t>
            </a:r>
          </a:p>
          <a:p>
            <a:endParaRPr lang="en-US" sz="2000" dirty="0"/>
          </a:p>
          <a:p>
            <a:r>
              <a:rPr lang="en-US" sz="2000" dirty="0" smtClean="0"/>
              <a:t>6 month and 12 month required lead times limit responsiveness of AHP</a:t>
            </a: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21</a:t>
            </a:fld>
            <a:endParaRPr lang="en-US" dirty="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Targeted Community Lending Plan (TCLP)</a:t>
            </a:r>
            <a:endParaRPr lang="en-US" sz="4000" dirty="0">
              <a:solidFill>
                <a:srgbClr val="B2581C"/>
              </a:solidFill>
              <a:latin typeface="Times"/>
              <a:cs typeface="Times"/>
            </a:endParaRPr>
          </a:p>
        </p:txBody>
      </p:sp>
    </p:spTree>
    <p:extLst>
      <p:ext uri="{BB962C8B-B14F-4D97-AF65-F5344CB8AC3E}">
        <p14:creationId xmlns:p14="http://schemas.microsoft.com/office/powerpoint/2010/main" val="948928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The expanded TCLP requirements introduce additional administrative costs to the FHLBanks that seem unnecessary given the regulatory priorities requirements.</a:t>
            </a:r>
          </a:p>
          <a:p>
            <a:endParaRPr lang="en-US" sz="2000" dirty="0" smtClean="0"/>
          </a:p>
          <a:p>
            <a:r>
              <a:rPr lang="en-US" sz="2000" b="1" dirty="0" smtClean="0">
                <a:solidFill>
                  <a:srgbClr val="FF0000"/>
                </a:solidFill>
              </a:rPr>
              <a:t>Recommendation: </a:t>
            </a:r>
            <a:r>
              <a:rPr lang="en-US" sz="2000" dirty="0" smtClean="0"/>
              <a:t>If </a:t>
            </a:r>
            <a:r>
              <a:rPr lang="en-US" sz="2000" dirty="0"/>
              <a:t>the outcomes approach is adopted in the final regulation, the FHLBanks request </a:t>
            </a:r>
            <a:r>
              <a:rPr lang="en-US" sz="2000" dirty="0" smtClean="0"/>
              <a:t>that the </a:t>
            </a:r>
            <a:r>
              <a:rPr lang="en-US" sz="2000" dirty="0"/>
              <a:t>requirements of the TCLP remain unchanged from the existing </a:t>
            </a:r>
            <a:r>
              <a:rPr lang="en-US" sz="2000" dirty="0" smtClean="0"/>
              <a:t>Community Support Regulation. In this case, the FHLBanks believe </a:t>
            </a:r>
            <a:r>
              <a:rPr lang="en-US" sz="2000" dirty="0"/>
              <a:t>that </a:t>
            </a:r>
            <a:r>
              <a:rPr lang="en-US" sz="2000" dirty="0" smtClean="0"/>
              <a:t>each FHLBanks’ AHP Implementation Plan sufficiently </a:t>
            </a:r>
            <a:r>
              <a:rPr lang="en-US" sz="2000" dirty="0"/>
              <a:t>addresses local housing </a:t>
            </a:r>
            <a:r>
              <a:rPr lang="en-US" sz="2000" dirty="0" smtClean="0"/>
              <a:t>needs.</a:t>
            </a: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22</a:t>
            </a:fld>
            <a:endParaRPr lang="en-US" dirty="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TCLP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31076022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Proposed Regulation requires FHLBanks to consider operating pro forma and reasonableness of cash flow and costs.</a:t>
            </a:r>
          </a:p>
          <a:p>
            <a:endParaRPr lang="en-US" sz="2000" dirty="0" smtClean="0"/>
          </a:p>
          <a:p>
            <a:r>
              <a:rPr lang="en-US" sz="2000" dirty="0" smtClean="0"/>
              <a:t>Preamble notes </a:t>
            </a:r>
            <a:r>
              <a:rPr lang="en-US" sz="2000" dirty="0"/>
              <a:t>that “</a:t>
            </a:r>
            <a:r>
              <a:rPr lang="en-US" sz="2000" i="1" dirty="0"/>
              <a:t>FHFA expects the Banks to require a separate supportive services budget that captures income and expenses for all supportive services activities to ensure they can be reasonably </a:t>
            </a:r>
            <a:r>
              <a:rPr lang="en-US" sz="2000" i="1" dirty="0" smtClean="0"/>
              <a:t>offered.”</a:t>
            </a:r>
          </a:p>
        </p:txBody>
      </p:sp>
      <p:sp>
        <p:nvSpPr>
          <p:cNvPr id="4" name="Slide Number Placeholder 3"/>
          <p:cNvSpPr>
            <a:spLocks noGrp="1"/>
          </p:cNvSpPr>
          <p:nvPr>
            <p:ph type="sldNum" sz="quarter" idx="12"/>
          </p:nvPr>
        </p:nvSpPr>
        <p:spPr/>
        <p:txBody>
          <a:bodyPr/>
          <a:lstStyle/>
          <a:p>
            <a:fld id="{28B8B00C-6C0B-0443-A2EB-AE1BE582C94F}" type="slidenum">
              <a:rPr lang="en-US" smtClean="0"/>
              <a:t>23</a:t>
            </a:fld>
            <a:endParaRPr lang="en-US" dirty="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Need for Subsidy</a:t>
            </a:r>
            <a:endParaRPr lang="en-US" sz="4000" dirty="0">
              <a:solidFill>
                <a:srgbClr val="B2581C"/>
              </a:solidFill>
              <a:latin typeface="Times"/>
              <a:cs typeface="Times"/>
            </a:endParaRPr>
          </a:p>
        </p:txBody>
      </p:sp>
    </p:spTree>
    <p:extLst>
      <p:ext uri="{BB962C8B-B14F-4D97-AF65-F5344CB8AC3E}">
        <p14:creationId xmlns:p14="http://schemas.microsoft.com/office/powerpoint/2010/main" val="2511733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pPr lvl="1"/>
            <a:r>
              <a:rPr lang="en-US" dirty="0" smtClean="0"/>
              <a:t>Requires supportive services to be treated differently than any other ineligible AHP expense, for example, capitalized reserves, furniture and equipment, etc.</a:t>
            </a:r>
          </a:p>
          <a:p>
            <a:pPr lvl="1"/>
            <a:endParaRPr lang="en-US" dirty="0" smtClean="0"/>
          </a:p>
          <a:p>
            <a:pPr lvl="1"/>
            <a:r>
              <a:rPr lang="en-US" dirty="0" smtClean="0"/>
              <a:t>Requirement acts as an unnecessary obstacle to projects that include supportive services, yet provision of supportive services is required to meet special needs definition under the regulatory priorities.</a:t>
            </a:r>
          </a:p>
          <a:p>
            <a:pPr lvl="1"/>
            <a:endParaRPr lang="en-US" dirty="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24</a:t>
            </a:fld>
            <a:endParaRPr lang="en-US" dirty="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Need for Subsidy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1703179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On the aforementioned April 11 conference call with FHFA, the FHFA indicated:</a:t>
            </a:r>
          </a:p>
          <a:p>
            <a:endParaRPr lang="en-US" sz="2000" dirty="0" smtClean="0"/>
          </a:p>
          <a:p>
            <a:pPr lvl="1"/>
            <a:r>
              <a:rPr lang="en-US" dirty="0"/>
              <a:t>T</a:t>
            </a:r>
            <a:r>
              <a:rPr lang="en-US" dirty="0" smtClean="0"/>
              <a:t>hat despite language in Proposed Rule, FHLBanks will be governed to the standard set in the preamble, which introduces confusion and complexity into the administration of the program; and,</a:t>
            </a:r>
          </a:p>
          <a:p>
            <a:pPr lvl="1"/>
            <a:endParaRPr lang="en-US" dirty="0" smtClean="0"/>
          </a:p>
          <a:p>
            <a:pPr lvl="1"/>
            <a:r>
              <a:rPr lang="en-US" dirty="0" smtClean="0"/>
              <a:t>Additional regulatory guidance on Need for Subsidy may be forthcoming.</a:t>
            </a:r>
          </a:p>
          <a:p>
            <a:pPr lvl="1"/>
            <a:endParaRPr lang="en-US" dirty="0" smtClean="0"/>
          </a:p>
          <a:p>
            <a:r>
              <a:rPr lang="en-US" sz="2000" b="1" dirty="0" smtClean="0">
                <a:solidFill>
                  <a:srgbClr val="FF0000"/>
                </a:solidFill>
              </a:rPr>
              <a:t>Recommendation:</a:t>
            </a:r>
            <a:r>
              <a:rPr lang="en-US" sz="2000" dirty="0" smtClean="0"/>
              <a:t> FHLBanks reiterate their position that supportive services should not require a separate budget.</a:t>
            </a:r>
          </a:p>
          <a:p>
            <a:pPr lvl="1"/>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25</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Need for Subsidy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1282623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b="1" dirty="0" smtClean="0">
                <a:solidFill>
                  <a:srgbClr val="FF0000"/>
                </a:solidFill>
              </a:rPr>
              <a:t>Recommendation:</a:t>
            </a:r>
            <a:r>
              <a:rPr lang="en-US" sz="2000" dirty="0" smtClean="0"/>
              <a:t> Given the concerns expressed by the FHLBanks and Advisory Councils on numerous occasions, the FHLBanks believe that the Proposed Rule is the appropriate format for implementing Need for Subsidy requirements, not Advisory Bulletins or Regulatory Interpretations.</a:t>
            </a:r>
          </a:p>
          <a:p>
            <a:pPr lvl="1"/>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26</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Need for Subsidy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3624253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Full Board must meet with Advisory Council</a:t>
            </a:r>
          </a:p>
          <a:p>
            <a:pPr lvl="1"/>
            <a:r>
              <a:rPr lang="en-US" dirty="0" smtClean="0"/>
              <a:t>CIOs unsure as to why this increased governance requirement is being proposed</a:t>
            </a:r>
          </a:p>
          <a:p>
            <a:pPr lvl="1"/>
            <a:endParaRPr lang="en-US" dirty="0" smtClean="0"/>
          </a:p>
          <a:p>
            <a:pPr lvl="1"/>
            <a:r>
              <a:rPr lang="en-US" dirty="0" smtClean="0"/>
              <a:t>Poses operational challenges for FHLBanks with large geographic areas, such as FHLBanks Des Moines and Atlanta</a:t>
            </a:r>
          </a:p>
          <a:p>
            <a:pPr lvl="1"/>
            <a:endParaRPr lang="en-US" dirty="0"/>
          </a:p>
          <a:p>
            <a:pPr lvl="1"/>
            <a:r>
              <a:rPr lang="en-US" dirty="0" smtClean="0"/>
              <a:t>More appropriate for Division of Bank Regulation than Housing and Mission Goals to determine Board governance requirements.</a:t>
            </a:r>
          </a:p>
          <a:p>
            <a:pPr lvl="1"/>
            <a:endParaRPr lang="en-US" dirty="0"/>
          </a:p>
          <a:p>
            <a:r>
              <a:rPr lang="en-US" sz="2000" b="1" dirty="0" smtClean="0">
                <a:solidFill>
                  <a:srgbClr val="FF0000"/>
                </a:solidFill>
              </a:rPr>
              <a:t>Recommendation:</a:t>
            </a:r>
            <a:r>
              <a:rPr lang="en-US" sz="2000" dirty="0" smtClean="0"/>
              <a:t> Retain governance requirements in the existing AHP regulation.</a:t>
            </a: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27</a:t>
            </a:fld>
            <a:endParaRPr lang="en-US" dirty="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Increased Governance</a:t>
            </a:r>
            <a:endParaRPr lang="en-US" sz="4000" dirty="0">
              <a:solidFill>
                <a:srgbClr val="B2581C"/>
              </a:solidFill>
              <a:latin typeface="Times"/>
              <a:cs typeface="Times"/>
            </a:endParaRPr>
          </a:p>
        </p:txBody>
      </p:sp>
    </p:spTree>
    <p:extLst>
      <p:ext uri="{BB962C8B-B14F-4D97-AF65-F5344CB8AC3E}">
        <p14:creationId xmlns:p14="http://schemas.microsoft.com/office/powerpoint/2010/main" val="11075872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In theory, FHLBanks like ability to develop own scoring</a:t>
            </a:r>
          </a:p>
          <a:p>
            <a:endParaRPr lang="en-US" sz="2000" dirty="0" smtClean="0"/>
          </a:p>
          <a:p>
            <a:r>
              <a:rPr lang="en-US" sz="2000" dirty="0" smtClean="0"/>
              <a:t>In reality, the regulatory priorities requirements circumvent proposed FHLBank autonomy by requiring FHLBanks to develop scoring that will ensure compliance with regulatory priorities requirements.</a:t>
            </a:r>
          </a:p>
          <a:p>
            <a:endParaRPr lang="en-US" sz="2000" dirty="0"/>
          </a:p>
          <a:p>
            <a:r>
              <a:rPr lang="en-US" b="1" dirty="0">
                <a:solidFill>
                  <a:srgbClr val="FF0000"/>
                </a:solidFill>
              </a:rPr>
              <a:t>Recommendation: </a:t>
            </a:r>
            <a:r>
              <a:rPr lang="en-US" dirty="0"/>
              <a:t>Eliminate the new, complex proposed outcomes structure and revert to a scoring based </a:t>
            </a:r>
            <a:r>
              <a:rPr lang="en-US" dirty="0" smtClean="0"/>
              <a:t>methodology.</a:t>
            </a:r>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28</a:t>
            </a:fld>
            <a:endParaRPr lang="en-US" dirty="0"/>
          </a:p>
        </p:txBody>
      </p:sp>
      <p:sp>
        <p:nvSpPr>
          <p:cNvPr id="5" name="TextBox 4"/>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Scoring</a:t>
            </a:r>
            <a:endParaRPr lang="en-US" sz="4000" dirty="0">
              <a:solidFill>
                <a:srgbClr val="B2581C"/>
              </a:solidFill>
              <a:latin typeface="Times"/>
              <a:cs typeface="Times"/>
            </a:endParaRPr>
          </a:p>
        </p:txBody>
      </p:sp>
    </p:spTree>
    <p:extLst>
      <p:ext uri="{BB962C8B-B14F-4D97-AF65-F5344CB8AC3E}">
        <p14:creationId xmlns:p14="http://schemas.microsoft.com/office/powerpoint/2010/main" val="3909653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Section 1291.26(b) requires the FHLBanks to identify alternates and </a:t>
            </a:r>
            <a:r>
              <a:rPr lang="en-US" sz="2000" i="1" dirty="0" smtClean="0"/>
              <a:t>“within one year of approval, must approve such alternates for funding if any previously committed AHP subsidies become available.”</a:t>
            </a:r>
          </a:p>
          <a:p>
            <a:endParaRPr lang="en-US" sz="2000" dirty="0" smtClean="0"/>
          </a:p>
          <a:p>
            <a:r>
              <a:rPr lang="en-US" sz="2000" dirty="0" smtClean="0"/>
              <a:t>Alternate projects typically seek additional funding sources or change the scope of the development when they are denied AHP subsidy, which may drastically change the structure of the project.</a:t>
            </a:r>
          </a:p>
          <a:p>
            <a:endParaRPr lang="en-US" dirty="0"/>
          </a:p>
          <a:p>
            <a:r>
              <a:rPr lang="en-US" sz="2000" dirty="0" smtClean="0"/>
              <a:t>Mandatory funding of alternate projects will require the FHLBanks to re-underwrite </a:t>
            </a:r>
            <a:r>
              <a:rPr lang="en-US" dirty="0" smtClean="0"/>
              <a:t>those </a:t>
            </a:r>
            <a:r>
              <a:rPr lang="en-US" sz="2000" dirty="0" smtClean="0"/>
              <a:t>projects, which increases the burden and costs to both the FHLBanks and project sponsors/owners.</a:t>
            </a:r>
          </a:p>
          <a:p>
            <a:endParaRPr lang="en-US" sz="2000" dirty="0"/>
          </a:p>
          <a:p>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29</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Alternates</a:t>
            </a:r>
            <a:endParaRPr lang="en-US" sz="4000" dirty="0">
              <a:solidFill>
                <a:srgbClr val="B2581C"/>
              </a:solidFill>
              <a:latin typeface="Times"/>
              <a:cs typeface="Times"/>
            </a:endParaRPr>
          </a:p>
        </p:txBody>
      </p:sp>
    </p:spTree>
    <p:extLst>
      <p:ext uri="{BB962C8B-B14F-4D97-AF65-F5344CB8AC3E}">
        <p14:creationId xmlns:p14="http://schemas.microsoft.com/office/powerpoint/2010/main" val="3004048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3048000"/>
            <a:ext cx="914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15000"/>
              </a:spcBef>
              <a:spcAft>
                <a:spcPct val="90000"/>
              </a:spcAft>
              <a:buFontTx/>
              <a:buNone/>
            </a:pPr>
            <a:endParaRPr lang="en-US" altLang="en-US" sz="4000" b="1" dirty="0"/>
          </a:p>
          <a:p>
            <a:pPr algn="ctr" eaLnBrk="1" hangingPunct="1">
              <a:spcBef>
                <a:spcPct val="0"/>
              </a:spcBef>
              <a:buFontTx/>
              <a:buNone/>
            </a:pPr>
            <a:r>
              <a:rPr lang="en-US" altLang="en-US" sz="3200" b="1" dirty="0" smtClean="0"/>
              <a:t>Background</a:t>
            </a:r>
            <a:endParaRPr lang="en-US" altLang="en-US" sz="3200" b="1" dirty="0"/>
          </a:p>
          <a:p>
            <a:pPr algn="ctr" eaLnBrk="1" hangingPunct="1">
              <a:spcBef>
                <a:spcPct val="0"/>
              </a:spcBef>
              <a:buFontTx/>
              <a:buNone/>
            </a:pPr>
            <a:endParaRPr lang="en-US" altLang="en-US" sz="3200" b="1" dirty="0"/>
          </a:p>
          <a:p>
            <a:pPr algn="ctr" eaLnBrk="1" hangingPunct="1">
              <a:spcBef>
                <a:spcPct val="0"/>
              </a:spcBef>
              <a:buFontTx/>
              <a:buNone/>
            </a:pPr>
            <a:r>
              <a:rPr lang="en-US" altLang="en-US" sz="4000" b="1" dirty="0"/>
              <a:t/>
            </a:r>
            <a:br>
              <a:rPr lang="en-US" altLang="en-US" sz="4000" b="1" dirty="0"/>
            </a:br>
            <a:r>
              <a:rPr lang="en-US" altLang="en-US" sz="1600" b="1" dirty="0"/>
              <a:t/>
            </a:r>
            <a:br>
              <a:rPr lang="en-US" altLang="en-US" sz="1600" b="1" dirty="0"/>
            </a:br>
            <a:r>
              <a:rPr lang="en-US" altLang="en-US" sz="2400" b="1" dirty="0"/>
              <a:t/>
            </a:r>
            <a:br>
              <a:rPr lang="en-US" altLang="en-US" sz="2400" b="1" dirty="0"/>
            </a:br>
            <a:endParaRPr lang="en-US" altLang="en-US" sz="2400" b="1" dirty="0"/>
          </a:p>
        </p:txBody>
      </p:sp>
    </p:spTree>
    <p:extLst>
      <p:ext uri="{BB962C8B-B14F-4D97-AF65-F5344CB8AC3E}">
        <p14:creationId xmlns:p14="http://schemas.microsoft.com/office/powerpoint/2010/main" val="3345568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FHLBanks uncertain as to how the funding of alternates up to a year later affects a FHLBank’s performance under the regulatory priorities requirements. This introduces compliance risk.</a:t>
            </a:r>
          </a:p>
          <a:p>
            <a:endParaRPr lang="en-US" sz="2000" dirty="0"/>
          </a:p>
          <a:p>
            <a:r>
              <a:rPr lang="en-US" sz="2000" dirty="0" smtClean="0"/>
              <a:t>More restrictive than current regulation, which gives the FHLBanks the discretion to decide whether or not to fund alternates.</a:t>
            </a:r>
          </a:p>
          <a:p>
            <a:endParaRPr lang="en-US" sz="2000" dirty="0"/>
          </a:p>
          <a:p>
            <a:r>
              <a:rPr lang="en-US" sz="2000" b="1" dirty="0" smtClean="0">
                <a:solidFill>
                  <a:srgbClr val="FF0000"/>
                </a:solidFill>
              </a:rPr>
              <a:t>Recommendation</a:t>
            </a:r>
            <a:r>
              <a:rPr lang="en-US" sz="2000" b="1" dirty="0">
                <a:solidFill>
                  <a:srgbClr val="FF0000"/>
                </a:solidFill>
              </a:rPr>
              <a:t>:</a:t>
            </a:r>
            <a:r>
              <a:rPr lang="en-US" sz="2000" dirty="0"/>
              <a:t> </a:t>
            </a:r>
            <a:r>
              <a:rPr lang="en-US" sz="2000" dirty="0" smtClean="0"/>
              <a:t>Retain the language in Section 1291.5(d) of the current Regulation, which states that a FHLBank may fund alternates within one year of approval.</a:t>
            </a:r>
            <a:endParaRPr lang="en-US" sz="2000" dirty="0"/>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30</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Alternates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23273207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Section 1291.60 requires FHLBanks to take the following remedial actions for project noncompliance, in order:</a:t>
            </a:r>
          </a:p>
          <a:p>
            <a:pPr lvl="1"/>
            <a:r>
              <a:rPr lang="en-US" dirty="0" smtClean="0"/>
              <a:t>Require the project sponsor or owner to cure the noncompliance within a reasonable time;</a:t>
            </a:r>
          </a:p>
          <a:p>
            <a:pPr lvl="1"/>
            <a:r>
              <a:rPr lang="en-US" dirty="0" smtClean="0"/>
              <a:t>Modify the project if the noncompliance cannot be cured;</a:t>
            </a:r>
          </a:p>
          <a:p>
            <a:pPr lvl="1"/>
            <a:r>
              <a:rPr lang="en-US" dirty="0" smtClean="0"/>
              <a:t>Recapture and/or de-obligate the subsidy not used in compliance with the commitments in the AHP application</a:t>
            </a:r>
          </a:p>
          <a:p>
            <a:endParaRPr lang="en-US" sz="2000" dirty="0"/>
          </a:p>
          <a:p>
            <a:r>
              <a:rPr lang="en-US" sz="2000" dirty="0" smtClean="0"/>
              <a:t>The current regulation gives all of the aforementioned actions equal weight. However, the Proposed Rule emphasizes a cure, which can be problematic in certain situations, unduly burdensome on Sponsors and can lead to costly delays during project development.</a:t>
            </a:r>
          </a:p>
          <a:p>
            <a:endParaRPr lang="en-US" sz="2000" dirty="0"/>
          </a:p>
          <a:p>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31</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Modifications</a:t>
            </a:r>
            <a:endParaRPr lang="en-US" sz="4000" dirty="0">
              <a:solidFill>
                <a:srgbClr val="B2581C"/>
              </a:solidFill>
              <a:latin typeface="Times"/>
              <a:cs typeface="Times"/>
            </a:endParaRPr>
          </a:p>
        </p:txBody>
      </p:sp>
    </p:spTree>
    <p:extLst>
      <p:ext uri="{BB962C8B-B14F-4D97-AF65-F5344CB8AC3E}">
        <p14:creationId xmlns:p14="http://schemas.microsoft.com/office/powerpoint/2010/main" val="3000215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Delays caused by this requirement may have a significantly adverse financial impact on Members who have made construction or permanent loans or are providing equity to a project.</a:t>
            </a:r>
          </a:p>
          <a:p>
            <a:endParaRPr lang="en-US" sz="2000" dirty="0" smtClean="0"/>
          </a:p>
          <a:p>
            <a:r>
              <a:rPr lang="en-US" sz="2000" dirty="0" smtClean="0"/>
              <a:t>Under the Proposed Rule, if a project targeting 100 percent of its units to households at 50 percent AMI had a household at 51 percent AMI, that project </a:t>
            </a:r>
            <a:r>
              <a:rPr lang="en-US" sz="2000" u="sng" dirty="0" smtClean="0"/>
              <a:t>must</a:t>
            </a:r>
            <a:r>
              <a:rPr lang="en-US" sz="2000" dirty="0" smtClean="0"/>
              <a:t> remove the household. Under the current regulation, the FHLBank could simply modify the project to accommodate </a:t>
            </a:r>
            <a:r>
              <a:rPr lang="en-US" dirty="0" smtClean="0"/>
              <a:t>the </a:t>
            </a:r>
            <a:r>
              <a:rPr lang="en-US" sz="2000" dirty="0" smtClean="0"/>
              <a:t>higher income household, which is more beneficial to the financial viability of the project.</a:t>
            </a:r>
          </a:p>
          <a:p>
            <a:endParaRPr lang="en-US" sz="2000" dirty="0"/>
          </a:p>
          <a:p>
            <a:r>
              <a:rPr lang="en-US" sz="2000" b="1" dirty="0" smtClean="0">
                <a:solidFill>
                  <a:srgbClr val="FF0000"/>
                </a:solidFill>
              </a:rPr>
              <a:t>Recommendation: </a:t>
            </a:r>
            <a:r>
              <a:rPr lang="en-US" sz="2000" dirty="0" smtClean="0"/>
              <a:t>Retain the requirements in the current AHP Regulation.</a:t>
            </a:r>
            <a:endParaRPr lang="en-US" sz="2000" dirty="0"/>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32</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Modifications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10413419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3048000"/>
            <a:ext cx="914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15000"/>
              </a:spcBef>
              <a:spcAft>
                <a:spcPct val="90000"/>
              </a:spcAft>
              <a:buFontTx/>
              <a:buNone/>
            </a:pPr>
            <a:endParaRPr lang="en-US" altLang="en-US" sz="4000" b="1" dirty="0"/>
          </a:p>
          <a:p>
            <a:pPr algn="ctr" eaLnBrk="1" hangingPunct="1">
              <a:spcBef>
                <a:spcPct val="0"/>
              </a:spcBef>
              <a:buFontTx/>
              <a:buNone/>
            </a:pPr>
            <a:r>
              <a:rPr lang="en-US" altLang="en-US" sz="3200" b="1" dirty="0" smtClean="0"/>
              <a:t>Conclusion</a:t>
            </a:r>
            <a:endParaRPr lang="en-US" altLang="en-US" sz="3200" b="1" dirty="0"/>
          </a:p>
          <a:p>
            <a:pPr algn="ctr" eaLnBrk="1" hangingPunct="1">
              <a:spcBef>
                <a:spcPct val="0"/>
              </a:spcBef>
              <a:buFontTx/>
              <a:buNone/>
            </a:pPr>
            <a:endParaRPr lang="en-US" altLang="en-US" sz="3200" b="1" dirty="0"/>
          </a:p>
          <a:p>
            <a:pPr algn="ctr" eaLnBrk="1" hangingPunct="1">
              <a:spcBef>
                <a:spcPct val="0"/>
              </a:spcBef>
              <a:buFontTx/>
              <a:buNone/>
            </a:pPr>
            <a:r>
              <a:rPr lang="en-US" altLang="en-US" sz="4000" b="1" dirty="0"/>
              <a:t/>
            </a:r>
            <a:br>
              <a:rPr lang="en-US" altLang="en-US" sz="4000" b="1" dirty="0"/>
            </a:br>
            <a:r>
              <a:rPr lang="en-US" altLang="en-US" sz="1600" b="1" dirty="0"/>
              <a:t/>
            </a:r>
            <a:br>
              <a:rPr lang="en-US" altLang="en-US" sz="1600" b="1" dirty="0"/>
            </a:br>
            <a:r>
              <a:rPr lang="en-US" altLang="en-US" sz="2400" b="1" dirty="0"/>
              <a:t/>
            </a:r>
            <a:br>
              <a:rPr lang="en-US" altLang="en-US" sz="2400" b="1" dirty="0"/>
            </a:br>
            <a:endParaRPr lang="en-US" altLang="en-US" sz="2400" b="1" dirty="0"/>
          </a:p>
        </p:txBody>
      </p:sp>
    </p:spTree>
    <p:extLst>
      <p:ext uri="{BB962C8B-B14F-4D97-AF65-F5344CB8AC3E}">
        <p14:creationId xmlns:p14="http://schemas.microsoft.com/office/powerpoint/2010/main" val="417122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The process of modernizing the AHP Regulation has taken almost four years.</a:t>
            </a:r>
          </a:p>
          <a:p>
            <a:endParaRPr lang="en-US" sz="2000" dirty="0" smtClean="0"/>
          </a:p>
          <a:p>
            <a:r>
              <a:rPr lang="en-US" sz="2000" dirty="0" smtClean="0"/>
              <a:t>Exceptional dialogue during this time, which the FHLBanks appreciate.</a:t>
            </a:r>
          </a:p>
          <a:p>
            <a:endParaRPr lang="en-US" sz="2000" dirty="0" smtClean="0"/>
          </a:p>
          <a:p>
            <a:r>
              <a:rPr lang="en-US" sz="2000" dirty="0" smtClean="0"/>
              <a:t>Original request of the FHLBanks was for:</a:t>
            </a:r>
          </a:p>
          <a:p>
            <a:pPr lvl="1"/>
            <a:r>
              <a:rPr lang="en-US" dirty="0" smtClean="0"/>
              <a:t>Increased autonomy</a:t>
            </a:r>
          </a:p>
          <a:p>
            <a:pPr lvl="1"/>
            <a:r>
              <a:rPr lang="en-US" dirty="0" smtClean="0"/>
              <a:t>Simplified administration</a:t>
            </a:r>
          </a:p>
          <a:p>
            <a:pPr lvl="1"/>
            <a:r>
              <a:rPr lang="en-US" dirty="0" smtClean="0"/>
              <a:t>Increase ability to work with other funding sources</a:t>
            </a:r>
          </a:p>
          <a:p>
            <a:pPr lvl="1"/>
            <a:r>
              <a:rPr lang="en-US" dirty="0" smtClean="0"/>
              <a:t>Increase options for resolving noncompliance</a:t>
            </a:r>
          </a:p>
          <a:p>
            <a:pPr lvl="1"/>
            <a:endParaRPr lang="en-US" dirty="0" smtClean="0"/>
          </a:p>
          <a:p>
            <a:pPr lvl="1"/>
            <a:endParaRPr lang="en-US" dirty="0" smtClean="0"/>
          </a:p>
          <a:p>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34</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Conclusion</a:t>
            </a:r>
            <a:endParaRPr lang="en-US" sz="4000" dirty="0">
              <a:solidFill>
                <a:srgbClr val="B2581C"/>
              </a:solidFill>
              <a:latin typeface="Times"/>
              <a:cs typeface="Times"/>
            </a:endParaRPr>
          </a:p>
        </p:txBody>
      </p:sp>
    </p:spTree>
    <p:extLst>
      <p:ext uri="{BB962C8B-B14F-4D97-AF65-F5344CB8AC3E}">
        <p14:creationId xmlns:p14="http://schemas.microsoft.com/office/powerpoint/2010/main" val="2265502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948267"/>
          </a:xfrm>
        </p:spPr>
        <p:txBody>
          <a:bodyPr>
            <a:noAutofit/>
          </a:bodyPr>
          <a:lstStyle/>
          <a:p>
            <a:r>
              <a:rPr lang="en-US" sz="2000" dirty="0" smtClean="0"/>
              <a:t>Instead, the FHLBanks believe that we have received a Proposed Rule that:</a:t>
            </a:r>
          </a:p>
        </p:txBody>
      </p:sp>
      <p:sp>
        <p:nvSpPr>
          <p:cNvPr id="4" name="Slide Number Placeholder 3"/>
          <p:cNvSpPr>
            <a:spLocks noGrp="1"/>
          </p:cNvSpPr>
          <p:nvPr>
            <p:ph type="sldNum" sz="quarter" idx="12"/>
          </p:nvPr>
        </p:nvSpPr>
        <p:spPr/>
        <p:txBody>
          <a:bodyPr/>
          <a:lstStyle/>
          <a:p>
            <a:fld id="{28B8B00C-6C0B-0443-A2EB-AE1BE582C94F}" type="slidenum">
              <a:rPr lang="en-US" smtClean="0"/>
              <a:t>35</a:t>
            </a:fld>
            <a:endParaRPr lang="en-US" dirty="0"/>
          </a:p>
        </p:txBody>
      </p:sp>
      <p:sp>
        <p:nvSpPr>
          <p:cNvPr id="5" name="Content Placeholder 2"/>
          <p:cNvSpPr txBox="1">
            <a:spLocks/>
          </p:cNvSpPr>
          <p:nvPr/>
        </p:nvSpPr>
        <p:spPr>
          <a:xfrm>
            <a:off x="731520" y="2556940"/>
            <a:ext cx="7726680" cy="3496733"/>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1"/>
            <a:r>
              <a:rPr lang="en-US" dirty="0" smtClean="0"/>
              <a:t>Decreases FHLBank autonomy</a:t>
            </a:r>
          </a:p>
          <a:p>
            <a:pPr lvl="2"/>
            <a:r>
              <a:rPr lang="en-US" sz="2000" dirty="0" smtClean="0"/>
              <a:t>Quota based outcome requirement methodology vs scoring based methodology;</a:t>
            </a:r>
          </a:p>
          <a:p>
            <a:pPr lvl="2"/>
            <a:r>
              <a:rPr lang="en-US" sz="2000" dirty="0" smtClean="0"/>
              <a:t>FHFA resistance to optional ownership retention;</a:t>
            </a:r>
          </a:p>
          <a:p>
            <a:pPr lvl="2"/>
            <a:r>
              <a:rPr lang="en-US" sz="2000" dirty="0" smtClean="0"/>
              <a:t>Increase in clauses that trigger reimbursement of AHP pool by FHLBanks;</a:t>
            </a:r>
          </a:p>
          <a:p>
            <a:pPr lvl="2"/>
            <a:r>
              <a:rPr lang="en-US" sz="2000" dirty="0" smtClean="0"/>
              <a:t>Requirement to submit TCLP’s to FHFA for review;</a:t>
            </a:r>
          </a:p>
          <a:p>
            <a:pPr lvl="2"/>
            <a:r>
              <a:rPr lang="en-US" sz="2000" dirty="0" smtClean="0"/>
              <a:t>Requirement to develop housing plans;</a:t>
            </a:r>
          </a:p>
          <a:p>
            <a:pPr lvl="2"/>
            <a:r>
              <a:rPr lang="en-US" sz="2000" dirty="0" smtClean="0"/>
              <a:t>Requirement that entire Boards meet with Advisory Councils, etc.</a:t>
            </a:r>
          </a:p>
        </p:txBody>
      </p:sp>
      <p:sp>
        <p:nvSpPr>
          <p:cNvPr id="7" name="TextBox 6"/>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Conclusion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30760935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948267"/>
          </a:xfrm>
        </p:spPr>
        <p:txBody>
          <a:bodyPr>
            <a:noAutofit/>
          </a:bodyPr>
          <a:lstStyle/>
          <a:p>
            <a:r>
              <a:rPr lang="en-US" sz="2000" dirty="0" smtClean="0"/>
              <a:t>Instead, the FHLBanks believe that we have received a Proposed Rule that:</a:t>
            </a:r>
          </a:p>
        </p:txBody>
      </p:sp>
      <p:sp>
        <p:nvSpPr>
          <p:cNvPr id="4" name="Slide Number Placeholder 3"/>
          <p:cNvSpPr>
            <a:spLocks noGrp="1"/>
          </p:cNvSpPr>
          <p:nvPr>
            <p:ph type="sldNum" sz="quarter" idx="12"/>
          </p:nvPr>
        </p:nvSpPr>
        <p:spPr/>
        <p:txBody>
          <a:bodyPr/>
          <a:lstStyle/>
          <a:p>
            <a:fld id="{28B8B00C-6C0B-0443-A2EB-AE1BE582C94F}" type="slidenum">
              <a:rPr lang="en-US" smtClean="0"/>
              <a:t>36</a:t>
            </a:fld>
            <a:endParaRPr lang="en-US" dirty="0"/>
          </a:p>
        </p:txBody>
      </p:sp>
      <p:sp>
        <p:nvSpPr>
          <p:cNvPr id="5" name="Content Placeholder 2"/>
          <p:cNvSpPr txBox="1">
            <a:spLocks/>
          </p:cNvSpPr>
          <p:nvPr/>
        </p:nvSpPr>
        <p:spPr>
          <a:xfrm>
            <a:off x="457200" y="2556940"/>
            <a:ext cx="8229600" cy="3496733"/>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1"/>
            <a:r>
              <a:rPr lang="en-US" dirty="0" smtClean="0"/>
              <a:t>Complicates administration</a:t>
            </a:r>
          </a:p>
          <a:p>
            <a:pPr lvl="2"/>
            <a:r>
              <a:rPr lang="en-US" sz="2000" dirty="0" smtClean="0"/>
              <a:t>Development of enhanced TCLPs, submission to FHFA, and required timeframes (6-months for GFs and 12-months for TFs);</a:t>
            </a:r>
          </a:p>
          <a:p>
            <a:pPr lvl="2"/>
            <a:r>
              <a:rPr lang="en-US" sz="2000" dirty="0" smtClean="0"/>
              <a:t>Compliance with regulatory priorities requirements and re-ranking option;</a:t>
            </a:r>
          </a:p>
          <a:p>
            <a:pPr lvl="2"/>
            <a:r>
              <a:rPr lang="en-US" sz="2000" dirty="0" smtClean="0"/>
              <a:t>Legal and reputational risk introduced by re-ranking option;</a:t>
            </a:r>
          </a:p>
          <a:p>
            <a:pPr lvl="2"/>
            <a:r>
              <a:rPr lang="en-US" sz="2000" dirty="0" smtClean="0"/>
              <a:t>Mandatory funding of alternates in the GF;</a:t>
            </a:r>
          </a:p>
          <a:p>
            <a:pPr lvl="2"/>
            <a:r>
              <a:rPr lang="en-US" sz="2000" dirty="0" smtClean="0"/>
              <a:t>Separate supportive services budgets and requirement to provide access to supportive services in order to meet special needs definition;</a:t>
            </a:r>
          </a:p>
          <a:p>
            <a:pPr lvl="2"/>
            <a:r>
              <a:rPr lang="en-US" sz="2000" dirty="0" smtClean="0"/>
              <a:t>Requirement that entire Boards meet with Advisory Councils, </a:t>
            </a:r>
          </a:p>
          <a:p>
            <a:pPr lvl="2"/>
            <a:r>
              <a:rPr lang="en-US" sz="2000" dirty="0" smtClean="0"/>
              <a:t>Enhanced sponsor capacity analysis, etc.</a:t>
            </a:r>
          </a:p>
          <a:p>
            <a:pPr lvl="1"/>
            <a:endParaRPr lang="en-US" dirty="0" smtClean="0"/>
          </a:p>
          <a:p>
            <a:pPr lvl="1"/>
            <a:endParaRPr lang="en-US" dirty="0" smtClean="0"/>
          </a:p>
          <a:p>
            <a:endParaRPr lang="en-US" sz="2000" dirty="0"/>
          </a:p>
        </p:txBody>
      </p:sp>
      <p:sp>
        <p:nvSpPr>
          <p:cNvPr id="7" name="TextBox 6"/>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Conclusion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990077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948267"/>
          </a:xfrm>
        </p:spPr>
        <p:txBody>
          <a:bodyPr>
            <a:noAutofit/>
          </a:bodyPr>
          <a:lstStyle/>
          <a:p>
            <a:r>
              <a:rPr lang="en-US" sz="2000" dirty="0" smtClean="0"/>
              <a:t>Instead, the FHLBanks believe that we have received a Proposed Rule that:</a:t>
            </a:r>
          </a:p>
        </p:txBody>
      </p:sp>
      <p:sp>
        <p:nvSpPr>
          <p:cNvPr id="4" name="Slide Number Placeholder 3"/>
          <p:cNvSpPr>
            <a:spLocks noGrp="1"/>
          </p:cNvSpPr>
          <p:nvPr>
            <p:ph type="sldNum" sz="quarter" idx="12"/>
          </p:nvPr>
        </p:nvSpPr>
        <p:spPr/>
        <p:txBody>
          <a:bodyPr/>
          <a:lstStyle/>
          <a:p>
            <a:fld id="{28B8B00C-6C0B-0443-A2EB-AE1BE582C94F}" type="slidenum">
              <a:rPr lang="en-US" smtClean="0"/>
              <a:t>37</a:t>
            </a:fld>
            <a:endParaRPr lang="en-US" dirty="0"/>
          </a:p>
        </p:txBody>
      </p:sp>
      <p:sp>
        <p:nvSpPr>
          <p:cNvPr id="5" name="Content Placeholder 2"/>
          <p:cNvSpPr txBox="1">
            <a:spLocks/>
          </p:cNvSpPr>
          <p:nvPr/>
        </p:nvSpPr>
        <p:spPr>
          <a:xfrm>
            <a:off x="457200" y="2556940"/>
            <a:ext cx="8229600" cy="3496733"/>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1"/>
            <a:r>
              <a:rPr lang="en-US" dirty="0" smtClean="0"/>
              <a:t>Decreases ability to work with other funding sources</a:t>
            </a:r>
          </a:p>
          <a:p>
            <a:pPr lvl="2"/>
            <a:r>
              <a:rPr lang="en-US" sz="2000" dirty="0" smtClean="0"/>
              <a:t>AHP is important gap filler, but is rarely the primary funding source on a deal</a:t>
            </a:r>
          </a:p>
          <a:p>
            <a:pPr lvl="2"/>
            <a:r>
              <a:rPr lang="en-US" sz="2000" dirty="0" smtClean="0"/>
              <a:t>The cumulative effect of the Proposed Rules’ prescriptive requirements conflict with many of the programs providing the bulk of the development financing (i.e., LIHTC, HUD, CDBG, etc.):</a:t>
            </a:r>
          </a:p>
          <a:p>
            <a:pPr lvl="3"/>
            <a:r>
              <a:rPr lang="en-US" dirty="0" smtClean="0"/>
              <a:t>55 </a:t>
            </a:r>
            <a:r>
              <a:rPr lang="en-US" dirty="0"/>
              <a:t>percent of rental units must be reserved for VLI </a:t>
            </a:r>
            <a:r>
              <a:rPr lang="en-US" dirty="0" smtClean="0"/>
              <a:t>households;</a:t>
            </a:r>
          </a:p>
          <a:p>
            <a:pPr lvl="3"/>
            <a:r>
              <a:rPr lang="en-US" dirty="0" smtClean="0"/>
              <a:t>50 </a:t>
            </a:r>
            <a:r>
              <a:rPr lang="en-US" dirty="0"/>
              <a:t>percent of units must be reserved for special </a:t>
            </a:r>
            <a:r>
              <a:rPr lang="en-US" dirty="0" smtClean="0"/>
              <a:t>needs;</a:t>
            </a:r>
          </a:p>
          <a:p>
            <a:pPr lvl="3"/>
            <a:r>
              <a:rPr lang="en-US" dirty="0" smtClean="0"/>
              <a:t>50 percent of units must be reserved for homeless households; and,</a:t>
            </a:r>
          </a:p>
          <a:p>
            <a:pPr lvl="3"/>
            <a:r>
              <a:rPr lang="en-US" dirty="0" smtClean="0"/>
              <a:t>50 </a:t>
            </a:r>
            <a:r>
              <a:rPr lang="en-US" dirty="0"/>
              <a:t>percent of units must be reserved for homeless, etc.) </a:t>
            </a:r>
            <a:endParaRPr lang="en-US" dirty="0" smtClean="0"/>
          </a:p>
          <a:p>
            <a:pPr lvl="1"/>
            <a:endParaRPr lang="en-US" dirty="0" smtClean="0"/>
          </a:p>
          <a:p>
            <a:pPr lvl="1"/>
            <a:endParaRPr lang="en-US" dirty="0" smtClean="0"/>
          </a:p>
          <a:p>
            <a:endParaRPr lang="en-US" sz="2000" dirty="0"/>
          </a:p>
        </p:txBody>
      </p:sp>
      <p:sp>
        <p:nvSpPr>
          <p:cNvPr id="7" name="TextBox 6"/>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Conclusion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3812151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948267"/>
          </a:xfrm>
        </p:spPr>
        <p:txBody>
          <a:bodyPr>
            <a:noAutofit/>
          </a:bodyPr>
          <a:lstStyle/>
          <a:p>
            <a:r>
              <a:rPr lang="en-US" sz="2000" dirty="0" smtClean="0"/>
              <a:t>Instead, the FHLBanks believe that we have received a Proposed Rule that:</a:t>
            </a:r>
          </a:p>
        </p:txBody>
      </p:sp>
      <p:sp>
        <p:nvSpPr>
          <p:cNvPr id="4" name="Slide Number Placeholder 3"/>
          <p:cNvSpPr>
            <a:spLocks noGrp="1"/>
          </p:cNvSpPr>
          <p:nvPr>
            <p:ph type="sldNum" sz="quarter" idx="12"/>
          </p:nvPr>
        </p:nvSpPr>
        <p:spPr/>
        <p:txBody>
          <a:bodyPr/>
          <a:lstStyle/>
          <a:p>
            <a:fld id="{28B8B00C-6C0B-0443-A2EB-AE1BE582C94F}" type="slidenum">
              <a:rPr lang="en-US" smtClean="0"/>
              <a:t>38</a:t>
            </a:fld>
            <a:endParaRPr lang="en-US" dirty="0"/>
          </a:p>
        </p:txBody>
      </p:sp>
      <p:sp>
        <p:nvSpPr>
          <p:cNvPr id="5" name="Content Placeholder 2"/>
          <p:cNvSpPr txBox="1">
            <a:spLocks/>
          </p:cNvSpPr>
          <p:nvPr/>
        </p:nvSpPr>
        <p:spPr>
          <a:xfrm>
            <a:off x="457200" y="2556940"/>
            <a:ext cx="8229600" cy="3496733"/>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1"/>
            <a:r>
              <a:rPr lang="en-US" dirty="0" smtClean="0"/>
              <a:t>Decreases options for resolving noncompliance</a:t>
            </a:r>
          </a:p>
          <a:p>
            <a:pPr lvl="1"/>
            <a:endParaRPr lang="en-US" dirty="0" smtClean="0"/>
          </a:p>
          <a:p>
            <a:pPr lvl="2"/>
            <a:r>
              <a:rPr lang="en-US" sz="2000" dirty="0" smtClean="0"/>
              <a:t>Moving to a “cure first” approach limits the FHLBanks’ ability to resolve complicated issues of non-compliance that arise. It takes away the FHLBanks’ ability to exercise discretion and make decisions that are in the best interest of the FHLBank, its member financial institutions, project sponsors/owners, and the households benefiting from AHP.</a:t>
            </a:r>
          </a:p>
          <a:p>
            <a:pPr lvl="2"/>
            <a:r>
              <a:rPr lang="en-US" sz="2000" dirty="0" smtClean="0"/>
              <a:t>“Cure first” approach also increases administrative costs to the both the Sponsors and the FHLBanks</a:t>
            </a:r>
          </a:p>
          <a:p>
            <a:pPr lvl="1"/>
            <a:endParaRPr lang="en-US" dirty="0" smtClean="0"/>
          </a:p>
          <a:p>
            <a:pPr lvl="1"/>
            <a:endParaRPr lang="en-US" dirty="0" smtClean="0"/>
          </a:p>
          <a:p>
            <a:endParaRPr lang="en-US" sz="2000" dirty="0"/>
          </a:p>
        </p:txBody>
      </p:sp>
      <p:sp>
        <p:nvSpPr>
          <p:cNvPr id="7" name="TextBox 6"/>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Conclusion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1960623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1380744"/>
            <a:ext cx="7726680" cy="4736592"/>
          </a:xfrm>
        </p:spPr>
        <p:txBody>
          <a:bodyPr>
            <a:noAutofit/>
          </a:bodyPr>
          <a:lstStyle/>
          <a:p>
            <a:r>
              <a:rPr lang="en-US" sz="2000" dirty="0" smtClean="0"/>
              <a:t>The additional requirements on the FHLBanks will significantly increase the costs of administering the programs, which impacts the amount of subsidy available in future years.</a:t>
            </a:r>
          </a:p>
          <a:p>
            <a:endParaRPr lang="en-US" sz="2000" dirty="0" smtClean="0"/>
          </a:p>
          <a:p>
            <a:r>
              <a:rPr lang="en-US" sz="2000" dirty="0" smtClean="0"/>
              <a:t>In instances, where FHLBanks have limited earnings, it becomes more difficult to justify the increased AHP administrative costs. In combination with the increased administrative costs to project sponsors, the Proposed Rule reduces the desirability of </a:t>
            </a:r>
            <a:r>
              <a:rPr lang="en-US" dirty="0" smtClean="0"/>
              <a:t>both offering and seeking </a:t>
            </a:r>
            <a:r>
              <a:rPr lang="en-US" sz="2000" dirty="0" smtClean="0"/>
              <a:t>AHP subsidy.</a:t>
            </a:r>
          </a:p>
        </p:txBody>
      </p:sp>
      <p:sp>
        <p:nvSpPr>
          <p:cNvPr id="4" name="Slide Number Placeholder 3"/>
          <p:cNvSpPr>
            <a:spLocks noGrp="1"/>
          </p:cNvSpPr>
          <p:nvPr>
            <p:ph type="sldNum" sz="quarter" idx="12"/>
          </p:nvPr>
        </p:nvSpPr>
        <p:spPr/>
        <p:txBody>
          <a:bodyPr/>
          <a:lstStyle/>
          <a:p>
            <a:fld id="{28B8B00C-6C0B-0443-A2EB-AE1BE582C94F}" type="slidenum">
              <a:rPr lang="en-US" smtClean="0"/>
              <a:t>39</a:t>
            </a:fld>
            <a:endParaRPr lang="en-US" dirty="0"/>
          </a:p>
        </p:txBody>
      </p:sp>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Conclusion (Cont.)</a:t>
            </a:r>
            <a:endParaRPr lang="en-US" sz="4000" dirty="0">
              <a:solidFill>
                <a:srgbClr val="B2581C"/>
              </a:solidFill>
              <a:latin typeface="Times"/>
              <a:cs typeface="Times"/>
            </a:endParaRPr>
          </a:p>
        </p:txBody>
      </p:sp>
    </p:spTree>
    <p:extLst>
      <p:ext uri="{BB962C8B-B14F-4D97-AF65-F5344CB8AC3E}">
        <p14:creationId xmlns:p14="http://schemas.microsoft.com/office/powerpoint/2010/main" val="124160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6474" y="3649811"/>
            <a:ext cx="7726680" cy="1125389"/>
          </a:xfrm>
        </p:spPr>
        <p:txBody>
          <a:bodyPr>
            <a:noAutofit/>
          </a:bodyPr>
          <a:lstStyle/>
          <a:p>
            <a:pPr marL="457200" indent="-457200">
              <a:buClrTx/>
              <a:buFont typeface="+mj-lt"/>
              <a:buAutoNum type="arabicPeriod"/>
            </a:pPr>
            <a:r>
              <a:rPr lang="en-US" sz="2000" dirty="0" smtClean="0"/>
              <a:t>Expand </a:t>
            </a:r>
            <a:r>
              <a:rPr lang="en-US" sz="2000" dirty="0"/>
              <a:t>discretionary authority of </a:t>
            </a:r>
            <a:r>
              <a:rPr lang="en-US" sz="2000" dirty="0" smtClean="0"/>
              <a:t>FHLBanks </a:t>
            </a:r>
            <a:r>
              <a:rPr lang="en-US" sz="2000" dirty="0"/>
              <a:t>to allocate the 10% AHP contribution to meet the needs and strategic objectives of their districts</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28B8B00C-6C0B-0443-A2EB-AE1BE582C94F}" type="slidenum">
              <a:rPr lang="en-US" smtClean="0"/>
              <a:t>4</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Background</a:t>
            </a:r>
            <a:endParaRPr lang="en-US" sz="4000" dirty="0">
              <a:solidFill>
                <a:srgbClr val="B2581C"/>
              </a:solidFill>
              <a:latin typeface="Times"/>
              <a:cs typeface="Times"/>
            </a:endParaRPr>
          </a:p>
        </p:txBody>
      </p:sp>
      <p:sp>
        <p:nvSpPr>
          <p:cNvPr id="7" name="Content Placeholder 2"/>
          <p:cNvSpPr txBox="1">
            <a:spLocks/>
          </p:cNvSpPr>
          <p:nvPr/>
        </p:nvSpPr>
        <p:spPr>
          <a:xfrm>
            <a:off x="729051" y="1727877"/>
            <a:ext cx="7726680" cy="4736592"/>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sz="2000" dirty="0" smtClean="0"/>
              <a:t>In October 2014, the CIOs of the FHLBanks met with the FHFA to request an update to the AHP regulation.</a:t>
            </a:r>
          </a:p>
          <a:p>
            <a:endParaRPr lang="en-US" sz="2000" dirty="0" smtClean="0"/>
          </a:p>
          <a:p>
            <a:r>
              <a:rPr lang="en-US" sz="2000" dirty="0" smtClean="0"/>
              <a:t>The CIOs had 41 recommendations rolled into four high level requests.</a:t>
            </a:r>
            <a:endParaRPr lang="en-US" sz="2000" dirty="0"/>
          </a:p>
        </p:txBody>
      </p:sp>
      <p:sp>
        <p:nvSpPr>
          <p:cNvPr id="8" name="Content Placeholder 2"/>
          <p:cNvSpPr txBox="1">
            <a:spLocks/>
          </p:cNvSpPr>
          <p:nvPr/>
        </p:nvSpPr>
        <p:spPr>
          <a:xfrm>
            <a:off x="1256474" y="4775200"/>
            <a:ext cx="7726680" cy="176106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457200" indent="-457200">
              <a:buClrTx/>
              <a:buFont typeface="+mj-lt"/>
              <a:buAutoNum type="arabicPeriod" startAt="2"/>
            </a:pPr>
            <a:r>
              <a:rPr lang="en-US" sz="2000" dirty="0" smtClean="0"/>
              <a:t>Simplify administration, ensure consistent application of standards, and increase transparency of the AHP by improving clarity with respect to monitoring and need-for-subsidy determinations.</a:t>
            </a:r>
            <a:endParaRPr lang="en-US" sz="2000" dirty="0"/>
          </a:p>
        </p:txBody>
      </p:sp>
    </p:spTree>
    <p:extLst>
      <p:ext uri="{BB962C8B-B14F-4D97-AF65-F5344CB8AC3E}">
        <p14:creationId xmlns:p14="http://schemas.microsoft.com/office/powerpoint/2010/main" val="29881105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6474" y="2540634"/>
            <a:ext cx="7726680" cy="1125389"/>
          </a:xfrm>
        </p:spPr>
        <p:txBody>
          <a:bodyPr>
            <a:noAutofit/>
          </a:bodyPr>
          <a:lstStyle/>
          <a:p>
            <a:pPr marL="457200" indent="-457200">
              <a:buClrTx/>
              <a:buFont typeface="+mj-lt"/>
              <a:buAutoNum type="arabicPeriod" startAt="3"/>
            </a:pPr>
            <a:r>
              <a:rPr lang="en-US" dirty="0"/>
              <a:t>Coordinate AHP to work with other major funding agencies by eliminating redundant oversight and subordinating AHP requirements where conflicts exist</a:t>
            </a:r>
            <a:r>
              <a:rPr lang="en-US" dirty="0" smtClean="0"/>
              <a:t>.</a:t>
            </a:r>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5</a:t>
            </a:fld>
            <a:endParaRPr lang="en-US" dirty="0"/>
          </a:p>
        </p:txBody>
      </p:sp>
      <p:pic>
        <p:nvPicPr>
          <p:cNvPr id="5" name="Picture 4"/>
          <p:cNvPicPr>
            <a:picLocks noChangeAspect="1"/>
          </p:cNvPicPr>
          <p:nvPr/>
        </p:nvPicPr>
        <p:blipFill>
          <a:blip r:embed="rId3"/>
          <a:stretch>
            <a:fillRect/>
          </a:stretch>
        </p:blipFill>
        <p:spPr>
          <a:xfrm>
            <a:off x="7045325" y="450850"/>
            <a:ext cx="1860550" cy="452701"/>
          </a:xfrm>
          <a:prstGeom prst="rect">
            <a:avLst/>
          </a:prstGeom>
        </p:spPr>
      </p:pic>
      <p:sp>
        <p:nvSpPr>
          <p:cNvPr id="6" name="TextBox 5"/>
          <p:cNvSpPr txBox="1"/>
          <p:nvPr/>
        </p:nvSpPr>
        <p:spPr>
          <a:xfrm>
            <a:off x="729051" y="640080"/>
            <a:ext cx="7315200" cy="731520"/>
          </a:xfrm>
          <a:prstGeom prst="rect">
            <a:avLst/>
          </a:prstGeom>
          <a:noFill/>
        </p:spPr>
        <p:txBody>
          <a:bodyPr wrap="square" rtlCol="0">
            <a:noAutofit/>
          </a:bodyPr>
          <a:lstStyle/>
          <a:p>
            <a:r>
              <a:rPr lang="en-US" sz="4000" dirty="0" smtClean="0">
                <a:solidFill>
                  <a:srgbClr val="B2581C"/>
                </a:solidFill>
                <a:latin typeface="Times"/>
                <a:cs typeface="Times"/>
              </a:rPr>
              <a:t>Background (Cont.)</a:t>
            </a:r>
            <a:endParaRPr lang="en-US" sz="4000" dirty="0">
              <a:solidFill>
                <a:srgbClr val="B2581C"/>
              </a:solidFill>
              <a:latin typeface="Times"/>
              <a:cs typeface="Times"/>
            </a:endParaRPr>
          </a:p>
        </p:txBody>
      </p:sp>
      <p:sp>
        <p:nvSpPr>
          <p:cNvPr id="8" name="Content Placeholder 2"/>
          <p:cNvSpPr txBox="1">
            <a:spLocks/>
          </p:cNvSpPr>
          <p:nvPr/>
        </p:nvSpPr>
        <p:spPr>
          <a:xfrm>
            <a:off x="1256474" y="3666023"/>
            <a:ext cx="7726680" cy="176106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457200" indent="-457200">
              <a:buClrTx/>
              <a:buFont typeface="+mj-lt"/>
              <a:buAutoNum type="arabicPeriod" startAt="4"/>
            </a:pPr>
            <a:r>
              <a:rPr lang="en-US" sz="2000" dirty="0"/>
              <a:t>Improve the </a:t>
            </a:r>
            <a:r>
              <a:rPr lang="en-US" sz="2000" dirty="0" smtClean="0"/>
              <a:t>FHLBanks</a:t>
            </a:r>
            <a:r>
              <a:rPr lang="en-US" sz="2000" dirty="0"/>
              <a:t>’ ability to resolve noncompliance and to arrive at settlements that are in the Program’s best interests by expanding the “tool kit” of workout options</a:t>
            </a:r>
            <a:r>
              <a:rPr lang="en-US" sz="2000" dirty="0" smtClean="0"/>
              <a:t>.</a:t>
            </a:r>
            <a:endParaRPr lang="en-US" sz="2000" dirty="0"/>
          </a:p>
        </p:txBody>
      </p:sp>
      <p:sp>
        <p:nvSpPr>
          <p:cNvPr id="9" name="Content Placeholder 2"/>
          <p:cNvSpPr txBox="1">
            <a:spLocks/>
          </p:cNvSpPr>
          <p:nvPr/>
        </p:nvSpPr>
        <p:spPr>
          <a:xfrm>
            <a:off x="729051" y="1727877"/>
            <a:ext cx="7726680" cy="4736592"/>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sz="2000" dirty="0" smtClean="0"/>
              <a:t>The CIOs had 41 recommendations rolled into four high level requests.</a:t>
            </a:r>
            <a:endParaRPr lang="en-US" sz="2000" dirty="0"/>
          </a:p>
        </p:txBody>
      </p:sp>
    </p:spTree>
    <p:extLst>
      <p:ext uri="{BB962C8B-B14F-4D97-AF65-F5344CB8AC3E}">
        <p14:creationId xmlns:p14="http://schemas.microsoft.com/office/powerpoint/2010/main" val="589258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Process</a:t>
            </a:r>
            <a:endParaRPr lang="en-US" dirty="0"/>
          </a:p>
        </p:txBody>
      </p:sp>
      <p:sp>
        <p:nvSpPr>
          <p:cNvPr id="3" name="Content Placeholder 2"/>
          <p:cNvSpPr>
            <a:spLocks noGrp="1"/>
          </p:cNvSpPr>
          <p:nvPr>
            <p:ph idx="1"/>
          </p:nvPr>
        </p:nvSpPr>
        <p:spPr/>
        <p:txBody>
          <a:bodyPr/>
          <a:lstStyle/>
          <a:p>
            <a:r>
              <a:rPr lang="en-US" dirty="0" smtClean="0"/>
              <a:t>Unprecedented collaborative dialogue among the FHFA, </a:t>
            </a:r>
            <a:r>
              <a:rPr lang="en-US" dirty="0" err="1" smtClean="0"/>
              <a:t>FHLBanks</a:t>
            </a:r>
            <a:r>
              <a:rPr lang="en-US" dirty="0" smtClean="0"/>
              <a:t>, Advisory Council Leadership, and other stakeholders.</a:t>
            </a:r>
          </a:p>
          <a:p>
            <a:endParaRPr lang="en-US" dirty="0"/>
          </a:p>
          <a:p>
            <a:pPr lvl="1"/>
            <a:r>
              <a:rPr lang="en-US" dirty="0" smtClean="0"/>
              <a:t>Opportunity to exchange information about how AHP is applied in the field, and how to optimize AHP’s value and position it for future and changing affordable housing needs.</a:t>
            </a:r>
          </a:p>
          <a:p>
            <a:endParaRPr lang="en-US" dirty="0"/>
          </a:p>
          <a:p>
            <a:r>
              <a:rPr lang="en-US" dirty="0" smtClean="0"/>
              <a:t>CIOs are sympathetic to the challenges the Agency faced</a:t>
            </a:r>
          </a:p>
          <a:p>
            <a:endParaRPr lang="en-US" dirty="0"/>
          </a:p>
          <a:p>
            <a:r>
              <a:rPr lang="en-US" dirty="0" smtClean="0"/>
              <a:t>Look forward to continued dialogue</a:t>
            </a:r>
            <a:endParaRPr lang="en-US" dirty="0"/>
          </a:p>
        </p:txBody>
      </p:sp>
      <p:sp>
        <p:nvSpPr>
          <p:cNvPr id="4" name="Slide Number Placeholder 3"/>
          <p:cNvSpPr>
            <a:spLocks noGrp="1"/>
          </p:cNvSpPr>
          <p:nvPr>
            <p:ph type="sldNum" sz="quarter" idx="12"/>
          </p:nvPr>
        </p:nvSpPr>
        <p:spPr/>
        <p:txBody>
          <a:bodyPr/>
          <a:lstStyle/>
          <a:p>
            <a:fld id="{28B8B00C-6C0B-0443-A2EB-AE1BE582C94F}" type="slidenum">
              <a:rPr lang="en-US" smtClean="0"/>
              <a:t>6</a:t>
            </a:fld>
            <a:endParaRPr lang="en-US" dirty="0"/>
          </a:p>
        </p:txBody>
      </p:sp>
    </p:spTree>
    <p:extLst>
      <p:ext uri="{BB962C8B-B14F-4D97-AF65-F5344CB8AC3E}">
        <p14:creationId xmlns:p14="http://schemas.microsoft.com/office/powerpoint/2010/main" val="4041594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a:t>Sandra Thompson, Deputy Director, asked where  AHP fits within the nation’s housing finance </a:t>
            </a:r>
            <a:r>
              <a:rPr lang="en-US" dirty="0" smtClean="0"/>
              <a:t>system:</a:t>
            </a:r>
            <a:endParaRPr lang="en-US" dirty="0"/>
          </a:p>
          <a:p>
            <a:endParaRPr lang="en-US" dirty="0" smtClean="0"/>
          </a:p>
          <a:p>
            <a:pPr lvl="1"/>
            <a:r>
              <a:rPr lang="en-US" dirty="0" smtClean="0"/>
              <a:t>AHP </a:t>
            </a:r>
            <a:r>
              <a:rPr lang="en-US" dirty="0"/>
              <a:t>is a </a:t>
            </a:r>
            <a:r>
              <a:rPr lang="en-US" u="sng" dirty="0"/>
              <a:t>private</a:t>
            </a:r>
            <a:r>
              <a:rPr lang="en-US" dirty="0"/>
              <a:t> source of </a:t>
            </a:r>
            <a:r>
              <a:rPr lang="en-US" u="sng" dirty="0" smtClean="0"/>
              <a:t>gap</a:t>
            </a:r>
            <a:r>
              <a:rPr lang="en-US" dirty="0" smtClean="0"/>
              <a:t> funding </a:t>
            </a:r>
            <a:r>
              <a:rPr lang="en-US" dirty="0"/>
              <a:t>generated by the Members of the Federal Home Loan Bank System</a:t>
            </a:r>
          </a:p>
          <a:p>
            <a:pPr lvl="1"/>
            <a:endParaRPr lang="en-US" dirty="0" smtClean="0"/>
          </a:p>
          <a:p>
            <a:pPr lvl="2"/>
            <a:r>
              <a:rPr lang="en-US" dirty="0" smtClean="0"/>
              <a:t>It </a:t>
            </a:r>
            <a:r>
              <a:rPr lang="en-US" dirty="0"/>
              <a:t>is not federal </a:t>
            </a:r>
            <a:r>
              <a:rPr lang="en-US" dirty="0" smtClean="0"/>
              <a:t>funding, but private</a:t>
            </a:r>
          </a:p>
          <a:p>
            <a:pPr lvl="1"/>
            <a:endParaRPr lang="en-US" dirty="0"/>
          </a:p>
          <a:p>
            <a:pPr lvl="2"/>
            <a:r>
              <a:rPr lang="en-US" dirty="0" smtClean="0"/>
              <a:t>It is designed to be regionally responsive</a:t>
            </a:r>
          </a:p>
          <a:p>
            <a:pPr lvl="1"/>
            <a:endParaRPr lang="en-US" dirty="0"/>
          </a:p>
          <a:p>
            <a:pPr lvl="2"/>
            <a:r>
              <a:rPr lang="en-US" dirty="0" smtClean="0"/>
              <a:t>It has a pristine track record</a:t>
            </a:r>
          </a:p>
          <a:p>
            <a:pPr lvl="1"/>
            <a:endParaRPr lang="en-US" dirty="0" smtClean="0"/>
          </a:p>
          <a:p>
            <a:pPr lvl="1"/>
            <a:r>
              <a:rPr lang="en-US" dirty="0" smtClean="0"/>
              <a:t>As a gap funder that responds to existing market opportunities, definitions and requirements that apply to Duty to Serve and Housing Goals are not applicable to AHP.</a:t>
            </a:r>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28B8B00C-6C0B-0443-A2EB-AE1BE582C94F}" type="slidenum">
              <a:rPr lang="en-US" smtClean="0"/>
              <a:t>7</a:t>
            </a:fld>
            <a:endParaRPr lang="en-US" dirty="0"/>
          </a:p>
        </p:txBody>
      </p:sp>
    </p:spTree>
    <p:extLst>
      <p:ext uri="{BB962C8B-B14F-4D97-AF65-F5344CB8AC3E}">
        <p14:creationId xmlns:p14="http://schemas.microsoft.com/office/powerpoint/2010/main" val="39483089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Takeaways</a:t>
            </a:r>
            <a:endParaRPr lang="en-US" dirty="0"/>
          </a:p>
        </p:txBody>
      </p:sp>
      <p:sp>
        <p:nvSpPr>
          <p:cNvPr id="3" name="Content Placeholder 2"/>
          <p:cNvSpPr>
            <a:spLocks noGrp="1"/>
          </p:cNvSpPr>
          <p:nvPr>
            <p:ph idx="1"/>
          </p:nvPr>
        </p:nvSpPr>
        <p:spPr/>
        <p:txBody>
          <a:bodyPr/>
          <a:lstStyle/>
          <a:p>
            <a:r>
              <a:rPr lang="en-US" dirty="0"/>
              <a:t>Increases complexity and limits the </a:t>
            </a:r>
            <a:r>
              <a:rPr lang="en-US" dirty="0" err="1"/>
              <a:t>FHLBanks</a:t>
            </a:r>
            <a:r>
              <a:rPr lang="en-US" dirty="0"/>
              <a:t> ability to respond to local affordable housing </a:t>
            </a:r>
            <a:r>
              <a:rPr lang="en-US" dirty="0" smtClean="0"/>
              <a:t>needs.</a:t>
            </a:r>
          </a:p>
          <a:p>
            <a:pPr lvl="1"/>
            <a:r>
              <a:rPr lang="en-US" dirty="0" smtClean="0"/>
              <a:t>For example, the proposed outcome requirements limit responsiveness and create barriers to enhancing the effectiveness of the Affordable Housing Program. </a:t>
            </a:r>
          </a:p>
          <a:p>
            <a:endParaRPr lang="en-US" dirty="0"/>
          </a:p>
          <a:p>
            <a:r>
              <a:rPr lang="en-US" dirty="0" smtClean="0"/>
              <a:t>The </a:t>
            </a:r>
            <a:r>
              <a:rPr lang="en-US" dirty="0" err="1" smtClean="0"/>
              <a:t>FHLBanks</a:t>
            </a:r>
            <a:r>
              <a:rPr lang="en-US" dirty="0" smtClean="0"/>
              <a:t> are a Congressionally established, privately-owned cooperative designed to respond to the regional needs of its membership and affordable housing partners.</a:t>
            </a:r>
          </a:p>
          <a:p>
            <a:endParaRPr lang="en-US" dirty="0"/>
          </a:p>
          <a:p>
            <a:r>
              <a:rPr lang="en-US" dirty="0" smtClean="0"/>
              <a:t>Ask the Agency to be open and receptive to solutions provided by the </a:t>
            </a:r>
            <a:r>
              <a:rPr lang="en-US" dirty="0" err="1" smtClean="0"/>
              <a:t>FHLBanks</a:t>
            </a:r>
            <a:r>
              <a:rPr lang="en-US" dirty="0" smtClean="0"/>
              <a:t>, its members and affordable housing partners.</a:t>
            </a:r>
          </a:p>
          <a:p>
            <a:endParaRPr lang="en-US" dirty="0"/>
          </a:p>
          <a:p>
            <a:endParaRPr lang="en-US" dirty="0"/>
          </a:p>
          <a:p>
            <a:pPr lvl="1"/>
            <a:endParaRPr lang="en-US" dirty="0" smtClean="0"/>
          </a:p>
          <a:p>
            <a:endParaRPr lang="en-US" dirty="0" smtClean="0"/>
          </a:p>
        </p:txBody>
      </p:sp>
      <p:sp>
        <p:nvSpPr>
          <p:cNvPr id="4" name="Slide Number Placeholder 3"/>
          <p:cNvSpPr>
            <a:spLocks noGrp="1"/>
          </p:cNvSpPr>
          <p:nvPr>
            <p:ph type="sldNum" sz="quarter" idx="12"/>
          </p:nvPr>
        </p:nvSpPr>
        <p:spPr/>
        <p:txBody>
          <a:bodyPr/>
          <a:lstStyle/>
          <a:p>
            <a:fld id="{28B8B00C-6C0B-0443-A2EB-AE1BE582C94F}" type="slidenum">
              <a:rPr lang="en-US" smtClean="0"/>
              <a:t>8</a:t>
            </a:fld>
            <a:endParaRPr lang="en-US" dirty="0"/>
          </a:p>
        </p:txBody>
      </p:sp>
    </p:spTree>
    <p:extLst>
      <p:ext uri="{BB962C8B-B14F-4D97-AF65-F5344CB8AC3E}">
        <p14:creationId xmlns:p14="http://schemas.microsoft.com/office/powerpoint/2010/main" val="1671234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3048000"/>
            <a:ext cx="914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800">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15000"/>
              </a:spcBef>
              <a:spcAft>
                <a:spcPct val="90000"/>
              </a:spcAft>
              <a:buFontTx/>
              <a:buNone/>
            </a:pPr>
            <a:endParaRPr lang="en-US" altLang="en-US" sz="4000" b="1" dirty="0"/>
          </a:p>
          <a:p>
            <a:pPr algn="ctr" eaLnBrk="1" hangingPunct="1">
              <a:spcBef>
                <a:spcPct val="0"/>
              </a:spcBef>
              <a:buFontTx/>
              <a:buNone/>
            </a:pPr>
            <a:r>
              <a:rPr lang="en-US" altLang="en-US" sz="3200" b="1" dirty="0" smtClean="0"/>
              <a:t>Favorable Proposed Changes</a:t>
            </a:r>
            <a:endParaRPr lang="en-US" altLang="en-US" sz="3200" b="1" dirty="0"/>
          </a:p>
          <a:p>
            <a:pPr algn="ctr" eaLnBrk="1" hangingPunct="1">
              <a:spcBef>
                <a:spcPct val="0"/>
              </a:spcBef>
              <a:buFontTx/>
              <a:buNone/>
            </a:pPr>
            <a:endParaRPr lang="en-US" altLang="en-US" sz="3200" b="1" dirty="0"/>
          </a:p>
          <a:p>
            <a:pPr algn="ctr" eaLnBrk="1" hangingPunct="1">
              <a:spcBef>
                <a:spcPct val="0"/>
              </a:spcBef>
              <a:buFontTx/>
              <a:buNone/>
            </a:pPr>
            <a:r>
              <a:rPr lang="en-US" altLang="en-US" sz="4000" b="1" dirty="0"/>
              <a:t/>
            </a:r>
            <a:br>
              <a:rPr lang="en-US" altLang="en-US" sz="4000" b="1" dirty="0"/>
            </a:br>
            <a:r>
              <a:rPr lang="en-US" altLang="en-US" sz="1600" b="1" dirty="0"/>
              <a:t/>
            </a:r>
            <a:br>
              <a:rPr lang="en-US" altLang="en-US" sz="1600" b="1" dirty="0"/>
            </a:br>
            <a:r>
              <a:rPr lang="en-US" altLang="en-US" sz="2400" b="1" dirty="0"/>
              <a:t/>
            </a:r>
            <a:br>
              <a:rPr lang="en-US" altLang="en-US" sz="2400" b="1" dirty="0"/>
            </a:br>
            <a:endParaRPr lang="en-US" altLang="en-US" sz="2400" b="1" dirty="0"/>
          </a:p>
        </p:txBody>
      </p:sp>
      <p:sp>
        <p:nvSpPr>
          <p:cNvPr id="3" name="Slide Number Placeholder 5"/>
          <p:cNvSpPr>
            <a:spLocks noGrp="1"/>
          </p:cNvSpPr>
          <p:nvPr>
            <p:ph type="sldNum" sz="quarter" idx="12"/>
          </p:nvPr>
        </p:nvSpPr>
        <p:spPr>
          <a:xfrm>
            <a:off x="7620000" y="18288"/>
            <a:ext cx="1066800" cy="329184"/>
          </a:xfrm>
        </p:spPr>
        <p:txBody>
          <a:bodyPr/>
          <a:lstStyle/>
          <a:p>
            <a:fld id="{28B8B00C-6C0B-0443-A2EB-AE1BE582C94F}" type="slidenum">
              <a:rPr lang="en-US" smtClean="0"/>
              <a:t>9</a:t>
            </a:fld>
            <a:endParaRPr lang="en-US" dirty="0"/>
          </a:p>
        </p:txBody>
      </p:sp>
    </p:spTree>
    <p:extLst>
      <p:ext uri="{BB962C8B-B14F-4D97-AF65-F5344CB8AC3E}">
        <p14:creationId xmlns:p14="http://schemas.microsoft.com/office/powerpoint/2010/main" val="2815291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9B74AB-8E0C-4575-99D8-0C020DCF657F}"/>
</file>

<file path=customXml/itemProps2.xml><?xml version="1.0" encoding="utf-8"?>
<ds:datastoreItem xmlns:ds="http://schemas.openxmlformats.org/officeDocument/2006/customXml" ds:itemID="{B4F629B8-B9AA-434F-8D5A-1A3630AB1C87}"/>
</file>

<file path=customXml/itemProps3.xml><?xml version="1.0" encoding="utf-8"?>
<ds:datastoreItem xmlns:ds="http://schemas.openxmlformats.org/officeDocument/2006/customXml" ds:itemID="{F699C4FB-E706-472E-817C-7941C53F9180}"/>
</file>

<file path=docProps/app.xml><?xml version="1.0" encoding="utf-8"?>
<Properties xmlns="http://schemas.openxmlformats.org/officeDocument/2006/extended-properties" xmlns:vt="http://schemas.openxmlformats.org/officeDocument/2006/docPropsVTypes">
  <Template>Clarity.thmx</Template>
  <TotalTime>33846</TotalTime>
  <Words>2567</Words>
  <Application>Microsoft Office PowerPoint</Application>
  <PresentationFormat>On-screen Show (4:3)</PresentationFormat>
  <Paragraphs>347</Paragraphs>
  <Slides>39</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Times</vt:lpstr>
      <vt:lpstr>Times New Roman</vt:lpstr>
      <vt:lpstr>Clarity</vt:lpstr>
      <vt:lpstr>AHP Proposed Rule  Community Investment Officers  April 27, 2018</vt:lpstr>
      <vt:lpstr>PowerPoint Presentation</vt:lpstr>
      <vt:lpstr>PowerPoint Presentation</vt:lpstr>
      <vt:lpstr>PowerPoint Presentation</vt:lpstr>
      <vt:lpstr>PowerPoint Presentation</vt:lpstr>
      <vt:lpstr>Collaborative Process</vt:lpstr>
      <vt:lpstr>Overview</vt:lpstr>
      <vt:lpstr>Key Takeaways</vt:lpstr>
      <vt:lpstr>PowerPoint Presentation</vt:lpstr>
      <vt:lpstr>PowerPoint Presentation</vt:lpstr>
      <vt:lpstr>PowerPoint Presentation</vt:lpstr>
      <vt:lpstr>PowerPoint Presentation</vt:lpstr>
      <vt:lpstr>PowerPoint Presentation</vt:lpstr>
      <vt:lpstr>PowerPoint Presentation</vt:lpstr>
      <vt:lpstr>Outcome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Cooperative Organizations</dc:title>
  <dc:creator>Don Mullineaux</dc:creator>
  <cp:lastModifiedBy>Miller, Crystal</cp:lastModifiedBy>
  <cp:revision>264</cp:revision>
  <cp:lastPrinted>2018-04-26T20:15:14Z</cp:lastPrinted>
  <dcterms:created xsi:type="dcterms:W3CDTF">2014-08-13T12:08:28Z</dcterms:created>
  <dcterms:modified xsi:type="dcterms:W3CDTF">2018-06-14T13:48:07Z</dcterms:modified>
</cp:coreProperties>
</file>