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rawings/drawing1.xml" ContentType="application/vnd.openxmlformats-officedocument.drawingml.chartshapes+xml"/>
  <Override PartName="/ppt/drawings/drawing8.xml" ContentType="application/vnd.openxmlformats-officedocument.drawingml.chartshapes+xml"/>
  <Override PartName="/ppt/drawings/drawing7.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4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48.xml" ContentType="application/vnd.openxmlformats-officedocument.presentationml.slide+xml"/>
  <Override PartName="/ppt/slides/slide51.xml" ContentType="application/vnd.openxmlformats-officedocument.presentationml.slide+xml"/>
  <Override PartName="/ppt/slides/slide4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charts/style20.xml" ContentType="application/vnd.ms-office.chartstyle+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rts/chart7.xml" ContentType="application/vnd.openxmlformats-officedocument.drawingml.chart+xml"/>
  <Override PartName="/ppt/charts/style8.xml" ContentType="application/vnd.ms-office.chartstyle+xml"/>
  <Override PartName="/ppt/charts/colors7.xml" ContentType="application/vnd.ms-office.chartcolor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style17.xml" ContentType="application/vnd.ms-office.chartstyle+xml"/>
  <Override PartName="/ppt/charts/chart17.xml" ContentType="application/vnd.openxmlformats-officedocument.drawingml.chart+xml"/>
  <Override PartName="/ppt/charts/style7.xml" ContentType="application/vnd.ms-office.chartstyle+xml"/>
  <Override PartName="/ppt/charts/colors16.xml" ContentType="application/vnd.ms-office.chartcolorstyle+xml"/>
  <Override PartName="/ppt/theme/theme1.xml" ContentType="application/vnd.openxmlformats-officedocument.them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ommentAuthors.xml" ContentType="application/vnd.openxmlformats-officedocument.presentationml.commentAuthors+xml"/>
  <Override PartName="/ppt/charts/colors20.xml" ContentType="application/vnd.ms-office.chartcolor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19.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5.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chart20.xml" ContentType="application/vnd.openxmlformats-officedocument.drawingml.chart+xml"/>
  <Override PartName="/ppt/charts/chart8.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12.xml" ContentType="application/vnd.openxmlformats-officedocument.drawingml.chart+xml"/>
  <Override PartName="/ppt/charts/colors13.xml" ContentType="application/vnd.ms-office.chartcolorstyle+xml"/>
  <Override PartName="/ppt/charts/style13.xml" ContentType="application/vnd.ms-office.chartstyle+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colors12.xml" ContentType="application/vnd.ms-office.chartcolorstyle+xml"/>
  <Override PartName="/ppt/charts/chart15.xml" ContentType="application/vnd.openxmlformats-officedocument.drawingml.chart+xml"/>
  <Override PartName="/ppt/charts/style12.xml" ContentType="application/vnd.ms-office.chartstyle+xml"/>
  <Override PartName="/ppt/charts/style15.xml" ContentType="application/vnd.ms-office.chartstyle+xml"/>
  <Override PartName="/ppt/charts/chart14.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91" r:id="rId2"/>
    <p:sldId id="321" r:id="rId3"/>
    <p:sldId id="351"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22" r:id="rId31"/>
    <p:sldId id="331" r:id="rId32"/>
    <p:sldId id="330" r:id="rId33"/>
    <p:sldId id="334" r:id="rId34"/>
    <p:sldId id="336" r:id="rId35"/>
    <p:sldId id="337" r:id="rId36"/>
    <p:sldId id="338" r:id="rId37"/>
    <p:sldId id="343" r:id="rId38"/>
    <p:sldId id="348" r:id="rId39"/>
    <p:sldId id="349" r:id="rId40"/>
    <p:sldId id="340" r:id="rId41"/>
    <p:sldId id="378" r:id="rId42"/>
    <p:sldId id="350"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93" r:id="rId58"/>
    <p:sldId id="394" r:id="rId59"/>
    <p:sldId id="395" r:id="rId60"/>
    <p:sldId id="396" r:id="rId61"/>
    <p:sldId id="397" r:id="rId62"/>
    <p:sldId id="398" r:id="rId63"/>
    <p:sldId id="399" r:id="rId64"/>
    <p:sldId id="400" r:id="rId65"/>
    <p:sldId id="401" r:id="rId6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obias Peter" initials="TP [2]" lastIdx="7" clrIdx="6">
    <p:extLst>
      <p:ext uri="{19B8F6BF-5375-455C-9EA6-DF929625EA0E}">
        <p15:presenceInfo xmlns:p15="http://schemas.microsoft.com/office/powerpoint/2012/main" userId="Tobias Peter" providerId="None"/>
      </p:ext>
    </p:extLst>
  </p:cmAuthor>
  <p:cmAuthor id="1" name="Ed Pinto" initials="EP" lastIdx="30" clrIdx="0">
    <p:extLst>
      <p:ext uri="{19B8F6BF-5375-455C-9EA6-DF929625EA0E}">
        <p15:presenceInfo xmlns:p15="http://schemas.microsoft.com/office/powerpoint/2012/main" userId="090a153f2bf6a272" providerId="Windows Live"/>
      </p:ext>
    </p:extLst>
  </p:cmAuthor>
  <p:cmAuthor id="2" name="Tobias Peter" initials="TP" lastIdx="671" clrIdx="1">
    <p:extLst>
      <p:ext uri="{19B8F6BF-5375-455C-9EA6-DF929625EA0E}">
        <p15:presenceInfo xmlns:p15="http://schemas.microsoft.com/office/powerpoint/2012/main" userId="S-1-5-21-2141900010-1484882721-2352971381-29212" providerId="AD"/>
      </p:ext>
    </p:extLst>
  </p:cmAuthor>
  <p:cmAuthor id="3" name="Sissi Li" initials="SL" lastIdx="25" clrIdx="2">
    <p:extLst>
      <p:ext uri="{19B8F6BF-5375-455C-9EA6-DF929625EA0E}">
        <p15:presenceInfo xmlns:p15="http://schemas.microsoft.com/office/powerpoint/2012/main" userId="S-1-5-21-2141900010-1484882721-2352971381-27565" providerId="AD"/>
      </p:ext>
    </p:extLst>
  </p:cmAuthor>
  <p:cmAuthor id="4" name="Edward Pinto" initials="EP" lastIdx="106" clrIdx="3">
    <p:extLst>
      <p:ext uri="{19B8F6BF-5375-455C-9EA6-DF929625EA0E}">
        <p15:presenceInfo xmlns:p15="http://schemas.microsoft.com/office/powerpoint/2012/main" userId="S-1-5-21-2141900010-1484882721-2352971381-7785" providerId="AD"/>
      </p:ext>
    </p:extLst>
  </p:cmAuthor>
  <p:cmAuthor id="5" name="Stephen Oliner" initials="SO" lastIdx="33" clrIdx="4">
    <p:extLst>
      <p:ext uri="{19B8F6BF-5375-455C-9EA6-DF929625EA0E}">
        <p15:presenceInfo xmlns:p15="http://schemas.microsoft.com/office/powerpoint/2012/main" userId="941ea26a653a9487" providerId="Windows Live"/>
      </p:ext>
    </p:extLst>
  </p:cmAuthor>
  <p:cmAuthor id="6" name="Andrew Forrester" initials="ACF" lastIdx="20" clrIdx="5">
    <p:extLst>
      <p:ext uri="{19B8F6BF-5375-455C-9EA6-DF929625EA0E}">
        <p15:presenceInfo xmlns:p15="http://schemas.microsoft.com/office/powerpoint/2012/main" userId="Andrew Forre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15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hqecon03\datasets9\Mike\NMRI%20chart%20packs\01-2021\Appraisal%20Waiver%20Workbook%20-%20January%202021%20briefing%20on%20November%202020%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obias.Peter\AppData\Local\Microsoft\Windows\INetCache\Content.Outlook\ISHXRX04\Charts%20for%20FHFA%20appraisal%20policies%20slide%20deck%20v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HQECON03\Datasets3\Tobias\desktop\NMRI\2021\Jan%202021\Waivers%20charts%20for%20infographic%20v2.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file:///\\HQECON03\Datasets3\Tobias\desktop\NMRI\2021\Jan%202021\Waivers%20charts%20for%20infographic%20v2.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oleObject" Target="file:///\\HQECON03\Datasets3\Tobias\desktop\NMRI\2021\Jan%202021\Waivers%20charts%20for%20infographic%20v2.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oleObject" Target="file:///\\HQECON03\Datasets3\Tobias\desktop\NMRI\2021\Jan%202021\Waivers%20charts%20for%20infographic%20v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Tobias.Peter\AppData\Local\Microsoft\Windows\INetCache\Content.Outlook\ISHXRX04\Charts%20for%20FHFA%20appraisal%20policies%20slide%20deck%20v3.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Tobias.Peter\AppData\Local\Microsoft\Windows\INetCache\Content.Outlook\ISHXRX04\Charts%20for%20FHFA%20appraisal%20policies%20slide%20deck%20v3.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5.xml"/></Relationships>
</file>

<file path=ppt/charts/_rels/chart1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6.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Tobias.Peter\Desktop\Binscatters%20v2.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oleObject" Target="file:///\\hqecon03\datasets9\Mike\NMRI%20chart%20packs\01-2021\Appraisal%20Waiver%20Workbook%20-%20January%202021%20briefing%20on%20November%202020%20dat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hqecon03\datasets10\tobias\analysis\Discrimination%20in%20Home%20Values\Charts%20v4.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8.xml"/></Relationships>
</file>

<file path=ppt/charts/_rels/chart3.xml.rels><?xml version="1.0" encoding="UTF-8" standalone="yes"?>
<Relationships xmlns="http://schemas.openxmlformats.org/package/2006/relationships"><Relationship Id="rId3" Type="http://schemas.openxmlformats.org/officeDocument/2006/relationships/oleObject" Target="file:///\\hqecon03\datasets9\Mike\misc\slide%20decks\Share%20of%20GSE%20loans%20that%20are%20Waiver%20by%20FICO%20CLTV%20v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qecon03\datasets9\Mike\misc\slide%20decks\Share%20of%20GSE%20loans%20that%20are%20Waiver%20by%20FICO%20CLTV%20v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qecon03\datasets9\Mike\misc\slide%20decks\Share%20of%20GSE%20loans%20that%20are%20Waiver%20by%20FICO%20CLTV%20v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obias.Peter\AppData\Local\Microsoft\Windows\INetCache\Content.Outlook\ISHXRX04\Charts%20for%20FHFA%20appraisal%20policies%20slide%20deck%20v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obias.Peter\AppData\Local\Microsoft\Windows\INetCache\Content.Outlook\ISHXRX04\Charts%20for%20FHFA%20appraisal%20policies%20slide%20deck%20v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obias.Peter\AppData\Local\Microsoft\Windows\INetCache\Content.Outlook\ISHXRX04\Charts%20for%20FHFA%20appraisal%20policies%20slide%20deck%20v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obias.Peter\AppData\Local\Microsoft\Windows\INetCache\Content.Outlook\ISHXRX04\Charts%20for%20FHFA%20appraisal%20policies%20slide%20deck%20v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68517835057547E-2"/>
          <c:y val="5.0925925925925923E-2"/>
          <c:w val="0.94186792310336076"/>
          <c:h val="0.85423609187803207"/>
        </c:manualLayout>
      </c:layout>
      <c:lineChart>
        <c:grouping val="standard"/>
        <c:varyColors val="0"/>
        <c:ser>
          <c:idx val="0"/>
          <c:order val="0"/>
          <c:tx>
            <c:v>GSE combined</c:v>
          </c:tx>
          <c:spPr>
            <a:ln w="28575" cap="rnd">
              <a:solidFill>
                <a:schemeClr val="tx1"/>
              </a:solidFill>
              <a:round/>
            </a:ln>
            <a:effectLst/>
          </c:spPr>
          <c:marker>
            <c:symbol val="none"/>
          </c:marker>
          <c:cat>
            <c:numRef>
              <c:f>'Historical Data'!Date</c:f>
              <c:numCache>
                <c:formatCode>mmm\-yy</c:formatCode>
                <c:ptCount val="98"/>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43435</c:v>
                </c:pt>
                <c:pt idx="75">
                  <c:v>43466</c:v>
                </c:pt>
                <c:pt idx="76">
                  <c:v>43497</c:v>
                </c:pt>
                <c:pt idx="77">
                  <c:v>43525</c:v>
                </c:pt>
                <c:pt idx="78">
                  <c:v>43556</c:v>
                </c:pt>
                <c:pt idx="79">
                  <c:v>43586</c:v>
                </c:pt>
                <c:pt idx="80">
                  <c:v>43617</c:v>
                </c:pt>
                <c:pt idx="81">
                  <c:v>43647</c:v>
                </c:pt>
                <c:pt idx="82">
                  <c:v>43678</c:v>
                </c:pt>
                <c:pt idx="83">
                  <c:v>43709</c:v>
                </c:pt>
                <c:pt idx="84">
                  <c:v>43739</c:v>
                </c:pt>
                <c:pt idx="85">
                  <c:v>43770</c:v>
                </c:pt>
                <c:pt idx="86">
                  <c:v>43800</c:v>
                </c:pt>
                <c:pt idx="87">
                  <c:v>43831</c:v>
                </c:pt>
                <c:pt idx="88">
                  <c:v>43862</c:v>
                </c:pt>
                <c:pt idx="89">
                  <c:v>43891</c:v>
                </c:pt>
                <c:pt idx="90">
                  <c:v>43922</c:v>
                </c:pt>
                <c:pt idx="91">
                  <c:v>43952</c:v>
                </c:pt>
                <c:pt idx="92">
                  <c:v>43983</c:v>
                </c:pt>
                <c:pt idx="93">
                  <c:v>44013</c:v>
                </c:pt>
                <c:pt idx="94">
                  <c:v>44044</c:v>
                </c:pt>
                <c:pt idx="95">
                  <c:v>44075</c:v>
                </c:pt>
                <c:pt idx="96">
                  <c:v>44105</c:v>
                </c:pt>
                <c:pt idx="97">
                  <c:v>44136</c:v>
                </c:pt>
              </c:numCache>
            </c:numRef>
          </c:cat>
          <c:val>
            <c:numRef>
              <c:f>'Historical Data'!GSE_share</c:f>
              <c:numCache>
                <c:formatCode>0%</c:formatCode>
                <c:ptCount val="98"/>
                <c:pt idx="0">
                  <c:v>3.1847134232521057E-3</c:v>
                </c:pt>
                <c:pt idx="1">
                  <c:v>3.3557047136127949E-3</c:v>
                </c:pt>
                <c:pt idx="2">
                  <c:v>0</c:v>
                </c:pt>
                <c:pt idx="3">
                  <c:v>0</c:v>
                </c:pt>
                <c:pt idx="4">
                  <c:v>3.7037036381661892E-3</c:v>
                </c:pt>
                <c:pt idx="5">
                  <c:v>3.3613445702940226E-3</c:v>
                </c:pt>
                <c:pt idx="6">
                  <c:v>0</c:v>
                </c:pt>
                <c:pt idx="7">
                  <c:v>1.2787723680958152E-3</c:v>
                </c:pt>
                <c:pt idx="8">
                  <c:v>2.1739129442721605E-3</c:v>
                </c:pt>
                <c:pt idx="9">
                  <c:v>0</c:v>
                </c:pt>
                <c:pt idx="10">
                  <c:v>3.1512605492025614E-3</c:v>
                </c:pt>
                <c:pt idx="11">
                  <c:v>6.5274152439087629E-4</c:v>
                </c:pt>
                <c:pt idx="12">
                  <c:v>1.7346054082736373E-3</c:v>
                </c:pt>
                <c:pt idx="13">
                  <c:v>8.733624592423439E-3</c:v>
                </c:pt>
                <c:pt idx="14">
                  <c:v>1.953125E-3</c:v>
                </c:pt>
                <c:pt idx="15">
                  <c:v>1.479289960116148E-3</c:v>
                </c:pt>
                <c:pt idx="16">
                  <c:v>1.5174506697803736E-3</c:v>
                </c:pt>
                <c:pt idx="17">
                  <c:v>4.636785015463829E-3</c:v>
                </c:pt>
                <c:pt idx="18">
                  <c:v>4.120879340916872E-3</c:v>
                </c:pt>
                <c:pt idx="19">
                  <c:v>4.0040039457380772E-3</c:v>
                </c:pt>
                <c:pt idx="20">
                  <c:v>5.4151625372469425E-3</c:v>
                </c:pt>
                <c:pt idx="21">
                  <c:v>1.5360983088612556E-3</c:v>
                </c:pt>
                <c:pt idx="22">
                  <c:v>4.0783034637570381E-3</c:v>
                </c:pt>
                <c:pt idx="23">
                  <c:v>7.2150072082877159E-4</c:v>
                </c:pt>
                <c:pt idx="24">
                  <c:v>2.0263425540179014E-3</c:v>
                </c:pt>
                <c:pt idx="25">
                  <c:v>2.6752273552119732E-3</c:v>
                </c:pt>
                <c:pt idx="26">
                  <c:v>3.1138788908720016E-3</c:v>
                </c:pt>
                <c:pt idx="27">
                  <c:v>5.2173915319144726E-3</c:v>
                </c:pt>
                <c:pt idx="28">
                  <c:v>1.4320642687380314E-2</c:v>
                </c:pt>
                <c:pt idx="29">
                  <c:v>1.3178984634578228E-2</c:v>
                </c:pt>
                <c:pt idx="30">
                  <c:v>1.0345847345888615E-2</c:v>
                </c:pt>
                <c:pt idx="31">
                  <c:v>6.8015926517546177E-3</c:v>
                </c:pt>
                <c:pt idx="32">
                  <c:v>6.0356250032782555E-3</c:v>
                </c:pt>
                <c:pt idx="33">
                  <c:v>3.7662156391888857E-3</c:v>
                </c:pt>
                <c:pt idx="34">
                  <c:v>5.2244896069169044E-3</c:v>
                </c:pt>
                <c:pt idx="35">
                  <c:v>4.6902480535209179E-3</c:v>
                </c:pt>
                <c:pt idx="36">
                  <c:v>4.0361331775784492E-3</c:v>
                </c:pt>
                <c:pt idx="37">
                  <c:v>1.0359627194702625E-3</c:v>
                </c:pt>
                <c:pt idx="38">
                  <c:v>2.0283975172787905E-3</c:v>
                </c:pt>
                <c:pt idx="39">
                  <c:v>1.6508460976183414E-3</c:v>
                </c:pt>
                <c:pt idx="40">
                  <c:v>5.305039812810719E-4</c:v>
                </c:pt>
                <c:pt idx="41">
                  <c:v>1.3882461935281754E-3</c:v>
                </c:pt>
                <c:pt idx="42">
                  <c:v>0</c:v>
                </c:pt>
                <c:pt idx="43">
                  <c:v>2.2515277378261089E-3</c:v>
                </c:pt>
                <c:pt idx="44">
                  <c:v>1.4280613977462053E-3</c:v>
                </c:pt>
                <c:pt idx="45">
                  <c:v>3.8480039220303297E-3</c:v>
                </c:pt>
                <c:pt idx="46">
                  <c:v>3.8986355066299438E-3</c:v>
                </c:pt>
                <c:pt idx="47">
                  <c:v>5.740057211369276E-3</c:v>
                </c:pt>
                <c:pt idx="48">
                  <c:v>1.645338162779808E-2</c:v>
                </c:pt>
                <c:pt idx="49">
                  <c:v>1.9553842023015022E-2</c:v>
                </c:pt>
                <c:pt idx="50">
                  <c:v>2.9967539012432098E-2</c:v>
                </c:pt>
                <c:pt idx="51">
                  <c:v>3.4345563501119614E-2</c:v>
                </c:pt>
                <c:pt idx="52">
                  <c:v>2.9976151883602142E-2</c:v>
                </c:pt>
                <c:pt idx="53">
                  <c:v>3.0893405899405479E-2</c:v>
                </c:pt>
                <c:pt idx="54">
                  <c:v>2.7506813406944275E-2</c:v>
                </c:pt>
                <c:pt idx="55">
                  <c:v>2.402925118803978E-2</c:v>
                </c:pt>
                <c:pt idx="56">
                  <c:v>2.0345075055956841E-2</c:v>
                </c:pt>
                <c:pt idx="57">
                  <c:v>2.2722935304045677E-2</c:v>
                </c:pt>
                <c:pt idx="58">
                  <c:v>2.9002036899328232E-2</c:v>
                </c:pt>
                <c:pt idx="59">
                  <c:v>3.4754641354084015E-2</c:v>
                </c:pt>
                <c:pt idx="60">
                  <c:v>5.0526108592748642E-2</c:v>
                </c:pt>
                <c:pt idx="61">
                  <c:v>5.9776149690151215E-2</c:v>
                </c:pt>
                <c:pt idx="62">
                  <c:v>5.7095222175121307E-2</c:v>
                </c:pt>
                <c:pt idx="63">
                  <c:v>5.498635396361351E-2</c:v>
                </c:pt>
                <c:pt idx="64">
                  <c:v>5.8557253330945969E-2</c:v>
                </c:pt>
                <c:pt idx="65">
                  <c:v>5.3035799413919449E-2</c:v>
                </c:pt>
                <c:pt idx="66">
                  <c:v>4.1478436440229416E-2</c:v>
                </c:pt>
                <c:pt idx="67">
                  <c:v>4.0713030844926834E-2</c:v>
                </c:pt>
                <c:pt idx="68">
                  <c:v>3.8610570132732391E-2</c:v>
                </c:pt>
                <c:pt idx="69">
                  <c:v>3.7883948534727097E-2</c:v>
                </c:pt>
                <c:pt idx="70">
                  <c:v>4.1059590876102448E-2</c:v>
                </c:pt>
                <c:pt idx="71">
                  <c:v>4.3915372341871262E-2</c:v>
                </c:pt>
                <c:pt idx="72">
                  <c:v>4.5484643429517746E-2</c:v>
                </c:pt>
                <c:pt idx="73">
                  <c:v>4.579746350646019E-2</c:v>
                </c:pt>
                <c:pt idx="74">
                  <c:v>4.4004205614328384E-2</c:v>
                </c:pt>
                <c:pt idx="75">
                  <c:v>4.487914964556694E-2</c:v>
                </c:pt>
                <c:pt idx="76">
                  <c:v>5.7829797267913818E-2</c:v>
                </c:pt>
                <c:pt idx="77">
                  <c:v>6.804347038269043E-2</c:v>
                </c:pt>
                <c:pt idx="78">
                  <c:v>7.0122942328453064E-2</c:v>
                </c:pt>
                <c:pt idx="79">
                  <c:v>9.2713966965675354E-2</c:v>
                </c:pt>
                <c:pt idx="80">
                  <c:v>8.7476871907711029E-2</c:v>
                </c:pt>
                <c:pt idx="81">
                  <c:v>0.10452157258987427</c:v>
                </c:pt>
                <c:pt idx="82">
                  <c:v>0.14702199399471283</c:v>
                </c:pt>
                <c:pt idx="83">
                  <c:v>0.16807807981967926</c:v>
                </c:pt>
                <c:pt idx="84">
                  <c:v>0.22094716131687164</c:v>
                </c:pt>
                <c:pt idx="85">
                  <c:v>0.20938952267169952</c:v>
                </c:pt>
                <c:pt idx="86">
                  <c:v>0.19867870211601257</c:v>
                </c:pt>
                <c:pt idx="87">
                  <c:v>0.19080056250095367</c:v>
                </c:pt>
                <c:pt idx="88">
                  <c:v>0.20788997411727905</c:v>
                </c:pt>
                <c:pt idx="89">
                  <c:v>0.25205340981483459</c:v>
                </c:pt>
                <c:pt idx="90">
                  <c:v>0.29121536016464233</c:v>
                </c:pt>
                <c:pt idx="91">
                  <c:v>0.33226507902145386</c:v>
                </c:pt>
                <c:pt idx="92">
                  <c:v>0.39183685183525085</c:v>
                </c:pt>
                <c:pt idx="93">
                  <c:v>0.41517573595046997</c:v>
                </c:pt>
                <c:pt idx="94">
                  <c:v>0.41558504104614258</c:v>
                </c:pt>
                <c:pt idx="95">
                  <c:v>0.43989565968513489</c:v>
                </c:pt>
                <c:pt idx="96">
                  <c:v>0.44731217622756958</c:v>
                </c:pt>
                <c:pt idx="97">
                  <c:v>0.45595002174377441</c:v>
                </c:pt>
              </c:numCache>
            </c:numRef>
          </c:val>
          <c:smooth val="0"/>
          <c:extLst>
            <c:ext xmlns:c16="http://schemas.microsoft.com/office/drawing/2014/chart" uri="{C3380CC4-5D6E-409C-BE32-E72D297353CC}">
              <c16:uniqueId val="{00000000-8545-4A2F-9783-895BDE6447A2}"/>
            </c:ext>
          </c:extLst>
        </c:ser>
        <c:ser>
          <c:idx val="1"/>
          <c:order val="1"/>
          <c:tx>
            <c:v>Freddie</c:v>
          </c:tx>
          <c:spPr>
            <a:ln w="28575" cap="rnd">
              <a:solidFill>
                <a:schemeClr val="accent1"/>
              </a:solidFill>
              <a:round/>
            </a:ln>
            <a:effectLst/>
          </c:spPr>
          <c:marker>
            <c:symbol val="none"/>
          </c:marker>
          <c:cat>
            <c:numRef>
              <c:f>'Historical Data'!Date</c:f>
              <c:numCache>
                <c:formatCode>mmm\-yy</c:formatCode>
                <c:ptCount val="98"/>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43435</c:v>
                </c:pt>
                <c:pt idx="75">
                  <c:v>43466</c:v>
                </c:pt>
                <c:pt idx="76">
                  <c:v>43497</c:v>
                </c:pt>
                <c:pt idx="77">
                  <c:v>43525</c:v>
                </c:pt>
                <c:pt idx="78">
                  <c:v>43556</c:v>
                </c:pt>
                <c:pt idx="79">
                  <c:v>43586</c:v>
                </c:pt>
                <c:pt idx="80">
                  <c:v>43617</c:v>
                </c:pt>
                <c:pt idx="81">
                  <c:v>43647</c:v>
                </c:pt>
                <c:pt idx="82">
                  <c:v>43678</c:v>
                </c:pt>
                <c:pt idx="83">
                  <c:v>43709</c:v>
                </c:pt>
                <c:pt idx="84">
                  <c:v>43739</c:v>
                </c:pt>
                <c:pt idx="85">
                  <c:v>43770</c:v>
                </c:pt>
                <c:pt idx="86">
                  <c:v>43800</c:v>
                </c:pt>
                <c:pt idx="87">
                  <c:v>43831</c:v>
                </c:pt>
                <c:pt idx="88">
                  <c:v>43862</c:v>
                </c:pt>
                <c:pt idx="89">
                  <c:v>43891</c:v>
                </c:pt>
                <c:pt idx="90">
                  <c:v>43922</c:v>
                </c:pt>
                <c:pt idx="91">
                  <c:v>43952</c:v>
                </c:pt>
                <c:pt idx="92">
                  <c:v>43983</c:v>
                </c:pt>
                <c:pt idx="93">
                  <c:v>44013</c:v>
                </c:pt>
                <c:pt idx="94">
                  <c:v>44044</c:v>
                </c:pt>
                <c:pt idx="95">
                  <c:v>44075</c:v>
                </c:pt>
                <c:pt idx="96">
                  <c:v>44105</c:v>
                </c:pt>
                <c:pt idx="97">
                  <c:v>44136</c:v>
                </c:pt>
              </c:numCache>
            </c:numRef>
          </c:cat>
          <c:val>
            <c:numRef>
              <c:f>'Historical Data'!Freddie_share</c:f>
              <c:numCache>
                <c:formatCode>0%</c:formatCode>
                <c:ptCount val="98"/>
                <c:pt idx="0">
                  <c:v>0</c:v>
                </c:pt>
                <c:pt idx="1">
                  <c:v>0</c:v>
                </c:pt>
                <c:pt idx="2">
                  <c:v>0</c:v>
                </c:pt>
                <c:pt idx="3">
                  <c:v>0</c:v>
                </c:pt>
                <c:pt idx="4">
                  <c:v>4.3668122962117195E-3</c:v>
                </c:pt>
                <c:pt idx="5">
                  <c:v>0</c:v>
                </c:pt>
                <c:pt idx="6">
                  <c:v>0</c:v>
                </c:pt>
                <c:pt idx="7">
                  <c:v>0</c:v>
                </c:pt>
                <c:pt idx="8">
                  <c:v>2.6109660975635052E-3</c:v>
                </c:pt>
                <c:pt idx="9">
                  <c:v>0</c:v>
                </c:pt>
                <c:pt idx="10">
                  <c:v>5.9701493009924889E-3</c:v>
                </c:pt>
                <c:pt idx="11">
                  <c:v>1.4104372821748257E-3</c:v>
                </c:pt>
                <c:pt idx="12">
                  <c:v>1.6393442638218403E-3</c:v>
                </c:pt>
                <c:pt idx="13">
                  <c:v>1.0489510372281075E-2</c:v>
                </c:pt>
                <c:pt idx="14">
                  <c:v>0</c:v>
                </c:pt>
                <c:pt idx="15">
                  <c:v>3.0303029343485832E-3</c:v>
                </c:pt>
                <c:pt idx="16">
                  <c:v>0</c:v>
                </c:pt>
                <c:pt idx="17">
                  <c:v>5.2356021478772163E-3</c:v>
                </c:pt>
                <c:pt idx="18">
                  <c:v>4.999999888241291E-3</c:v>
                </c:pt>
                <c:pt idx="19">
                  <c:v>3.2786885276436806E-3</c:v>
                </c:pt>
                <c:pt idx="20">
                  <c:v>4.3165469542145729E-3</c:v>
                </c:pt>
                <c:pt idx="21">
                  <c:v>0</c:v>
                </c:pt>
                <c:pt idx="22">
                  <c:v>0</c:v>
                </c:pt>
                <c:pt idx="23">
                  <c:v>0</c:v>
                </c:pt>
                <c:pt idx="24">
                  <c:v>0</c:v>
                </c:pt>
                <c:pt idx="25">
                  <c:v>7.5528700836002827E-4</c:v>
                </c:pt>
                <c:pt idx="26">
                  <c:v>0</c:v>
                </c:pt>
                <c:pt idx="27">
                  <c:v>1.0816657450050116E-3</c:v>
                </c:pt>
                <c:pt idx="28">
                  <c:v>1.1076923459768295E-2</c:v>
                </c:pt>
                <c:pt idx="29">
                  <c:v>6.7658997140824795E-3</c:v>
                </c:pt>
                <c:pt idx="30">
                  <c:v>5.8682314120233059E-3</c:v>
                </c:pt>
                <c:pt idx="31">
                  <c:v>7.2716698050498962E-3</c:v>
                </c:pt>
                <c:pt idx="32">
                  <c:v>4.4236271642148495E-3</c:v>
                </c:pt>
                <c:pt idx="33">
                  <c:v>3.0973451212048531E-3</c:v>
                </c:pt>
                <c:pt idx="34">
                  <c:v>5.2154194563627243E-3</c:v>
                </c:pt>
                <c:pt idx="35">
                  <c:v>2.8431119862943888E-3</c:v>
                </c:pt>
                <c:pt idx="36">
                  <c:v>2.5474100839346647E-3</c:v>
                </c:pt>
                <c:pt idx="37">
                  <c:v>0</c:v>
                </c:pt>
                <c:pt idx="38">
                  <c:v>5.1046453882008791E-4</c:v>
                </c:pt>
                <c:pt idx="39">
                  <c:v>0</c:v>
                </c:pt>
                <c:pt idx="40">
                  <c:v>0</c:v>
                </c:pt>
                <c:pt idx="41">
                  <c:v>7.5075076892971992E-4</c:v>
                </c:pt>
                <c:pt idx="42">
                  <c:v>0</c:v>
                </c:pt>
                <c:pt idx="43">
                  <c:v>0</c:v>
                </c:pt>
                <c:pt idx="44">
                  <c:v>6.7613250575959682E-4</c:v>
                </c:pt>
                <c:pt idx="45">
                  <c:v>2.9498524963855743E-3</c:v>
                </c:pt>
                <c:pt idx="46">
                  <c:v>0</c:v>
                </c:pt>
                <c:pt idx="47">
                  <c:v>0</c:v>
                </c:pt>
                <c:pt idx="48">
                  <c:v>0</c:v>
                </c:pt>
                <c:pt idx="49">
                  <c:v>0</c:v>
                </c:pt>
                <c:pt idx="50">
                  <c:v>1.8674136372283101E-3</c:v>
                </c:pt>
                <c:pt idx="51">
                  <c:v>1.0357327992096543E-3</c:v>
                </c:pt>
                <c:pt idx="52">
                  <c:v>2.7816412039101124E-3</c:v>
                </c:pt>
                <c:pt idx="53">
                  <c:v>1.1487650917842984E-3</c:v>
                </c:pt>
                <c:pt idx="54">
                  <c:v>6.2676274683326483E-4</c:v>
                </c:pt>
                <c:pt idx="55">
                  <c:v>3.5512603353708982E-3</c:v>
                </c:pt>
                <c:pt idx="56">
                  <c:v>5.1756426692008972E-3</c:v>
                </c:pt>
                <c:pt idx="57">
                  <c:v>5.8457762934267521E-3</c:v>
                </c:pt>
                <c:pt idx="58">
                  <c:v>9.764084592461586E-3</c:v>
                </c:pt>
                <c:pt idx="59">
                  <c:v>1.5527012757956982E-2</c:v>
                </c:pt>
                <c:pt idx="60">
                  <c:v>2.087084949016571E-2</c:v>
                </c:pt>
                <c:pt idx="61">
                  <c:v>2.6021890342235565E-2</c:v>
                </c:pt>
                <c:pt idx="62">
                  <c:v>2.7613556012511253E-2</c:v>
                </c:pt>
                <c:pt idx="63">
                  <c:v>2.9464870691299438E-2</c:v>
                </c:pt>
                <c:pt idx="64">
                  <c:v>3.1836677342653275E-2</c:v>
                </c:pt>
                <c:pt idx="65">
                  <c:v>2.807329036295414E-2</c:v>
                </c:pt>
                <c:pt idx="66">
                  <c:v>2.3546081036329269E-2</c:v>
                </c:pt>
                <c:pt idx="67">
                  <c:v>2.7545573189854622E-2</c:v>
                </c:pt>
                <c:pt idx="68">
                  <c:v>2.8455451130867004E-2</c:v>
                </c:pt>
                <c:pt idx="69">
                  <c:v>2.8550045564770699E-2</c:v>
                </c:pt>
                <c:pt idx="70">
                  <c:v>2.9140654951334E-2</c:v>
                </c:pt>
                <c:pt idx="71">
                  <c:v>3.0337091535329819E-2</c:v>
                </c:pt>
                <c:pt idx="72">
                  <c:v>3.2630275934934616E-2</c:v>
                </c:pt>
                <c:pt idx="73">
                  <c:v>3.3876188099384308E-2</c:v>
                </c:pt>
                <c:pt idx="74">
                  <c:v>3.3403530716896057E-2</c:v>
                </c:pt>
                <c:pt idx="75">
                  <c:v>3.6354668438434601E-2</c:v>
                </c:pt>
                <c:pt idx="76">
                  <c:v>4.4177468866109848E-2</c:v>
                </c:pt>
                <c:pt idx="77">
                  <c:v>5.0865199416875839E-2</c:v>
                </c:pt>
                <c:pt idx="78">
                  <c:v>6.0839585959911346E-2</c:v>
                </c:pt>
                <c:pt idx="79">
                  <c:v>8.1022463738918304E-2</c:v>
                </c:pt>
                <c:pt idx="80">
                  <c:v>7.5858093798160553E-2</c:v>
                </c:pt>
                <c:pt idx="81">
                  <c:v>9.4093203544616699E-2</c:v>
                </c:pt>
                <c:pt idx="82">
                  <c:v>0.11537253856658936</c:v>
                </c:pt>
                <c:pt idx="83">
                  <c:v>0.12462203204631805</c:v>
                </c:pt>
                <c:pt idx="84">
                  <c:v>0.15880069136619568</c:v>
                </c:pt>
                <c:pt idx="85">
                  <c:v>0.16108109056949615</c:v>
                </c:pt>
                <c:pt idx="86">
                  <c:v>0.15366220474243164</c:v>
                </c:pt>
                <c:pt idx="87">
                  <c:v>0.15726673603057861</c:v>
                </c:pt>
                <c:pt idx="88">
                  <c:v>0.1831023246049881</c:v>
                </c:pt>
                <c:pt idx="89">
                  <c:v>0.23698078095912933</c:v>
                </c:pt>
                <c:pt idx="90">
                  <c:v>0.27741780877113342</c:v>
                </c:pt>
                <c:pt idx="91">
                  <c:v>0.33857420086860657</c:v>
                </c:pt>
                <c:pt idx="92">
                  <c:v>0.41791975498199463</c:v>
                </c:pt>
                <c:pt idx="93">
                  <c:v>0.43529486656188965</c:v>
                </c:pt>
                <c:pt idx="94">
                  <c:v>0.44454482197761536</c:v>
                </c:pt>
                <c:pt idx="95">
                  <c:v>0.46602222323417664</c:v>
                </c:pt>
                <c:pt idx="96">
                  <c:v>0.45914930105209351</c:v>
                </c:pt>
                <c:pt idx="97">
                  <c:v>0.47618606686592102</c:v>
                </c:pt>
              </c:numCache>
            </c:numRef>
          </c:val>
          <c:smooth val="0"/>
          <c:extLst>
            <c:ext xmlns:c16="http://schemas.microsoft.com/office/drawing/2014/chart" uri="{C3380CC4-5D6E-409C-BE32-E72D297353CC}">
              <c16:uniqueId val="{00000001-8545-4A2F-9783-895BDE6447A2}"/>
            </c:ext>
          </c:extLst>
        </c:ser>
        <c:ser>
          <c:idx val="2"/>
          <c:order val="2"/>
          <c:tx>
            <c:v>Fannie</c:v>
          </c:tx>
          <c:spPr>
            <a:ln w="28575" cap="rnd">
              <a:solidFill>
                <a:schemeClr val="accent2"/>
              </a:solidFill>
              <a:round/>
            </a:ln>
            <a:effectLst/>
          </c:spPr>
          <c:marker>
            <c:symbol val="none"/>
          </c:marker>
          <c:cat>
            <c:numRef>
              <c:f>'Historical Data'!Date</c:f>
              <c:numCache>
                <c:formatCode>mmm\-yy</c:formatCode>
                <c:ptCount val="98"/>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43435</c:v>
                </c:pt>
                <c:pt idx="75">
                  <c:v>43466</c:v>
                </c:pt>
                <c:pt idx="76">
                  <c:v>43497</c:v>
                </c:pt>
                <c:pt idx="77">
                  <c:v>43525</c:v>
                </c:pt>
                <c:pt idx="78">
                  <c:v>43556</c:v>
                </c:pt>
                <c:pt idx="79">
                  <c:v>43586</c:v>
                </c:pt>
                <c:pt idx="80">
                  <c:v>43617</c:v>
                </c:pt>
                <c:pt idx="81">
                  <c:v>43647</c:v>
                </c:pt>
                <c:pt idx="82">
                  <c:v>43678</c:v>
                </c:pt>
                <c:pt idx="83">
                  <c:v>43709</c:v>
                </c:pt>
                <c:pt idx="84">
                  <c:v>43739</c:v>
                </c:pt>
                <c:pt idx="85">
                  <c:v>43770</c:v>
                </c:pt>
                <c:pt idx="86">
                  <c:v>43800</c:v>
                </c:pt>
                <c:pt idx="87">
                  <c:v>43831</c:v>
                </c:pt>
                <c:pt idx="88">
                  <c:v>43862</c:v>
                </c:pt>
                <c:pt idx="89">
                  <c:v>43891</c:v>
                </c:pt>
                <c:pt idx="90">
                  <c:v>43922</c:v>
                </c:pt>
                <c:pt idx="91">
                  <c:v>43952</c:v>
                </c:pt>
                <c:pt idx="92">
                  <c:v>43983</c:v>
                </c:pt>
                <c:pt idx="93">
                  <c:v>44013</c:v>
                </c:pt>
                <c:pt idx="94">
                  <c:v>44044</c:v>
                </c:pt>
                <c:pt idx="95">
                  <c:v>44075</c:v>
                </c:pt>
                <c:pt idx="96">
                  <c:v>44105</c:v>
                </c:pt>
                <c:pt idx="97">
                  <c:v>44136</c:v>
                </c:pt>
              </c:numCache>
            </c:numRef>
          </c:cat>
          <c:val>
            <c:numRef>
              <c:f>'Historical Data'!Fannie_share</c:f>
              <c:numCache>
                <c:formatCode>0%</c:formatCode>
                <c:ptCount val="98"/>
                <c:pt idx="0">
                  <c:v>6.1728395521640778E-3</c:v>
                </c:pt>
                <c:pt idx="1">
                  <c:v>6.6006602719426155E-3</c:v>
                </c:pt>
                <c:pt idx="2">
                  <c:v>0</c:v>
                </c:pt>
                <c:pt idx="3">
                  <c:v>0</c:v>
                </c:pt>
                <c:pt idx="4">
                  <c:v>3.2154340296983719E-3</c:v>
                </c:pt>
                <c:pt idx="5">
                  <c:v>5.6657223030924797E-3</c:v>
                </c:pt>
                <c:pt idx="6">
                  <c:v>0</c:v>
                </c:pt>
                <c:pt idx="7">
                  <c:v>2.1505376789718866E-3</c:v>
                </c:pt>
                <c:pt idx="8">
                  <c:v>1.8621974159032106E-3</c:v>
                </c:pt>
                <c:pt idx="9">
                  <c:v>0</c:v>
                </c:pt>
                <c:pt idx="10">
                  <c:v>1.6207455191761255E-3</c:v>
                </c:pt>
                <c:pt idx="11">
                  <c:v>0</c:v>
                </c:pt>
                <c:pt idx="12">
                  <c:v>1.8416206585243344E-3</c:v>
                </c:pt>
                <c:pt idx="13">
                  <c:v>7.4812965467572212E-3</c:v>
                </c:pt>
                <c:pt idx="14">
                  <c:v>3.1645570416003466E-3</c:v>
                </c:pt>
                <c:pt idx="15">
                  <c:v>0</c:v>
                </c:pt>
                <c:pt idx="16">
                  <c:v>3.4843205939978361E-3</c:v>
                </c:pt>
                <c:pt idx="17">
                  <c:v>3.7735849618911743E-3</c:v>
                </c:pt>
                <c:pt idx="18">
                  <c:v>3.0487803742289543E-3</c:v>
                </c:pt>
                <c:pt idx="19">
                  <c:v>5.1413881592452526E-3</c:v>
                </c:pt>
                <c:pt idx="20">
                  <c:v>7.2639225982129574E-3</c:v>
                </c:pt>
                <c:pt idx="21">
                  <c:v>4.0404042229056358E-3</c:v>
                </c:pt>
                <c:pt idx="22">
                  <c:v>1.0162601247429848E-2</c:v>
                </c:pt>
                <c:pt idx="23">
                  <c:v>2.1786491852253675E-3</c:v>
                </c:pt>
                <c:pt idx="24">
                  <c:v>6.8965516984462738E-3</c:v>
                </c:pt>
                <c:pt idx="25">
                  <c:v>7.3394495993852615E-3</c:v>
                </c:pt>
                <c:pt idx="26">
                  <c:v>9.943181648850441E-3</c:v>
                </c:pt>
                <c:pt idx="27">
                  <c:v>1.2670565396547318E-2</c:v>
                </c:pt>
                <c:pt idx="28">
                  <c:v>1.8578352406620979E-2</c:v>
                </c:pt>
                <c:pt idx="29">
                  <c:v>2.0308386534452438E-2</c:v>
                </c:pt>
                <c:pt idx="30">
                  <c:v>1.5909845009446144E-2</c:v>
                </c:pt>
                <c:pt idx="31">
                  <c:v>6.1776060611009598E-3</c:v>
                </c:pt>
                <c:pt idx="32">
                  <c:v>8.1355934962630272E-3</c:v>
                </c:pt>
                <c:pt idx="33">
                  <c:v>4.9075121060013771E-3</c:v>
                </c:pt>
                <c:pt idx="34">
                  <c:v>5.2478131838142872E-3</c:v>
                </c:pt>
                <c:pt idx="35">
                  <c:v>1.0416666977107525E-2</c:v>
                </c:pt>
                <c:pt idx="36">
                  <c:v>7.1856286376714706E-3</c:v>
                </c:pt>
                <c:pt idx="37">
                  <c:v>2.7733754832297564E-3</c:v>
                </c:pt>
                <c:pt idx="38">
                  <c:v>4.0214476175606251E-3</c:v>
                </c:pt>
                <c:pt idx="39">
                  <c:v>3.6697247996926308E-3</c:v>
                </c:pt>
                <c:pt idx="40">
                  <c:v>1.3315578689798713E-3</c:v>
                </c:pt>
                <c:pt idx="41">
                  <c:v>2.4125452619045973E-3</c:v>
                </c:pt>
                <c:pt idx="42">
                  <c:v>0</c:v>
                </c:pt>
                <c:pt idx="43">
                  <c:v>5.0179213285446167E-3</c:v>
                </c:pt>
                <c:pt idx="44">
                  <c:v>2.2692889906466007E-3</c:v>
                </c:pt>
                <c:pt idx="45">
                  <c:v>4.7080977819859982E-3</c:v>
                </c:pt>
                <c:pt idx="46">
                  <c:v>6.3694268465042114E-3</c:v>
                </c:pt>
                <c:pt idx="47">
                  <c:v>8.733624592423439E-3</c:v>
                </c:pt>
                <c:pt idx="48">
                  <c:v>1.9499277696013451E-2</c:v>
                </c:pt>
                <c:pt idx="49">
                  <c:v>2.0630538463592529E-2</c:v>
                </c:pt>
                <c:pt idx="50">
                  <c:v>3.0447542667388916E-2</c:v>
                </c:pt>
                <c:pt idx="51">
                  <c:v>3.4780550748109818E-2</c:v>
                </c:pt>
                <c:pt idx="52">
                  <c:v>3.0314568430185318E-2</c:v>
                </c:pt>
                <c:pt idx="53">
                  <c:v>3.1406302005052567E-2</c:v>
                </c:pt>
                <c:pt idx="54">
                  <c:v>2.8847958892583847E-2</c:v>
                </c:pt>
                <c:pt idx="55">
                  <c:v>2.9616627842187881E-2</c:v>
                </c:pt>
                <c:pt idx="56">
                  <c:v>2.921806275844574E-2</c:v>
                </c:pt>
                <c:pt idx="57">
                  <c:v>3.3039350062608719E-2</c:v>
                </c:pt>
                <c:pt idx="58">
                  <c:v>4.1947141289710999E-2</c:v>
                </c:pt>
                <c:pt idx="59">
                  <c:v>4.8514436930418015E-2</c:v>
                </c:pt>
                <c:pt idx="60">
                  <c:v>7.2893813252449036E-2</c:v>
                </c:pt>
                <c:pt idx="61">
                  <c:v>8.5475452244281769E-2</c:v>
                </c:pt>
                <c:pt idx="62">
                  <c:v>7.6317586004734039E-2</c:v>
                </c:pt>
                <c:pt idx="63">
                  <c:v>6.9924898445606232E-2</c:v>
                </c:pt>
                <c:pt idx="64">
                  <c:v>7.3715329170227051E-2</c:v>
                </c:pt>
                <c:pt idx="65">
                  <c:v>7.0074692368507385E-2</c:v>
                </c:pt>
                <c:pt idx="66">
                  <c:v>5.5708970874547958E-2</c:v>
                </c:pt>
                <c:pt idx="67">
                  <c:v>5.0722353160381317E-2</c:v>
                </c:pt>
                <c:pt idx="68">
                  <c:v>4.5904811471700668E-2</c:v>
                </c:pt>
                <c:pt idx="69">
                  <c:v>4.4025842100381851E-2</c:v>
                </c:pt>
                <c:pt idx="70">
                  <c:v>4.9003042280673981E-2</c:v>
                </c:pt>
                <c:pt idx="71">
                  <c:v>5.3170762956142426E-2</c:v>
                </c:pt>
                <c:pt idx="72">
                  <c:v>5.4212808609008789E-2</c:v>
                </c:pt>
                <c:pt idx="73">
                  <c:v>5.4422073066234589E-2</c:v>
                </c:pt>
                <c:pt idx="74">
                  <c:v>5.1782935857772827E-2</c:v>
                </c:pt>
                <c:pt idx="75">
                  <c:v>5.0576914101839066E-2</c:v>
                </c:pt>
                <c:pt idx="76">
                  <c:v>6.8795852363109589E-2</c:v>
                </c:pt>
                <c:pt idx="77">
                  <c:v>8.3359569311141968E-2</c:v>
                </c:pt>
                <c:pt idx="78">
                  <c:v>7.7124960720539093E-2</c:v>
                </c:pt>
                <c:pt idx="79">
                  <c:v>0.10137517750263214</c:v>
                </c:pt>
                <c:pt idx="80">
                  <c:v>9.6280328929424286E-2</c:v>
                </c:pt>
                <c:pt idx="81">
                  <c:v>0.11202543973922729</c:v>
                </c:pt>
                <c:pt idx="82">
                  <c:v>0.17029134929180145</c:v>
                </c:pt>
                <c:pt idx="83">
                  <c:v>0.20028103888034821</c:v>
                </c:pt>
                <c:pt idx="84">
                  <c:v>0.27029058337211609</c:v>
                </c:pt>
                <c:pt idx="85">
                  <c:v>0.24686846137046814</c:v>
                </c:pt>
                <c:pt idx="86">
                  <c:v>0.23489269614219666</c:v>
                </c:pt>
                <c:pt idx="87">
                  <c:v>0.21814799308776855</c:v>
                </c:pt>
                <c:pt idx="88">
                  <c:v>0.22568105161190033</c:v>
                </c:pt>
                <c:pt idx="89">
                  <c:v>0.26225832104682922</c:v>
                </c:pt>
                <c:pt idx="90">
                  <c:v>0.30059415102005005</c:v>
                </c:pt>
                <c:pt idx="91">
                  <c:v>0.32823285460472107</c:v>
                </c:pt>
                <c:pt idx="92">
                  <c:v>0.37393826246261597</c:v>
                </c:pt>
                <c:pt idx="93">
                  <c:v>0.39847362041473389</c:v>
                </c:pt>
                <c:pt idx="94">
                  <c:v>0.39209398627281189</c:v>
                </c:pt>
                <c:pt idx="95">
                  <c:v>0.41870039701461792</c:v>
                </c:pt>
                <c:pt idx="96">
                  <c:v>0.43728521466255188</c:v>
                </c:pt>
                <c:pt idx="97">
                  <c:v>0.43931534886360168</c:v>
                </c:pt>
              </c:numCache>
            </c:numRef>
          </c:val>
          <c:smooth val="0"/>
          <c:extLst>
            <c:ext xmlns:c16="http://schemas.microsoft.com/office/drawing/2014/chart" uri="{C3380CC4-5D6E-409C-BE32-E72D297353CC}">
              <c16:uniqueId val="{00000002-8545-4A2F-9783-895BDE6447A2}"/>
            </c:ext>
          </c:extLst>
        </c:ser>
        <c:dLbls>
          <c:showLegendKey val="0"/>
          <c:showVal val="0"/>
          <c:showCatName val="0"/>
          <c:showSerName val="0"/>
          <c:showPercent val="0"/>
          <c:showBubbleSize val="0"/>
        </c:dLbls>
        <c:smooth val="0"/>
        <c:axId val="818539967"/>
        <c:axId val="818533727"/>
      </c:lineChart>
      <c:dateAx>
        <c:axId val="818539967"/>
        <c:scaling>
          <c:orientation val="minMax"/>
        </c:scaling>
        <c:delete val="0"/>
        <c:axPos val="b"/>
        <c:numFmt formatCode="mmm\-yy"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18533727"/>
        <c:crosses val="autoZero"/>
        <c:auto val="1"/>
        <c:lblOffset val="100"/>
        <c:baseTimeUnit val="months"/>
        <c:majorUnit val="6"/>
        <c:majorTimeUnit val="months"/>
      </c:dateAx>
      <c:valAx>
        <c:axId val="8185337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18539967"/>
        <c:crosses val="autoZero"/>
        <c:crossBetween val="between"/>
      </c:valAx>
      <c:spPr>
        <a:noFill/>
        <a:ln>
          <a:solidFill>
            <a:sysClr val="windowText" lastClr="000000"/>
          </a:solidFill>
        </a:ln>
        <a:effectLst/>
      </c:spPr>
    </c:plotArea>
    <c:legend>
      <c:legendPos val="r"/>
      <c:layout>
        <c:manualLayout>
          <c:xMode val="edge"/>
          <c:yMode val="edge"/>
          <c:x val="0.13966601049868768"/>
          <c:y val="0.10040427238261884"/>
          <c:w val="0.17821234802797054"/>
          <c:h val="0.18177865109769717"/>
        </c:manualLayout>
      </c:layout>
      <c:overlay val="0"/>
      <c:spPr>
        <a:solidFill>
          <a:sysClr val="window" lastClr="FFFFFF"/>
        </a:solidFill>
        <a:ln w="3175">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dirty="0" smtClean="0"/>
              <a:t>Refi</a:t>
            </a:r>
            <a:r>
              <a:rPr lang="en-US" sz="1200" baseline="0" dirty="0" smtClean="0"/>
              <a:t> (CO and NCO Combined)</a:t>
            </a:r>
            <a:r>
              <a:rPr lang="en-US" sz="1200" dirty="0" smtClean="0"/>
              <a:t> </a:t>
            </a:r>
            <a:r>
              <a:rPr lang="en-US" sz="1200" dirty="0"/>
              <a:t>Value </a:t>
            </a:r>
            <a:r>
              <a:rPr lang="en-US" sz="1200" dirty="0" smtClean="0"/>
              <a:t>Overstatement</a:t>
            </a:r>
            <a:endParaRPr lang="en-US" sz="1200" dirty="0"/>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'slide 19'!$B$1</c:f>
              <c:strCache>
                <c:ptCount val="1"/>
                <c:pt idx="0">
                  <c:v>Freddie - Human</c:v>
                </c:pt>
              </c:strCache>
            </c:strRef>
          </c:tx>
          <c:spPr>
            <a:ln w="28575" cap="rnd">
              <a:solidFill>
                <a:schemeClr val="accent2"/>
              </a:solidFill>
              <a:round/>
            </a:ln>
            <a:effectLst/>
          </c:spPr>
          <c:marker>
            <c:symbol val="none"/>
          </c:marker>
          <c:cat>
            <c:numRef>
              <c:f>'slide 19'!$A$2:$A$47</c:f>
              <c:numCache>
                <c:formatCode>[$-409]mmm\-yy;@</c:formatCode>
                <c:ptCount val="46"/>
                <c:pt idx="0">
                  <c:v>42750</c:v>
                </c:pt>
                <c:pt idx="1">
                  <c:v>42781</c:v>
                </c:pt>
                <c:pt idx="2">
                  <c:v>42809</c:v>
                </c:pt>
                <c:pt idx="3">
                  <c:v>42840</c:v>
                </c:pt>
                <c:pt idx="4">
                  <c:v>42870</c:v>
                </c:pt>
                <c:pt idx="5">
                  <c:v>42901</c:v>
                </c:pt>
                <c:pt idx="6">
                  <c:v>42931</c:v>
                </c:pt>
                <c:pt idx="7">
                  <c:v>42962</c:v>
                </c:pt>
                <c:pt idx="8">
                  <c:v>42993</c:v>
                </c:pt>
                <c:pt idx="9">
                  <c:v>43023</c:v>
                </c:pt>
                <c:pt idx="10">
                  <c:v>43054</c:v>
                </c:pt>
                <c:pt idx="11">
                  <c:v>43084</c:v>
                </c:pt>
                <c:pt idx="12">
                  <c:v>43115</c:v>
                </c:pt>
                <c:pt idx="13">
                  <c:v>43146</c:v>
                </c:pt>
                <c:pt idx="14">
                  <c:v>43174</c:v>
                </c:pt>
                <c:pt idx="15">
                  <c:v>43205</c:v>
                </c:pt>
                <c:pt idx="16">
                  <c:v>43235</c:v>
                </c:pt>
                <c:pt idx="17">
                  <c:v>43266</c:v>
                </c:pt>
                <c:pt idx="18">
                  <c:v>43296</c:v>
                </c:pt>
                <c:pt idx="19">
                  <c:v>43327</c:v>
                </c:pt>
                <c:pt idx="20">
                  <c:v>43358</c:v>
                </c:pt>
                <c:pt idx="21">
                  <c:v>43388</c:v>
                </c:pt>
                <c:pt idx="22">
                  <c:v>43419</c:v>
                </c:pt>
                <c:pt idx="23">
                  <c:v>43449</c:v>
                </c:pt>
                <c:pt idx="24">
                  <c:v>43480</c:v>
                </c:pt>
                <c:pt idx="25">
                  <c:v>43511</c:v>
                </c:pt>
                <c:pt idx="26">
                  <c:v>43539</c:v>
                </c:pt>
                <c:pt idx="27">
                  <c:v>43570</c:v>
                </c:pt>
                <c:pt idx="28">
                  <c:v>43600</c:v>
                </c:pt>
                <c:pt idx="29">
                  <c:v>43631</c:v>
                </c:pt>
                <c:pt idx="30">
                  <c:v>43661</c:v>
                </c:pt>
                <c:pt idx="31">
                  <c:v>43692</c:v>
                </c:pt>
                <c:pt idx="32">
                  <c:v>43723</c:v>
                </c:pt>
                <c:pt idx="33">
                  <c:v>43753</c:v>
                </c:pt>
                <c:pt idx="34">
                  <c:v>43784</c:v>
                </c:pt>
                <c:pt idx="35">
                  <c:v>43814</c:v>
                </c:pt>
                <c:pt idx="36">
                  <c:v>43845</c:v>
                </c:pt>
                <c:pt idx="37">
                  <c:v>43876</c:v>
                </c:pt>
                <c:pt idx="38">
                  <c:v>43905</c:v>
                </c:pt>
                <c:pt idx="39">
                  <c:v>43936</c:v>
                </c:pt>
                <c:pt idx="40">
                  <c:v>43966</c:v>
                </c:pt>
                <c:pt idx="41">
                  <c:v>43997</c:v>
                </c:pt>
                <c:pt idx="42">
                  <c:v>44027</c:v>
                </c:pt>
                <c:pt idx="43">
                  <c:v>44058</c:v>
                </c:pt>
                <c:pt idx="44">
                  <c:v>44089</c:v>
                </c:pt>
                <c:pt idx="45">
                  <c:v>44119</c:v>
                </c:pt>
              </c:numCache>
            </c:numRef>
          </c:cat>
          <c:val>
            <c:numRef>
              <c:f>'slide 19'!$B$2:$B$47</c:f>
              <c:numCache>
                <c:formatCode>0%</c:formatCode>
                <c:ptCount val="46"/>
                <c:pt idx="0">
                  <c:v>2.9815700000000001E-2</c:v>
                </c:pt>
                <c:pt idx="1">
                  <c:v>2.49921E-2</c:v>
                </c:pt>
                <c:pt idx="2">
                  <c:v>2.1855599999999999E-2</c:v>
                </c:pt>
                <c:pt idx="3">
                  <c:v>1.97933E-2</c:v>
                </c:pt>
                <c:pt idx="4">
                  <c:v>1.0747700000000001E-2</c:v>
                </c:pt>
                <c:pt idx="5">
                  <c:v>1.04514E-2</c:v>
                </c:pt>
                <c:pt idx="6">
                  <c:v>1.31354E-2</c:v>
                </c:pt>
                <c:pt idx="7">
                  <c:v>1.1062199999999999E-2</c:v>
                </c:pt>
                <c:pt idx="8">
                  <c:v>1.9585600000000002E-2</c:v>
                </c:pt>
                <c:pt idx="9">
                  <c:v>2.1390599999999999E-2</c:v>
                </c:pt>
                <c:pt idx="10">
                  <c:v>2.1420100000000001E-2</c:v>
                </c:pt>
                <c:pt idx="11">
                  <c:v>2.3917899999999999E-2</c:v>
                </c:pt>
                <c:pt idx="12">
                  <c:v>2.90341E-2</c:v>
                </c:pt>
                <c:pt idx="13">
                  <c:v>1.5952600000000001E-2</c:v>
                </c:pt>
                <c:pt idx="14">
                  <c:v>1.11615E-2</c:v>
                </c:pt>
                <c:pt idx="15">
                  <c:v>6.4403999999999998E-3</c:v>
                </c:pt>
                <c:pt idx="16">
                  <c:v>9.7750000000000007E-4</c:v>
                </c:pt>
                <c:pt idx="17">
                  <c:v>-1.0804E-3</c:v>
                </c:pt>
                <c:pt idx="18">
                  <c:v>4.8211E-3</c:v>
                </c:pt>
                <c:pt idx="19">
                  <c:v>1.0140400000000001E-2</c:v>
                </c:pt>
                <c:pt idx="20">
                  <c:v>1.2116500000000001E-2</c:v>
                </c:pt>
                <c:pt idx="21">
                  <c:v>1.4515800000000001E-2</c:v>
                </c:pt>
                <c:pt idx="22">
                  <c:v>1.95368E-2</c:v>
                </c:pt>
                <c:pt idx="23">
                  <c:v>2.42356E-2</c:v>
                </c:pt>
                <c:pt idx="24">
                  <c:v>2.9294799999999999E-2</c:v>
                </c:pt>
                <c:pt idx="25">
                  <c:v>2.57935E-2</c:v>
                </c:pt>
                <c:pt idx="26">
                  <c:v>2.3514299999999998E-2</c:v>
                </c:pt>
                <c:pt idx="27">
                  <c:v>1.6570100000000001E-2</c:v>
                </c:pt>
                <c:pt idx="28">
                  <c:v>4.5804000000000001E-3</c:v>
                </c:pt>
                <c:pt idx="29">
                  <c:v>1.8162E-3</c:v>
                </c:pt>
                <c:pt idx="30">
                  <c:v>1.7662000000000001E-3</c:v>
                </c:pt>
                <c:pt idx="31">
                  <c:v>2.9434999999999999E-3</c:v>
                </c:pt>
                <c:pt idx="32">
                  <c:v>5.9471999999999997E-3</c:v>
                </c:pt>
                <c:pt idx="33">
                  <c:v>7.2078000000000003E-3</c:v>
                </c:pt>
                <c:pt idx="34">
                  <c:v>1.03546E-2</c:v>
                </c:pt>
                <c:pt idx="35">
                  <c:v>1.17856E-2</c:v>
                </c:pt>
                <c:pt idx="36">
                  <c:v>1.36647E-2</c:v>
                </c:pt>
                <c:pt idx="37">
                  <c:v>9.8116000000000002E-3</c:v>
                </c:pt>
                <c:pt idx="38">
                  <c:v>3.9839000000000003E-3</c:v>
                </c:pt>
                <c:pt idx="39">
                  <c:v>-5.4990999999999998E-3</c:v>
                </c:pt>
                <c:pt idx="40">
                  <c:v>-1.2766E-2</c:v>
                </c:pt>
                <c:pt idx="41">
                  <c:v>-7.9556999999999996E-3</c:v>
                </c:pt>
                <c:pt idx="42">
                  <c:v>-1.23006E-2</c:v>
                </c:pt>
                <c:pt idx="43">
                  <c:v>-2.1121999999999998E-2</c:v>
                </c:pt>
                <c:pt idx="44">
                  <c:v>-2.0039700000000001E-2</c:v>
                </c:pt>
                <c:pt idx="45">
                  <c:v>-2.7970999999999999E-2</c:v>
                </c:pt>
              </c:numCache>
            </c:numRef>
          </c:val>
          <c:smooth val="0"/>
          <c:extLst>
            <c:ext xmlns:c16="http://schemas.microsoft.com/office/drawing/2014/chart" uri="{C3380CC4-5D6E-409C-BE32-E72D297353CC}">
              <c16:uniqueId val="{00000000-501D-4A56-B3B8-057B8529310A}"/>
            </c:ext>
          </c:extLst>
        </c:ser>
        <c:ser>
          <c:idx val="1"/>
          <c:order val="1"/>
          <c:tx>
            <c:strRef>
              <c:f>'slide 19'!$C$1</c:f>
              <c:strCache>
                <c:ptCount val="1"/>
                <c:pt idx="0">
                  <c:v>Freddie - Waiver</c:v>
                </c:pt>
              </c:strCache>
            </c:strRef>
          </c:tx>
          <c:spPr>
            <a:ln w="28575" cap="rnd">
              <a:solidFill>
                <a:schemeClr val="accent2"/>
              </a:solidFill>
              <a:prstDash val="dash"/>
              <a:round/>
            </a:ln>
            <a:effectLst/>
          </c:spPr>
          <c:marker>
            <c:symbol val="none"/>
          </c:marker>
          <c:cat>
            <c:numRef>
              <c:f>'slide 19'!$A$2:$A$47</c:f>
              <c:numCache>
                <c:formatCode>[$-409]mmm\-yy;@</c:formatCode>
                <c:ptCount val="46"/>
                <c:pt idx="0">
                  <c:v>42750</c:v>
                </c:pt>
                <c:pt idx="1">
                  <c:v>42781</c:v>
                </c:pt>
                <c:pt idx="2">
                  <c:v>42809</c:v>
                </c:pt>
                <c:pt idx="3">
                  <c:v>42840</c:v>
                </c:pt>
                <c:pt idx="4">
                  <c:v>42870</c:v>
                </c:pt>
                <c:pt idx="5">
                  <c:v>42901</c:v>
                </c:pt>
                <c:pt idx="6">
                  <c:v>42931</c:v>
                </c:pt>
                <c:pt idx="7">
                  <c:v>42962</c:v>
                </c:pt>
                <c:pt idx="8">
                  <c:v>42993</c:v>
                </c:pt>
                <c:pt idx="9">
                  <c:v>43023</c:v>
                </c:pt>
                <c:pt idx="10">
                  <c:v>43054</c:v>
                </c:pt>
                <c:pt idx="11">
                  <c:v>43084</c:v>
                </c:pt>
                <c:pt idx="12">
                  <c:v>43115</c:v>
                </c:pt>
                <c:pt idx="13">
                  <c:v>43146</c:v>
                </c:pt>
                <c:pt idx="14">
                  <c:v>43174</c:v>
                </c:pt>
                <c:pt idx="15">
                  <c:v>43205</c:v>
                </c:pt>
                <c:pt idx="16">
                  <c:v>43235</c:v>
                </c:pt>
                <c:pt idx="17">
                  <c:v>43266</c:v>
                </c:pt>
                <c:pt idx="18">
                  <c:v>43296</c:v>
                </c:pt>
                <c:pt idx="19">
                  <c:v>43327</c:v>
                </c:pt>
                <c:pt idx="20">
                  <c:v>43358</c:v>
                </c:pt>
                <c:pt idx="21">
                  <c:v>43388</c:v>
                </c:pt>
                <c:pt idx="22">
                  <c:v>43419</c:v>
                </c:pt>
                <c:pt idx="23">
                  <c:v>43449</c:v>
                </c:pt>
                <c:pt idx="24">
                  <c:v>43480</c:v>
                </c:pt>
                <c:pt idx="25">
                  <c:v>43511</c:v>
                </c:pt>
                <c:pt idx="26">
                  <c:v>43539</c:v>
                </c:pt>
                <c:pt idx="27">
                  <c:v>43570</c:v>
                </c:pt>
                <c:pt idx="28">
                  <c:v>43600</c:v>
                </c:pt>
                <c:pt idx="29">
                  <c:v>43631</c:v>
                </c:pt>
                <c:pt idx="30">
                  <c:v>43661</c:v>
                </c:pt>
                <c:pt idx="31">
                  <c:v>43692</c:v>
                </c:pt>
                <c:pt idx="32">
                  <c:v>43723</c:v>
                </c:pt>
                <c:pt idx="33">
                  <c:v>43753</c:v>
                </c:pt>
                <c:pt idx="34">
                  <c:v>43784</c:v>
                </c:pt>
                <c:pt idx="35">
                  <c:v>43814</c:v>
                </c:pt>
                <c:pt idx="36">
                  <c:v>43845</c:v>
                </c:pt>
                <c:pt idx="37">
                  <c:v>43876</c:v>
                </c:pt>
                <c:pt idx="38">
                  <c:v>43905</c:v>
                </c:pt>
                <c:pt idx="39">
                  <c:v>43936</c:v>
                </c:pt>
                <c:pt idx="40">
                  <c:v>43966</c:v>
                </c:pt>
                <c:pt idx="41">
                  <c:v>43997</c:v>
                </c:pt>
                <c:pt idx="42">
                  <c:v>44027</c:v>
                </c:pt>
                <c:pt idx="43">
                  <c:v>44058</c:v>
                </c:pt>
                <c:pt idx="44">
                  <c:v>44089</c:v>
                </c:pt>
                <c:pt idx="45">
                  <c:v>44119</c:v>
                </c:pt>
              </c:numCache>
            </c:numRef>
          </c:cat>
          <c:val>
            <c:numRef>
              <c:f>'slide 19'!$C$2:$C$47</c:f>
              <c:numCache>
                <c:formatCode>0%</c:formatCode>
                <c:ptCount val="46"/>
                <c:pt idx="1">
                  <c:v>-5.2094399999999999E-2</c:v>
                </c:pt>
                <c:pt idx="4">
                  <c:v>-6.2065000000000002E-3</c:v>
                </c:pt>
                <c:pt idx="5">
                  <c:v>-1.6370699999999998E-2</c:v>
                </c:pt>
                <c:pt idx="6">
                  <c:v>-2.6618800000000001E-2</c:v>
                </c:pt>
                <c:pt idx="7">
                  <c:v>-1.3269400000000001E-2</c:v>
                </c:pt>
                <c:pt idx="8">
                  <c:v>-8.3005000000000006E-3</c:v>
                </c:pt>
                <c:pt idx="9">
                  <c:v>1.45682E-2</c:v>
                </c:pt>
                <c:pt idx="10">
                  <c:v>1.51469E-2</c:v>
                </c:pt>
                <c:pt idx="11">
                  <c:v>1.6302799999999999E-2</c:v>
                </c:pt>
                <c:pt idx="12">
                  <c:v>1.6392400000000001E-2</c:v>
                </c:pt>
                <c:pt idx="13">
                  <c:v>-6.4619999999999999E-4</c:v>
                </c:pt>
                <c:pt idx="14">
                  <c:v>3.3089999999999999E-3</c:v>
                </c:pt>
                <c:pt idx="15">
                  <c:v>-9.7710999999999996E-3</c:v>
                </c:pt>
                <c:pt idx="16">
                  <c:v>-1.07324E-2</c:v>
                </c:pt>
                <c:pt idx="17">
                  <c:v>-1.55984E-2</c:v>
                </c:pt>
                <c:pt idx="18">
                  <c:v>2.0772999999999998E-3</c:v>
                </c:pt>
                <c:pt idx="19">
                  <c:v>8.2821000000000006E-3</c:v>
                </c:pt>
                <c:pt idx="20">
                  <c:v>3.3885999999999999E-3</c:v>
                </c:pt>
                <c:pt idx="21">
                  <c:v>5.1831000000000004E-3</c:v>
                </c:pt>
                <c:pt idx="22">
                  <c:v>6.4539000000000003E-3</c:v>
                </c:pt>
                <c:pt idx="23">
                  <c:v>1.8741899999999999E-2</c:v>
                </c:pt>
                <c:pt idx="24">
                  <c:v>1.2876200000000001E-2</c:v>
                </c:pt>
                <c:pt idx="25">
                  <c:v>1.6999E-2</c:v>
                </c:pt>
                <c:pt idx="26">
                  <c:v>6.9134000000000001E-3</c:v>
                </c:pt>
                <c:pt idx="27">
                  <c:v>5.9220000000000002E-3</c:v>
                </c:pt>
                <c:pt idx="28">
                  <c:v>7.5880000000000001E-4</c:v>
                </c:pt>
                <c:pt idx="29">
                  <c:v>3.5466E-3</c:v>
                </c:pt>
                <c:pt idx="30">
                  <c:v>1.8067000000000001E-3</c:v>
                </c:pt>
                <c:pt idx="31">
                  <c:v>-2.2457000000000002E-3</c:v>
                </c:pt>
                <c:pt idx="32">
                  <c:v>6.9137000000000001E-3</c:v>
                </c:pt>
                <c:pt idx="33">
                  <c:v>5.1525E-3</c:v>
                </c:pt>
                <c:pt idx="34">
                  <c:v>4.9671999999999997E-3</c:v>
                </c:pt>
                <c:pt idx="35">
                  <c:v>8.7893999999999993E-3</c:v>
                </c:pt>
                <c:pt idx="36">
                  <c:v>4.6518999999999996E-3</c:v>
                </c:pt>
                <c:pt idx="37">
                  <c:v>-4.3645999999999997E-3</c:v>
                </c:pt>
                <c:pt idx="38">
                  <c:v>-8.4346000000000004E-3</c:v>
                </c:pt>
                <c:pt idx="39">
                  <c:v>-1.50356E-2</c:v>
                </c:pt>
                <c:pt idx="40">
                  <c:v>-2.5259400000000001E-2</c:v>
                </c:pt>
                <c:pt idx="41">
                  <c:v>-1.8714999999999999E-2</c:v>
                </c:pt>
                <c:pt idx="42">
                  <c:v>-2.8940899999999999E-2</c:v>
                </c:pt>
                <c:pt idx="43">
                  <c:v>-3.6926399999999998E-2</c:v>
                </c:pt>
                <c:pt idx="44">
                  <c:v>-4.3633100000000001E-2</c:v>
                </c:pt>
                <c:pt idx="45">
                  <c:v>-5.22455E-2</c:v>
                </c:pt>
              </c:numCache>
            </c:numRef>
          </c:val>
          <c:smooth val="0"/>
          <c:extLst>
            <c:ext xmlns:c16="http://schemas.microsoft.com/office/drawing/2014/chart" uri="{C3380CC4-5D6E-409C-BE32-E72D297353CC}">
              <c16:uniqueId val="{00000001-501D-4A56-B3B8-057B8529310A}"/>
            </c:ext>
          </c:extLst>
        </c:ser>
        <c:ser>
          <c:idx val="2"/>
          <c:order val="2"/>
          <c:tx>
            <c:strRef>
              <c:f>'slide 19'!$D$1</c:f>
              <c:strCache>
                <c:ptCount val="1"/>
                <c:pt idx="0">
                  <c:v>Fannie - Human</c:v>
                </c:pt>
              </c:strCache>
            </c:strRef>
          </c:tx>
          <c:spPr>
            <a:ln w="28575" cap="rnd">
              <a:solidFill>
                <a:schemeClr val="accent1"/>
              </a:solidFill>
              <a:round/>
            </a:ln>
            <a:effectLst/>
          </c:spPr>
          <c:marker>
            <c:symbol val="none"/>
          </c:marker>
          <c:cat>
            <c:numRef>
              <c:f>'slide 19'!$A$2:$A$47</c:f>
              <c:numCache>
                <c:formatCode>[$-409]mmm\-yy;@</c:formatCode>
                <c:ptCount val="46"/>
                <c:pt idx="0">
                  <c:v>42750</c:v>
                </c:pt>
                <c:pt idx="1">
                  <c:v>42781</c:v>
                </c:pt>
                <c:pt idx="2">
                  <c:v>42809</c:v>
                </c:pt>
                <c:pt idx="3">
                  <c:v>42840</c:v>
                </c:pt>
                <c:pt idx="4">
                  <c:v>42870</c:v>
                </c:pt>
                <c:pt idx="5">
                  <c:v>42901</c:v>
                </c:pt>
                <c:pt idx="6">
                  <c:v>42931</c:v>
                </c:pt>
                <c:pt idx="7">
                  <c:v>42962</c:v>
                </c:pt>
                <c:pt idx="8">
                  <c:v>42993</c:v>
                </c:pt>
                <c:pt idx="9">
                  <c:v>43023</c:v>
                </c:pt>
                <c:pt idx="10">
                  <c:v>43054</c:v>
                </c:pt>
                <c:pt idx="11">
                  <c:v>43084</c:v>
                </c:pt>
                <c:pt idx="12">
                  <c:v>43115</c:v>
                </c:pt>
                <c:pt idx="13">
                  <c:v>43146</c:v>
                </c:pt>
                <c:pt idx="14">
                  <c:v>43174</c:v>
                </c:pt>
                <c:pt idx="15">
                  <c:v>43205</c:v>
                </c:pt>
                <c:pt idx="16">
                  <c:v>43235</c:v>
                </c:pt>
                <c:pt idx="17">
                  <c:v>43266</c:v>
                </c:pt>
                <c:pt idx="18">
                  <c:v>43296</c:v>
                </c:pt>
                <c:pt idx="19">
                  <c:v>43327</c:v>
                </c:pt>
                <c:pt idx="20">
                  <c:v>43358</c:v>
                </c:pt>
                <c:pt idx="21">
                  <c:v>43388</c:v>
                </c:pt>
                <c:pt idx="22">
                  <c:v>43419</c:v>
                </c:pt>
                <c:pt idx="23">
                  <c:v>43449</c:v>
                </c:pt>
                <c:pt idx="24">
                  <c:v>43480</c:v>
                </c:pt>
                <c:pt idx="25">
                  <c:v>43511</c:v>
                </c:pt>
                <c:pt idx="26">
                  <c:v>43539</c:v>
                </c:pt>
                <c:pt idx="27">
                  <c:v>43570</c:v>
                </c:pt>
                <c:pt idx="28">
                  <c:v>43600</c:v>
                </c:pt>
                <c:pt idx="29">
                  <c:v>43631</c:v>
                </c:pt>
                <c:pt idx="30">
                  <c:v>43661</c:v>
                </c:pt>
                <c:pt idx="31">
                  <c:v>43692</c:v>
                </c:pt>
                <c:pt idx="32">
                  <c:v>43723</c:v>
                </c:pt>
                <c:pt idx="33">
                  <c:v>43753</c:v>
                </c:pt>
                <c:pt idx="34">
                  <c:v>43784</c:v>
                </c:pt>
                <c:pt idx="35">
                  <c:v>43814</c:v>
                </c:pt>
                <c:pt idx="36">
                  <c:v>43845</c:v>
                </c:pt>
                <c:pt idx="37">
                  <c:v>43876</c:v>
                </c:pt>
                <c:pt idx="38">
                  <c:v>43905</c:v>
                </c:pt>
                <c:pt idx="39">
                  <c:v>43936</c:v>
                </c:pt>
                <c:pt idx="40">
                  <c:v>43966</c:v>
                </c:pt>
                <c:pt idx="41">
                  <c:v>43997</c:v>
                </c:pt>
                <c:pt idx="42">
                  <c:v>44027</c:v>
                </c:pt>
                <c:pt idx="43">
                  <c:v>44058</c:v>
                </c:pt>
                <c:pt idx="44">
                  <c:v>44089</c:v>
                </c:pt>
                <c:pt idx="45">
                  <c:v>44119</c:v>
                </c:pt>
              </c:numCache>
            </c:numRef>
          </c:cat>
          <c:val>
            <c:numRef>
              <c:f>'slide 19'!$D$2:$D$47</c:f>
              <c:numCache>
                <c:formatCode>0%</c:formatCode>
                <c:ptCount val="46"/>
                <c:pt idx="0">
                  <c:v>2.9116199999999998E-2</c:v>
                </c:pt>
                <c:pt idx="1">
                  <c:v>2.5469800000000001E-2</c:v>
                </c:pt>
                <c:pt idx="2">
                  <c:v>2.36308E-2</c:v>
                </c:pt>
                <c:pt idx="3">
                  <c:v>1.94603E-2</c:v>
                </c:pt>
                <c:pt idx="4">
                  <c:v>9.0437E-3</c:v>
                </c:pt>
                <c:pt idx="5">
                  <c:v>1.01028E-2</c:v>
                </c:pt>
                <c:pt idx="6">
                  <c:v>1.16387E-2</c:v>
                </c:pt>
                <c:pt idx="7">
                  <c:v>1.15335E-2</c:v>
                </c:pt>
                <c:pt idx="8">
                  <c:v>1.69243E-2</c:v>
                </c:pt>
                <c:pt idx="9">
                  <c:v>1.8508799999999999E-2</c:v>
                </c:pt>
                <c:pt idx="10">
                  <c:v>2.1543400000000001E-2</c:v>
                </c:pt>
                <c:pt idx="11">
                  <c:v>2.3050299999999999E-2</c:v>
                </c:pt>
                <c:pt idx="12">
                  <c:v>2.4580000000000001E-2</c:v>
                </c:pt>
                <c:pt idx="13">
                  <c:v>1.5588899999999999E-2</c:v>
                </c:pt>
                <c:pt idx="14">
                  <c:v>9.9726999999999993E-3</c:v>
                </c:pt>
                <c:pt idx="15">
                  <c:v>6.5465000000000002E-3</c:v>
                </c:pt>
                <c:pt idx="16">
                  <c:v>-2.6172999999999999E-3</c:v>
                </c:pt>
                <c:pt idx="17">
                  <c:v>3.7266000000000001E-3</c:v>
                </c:pt>
                <c:pt idx="18">
                  <c:v>3.3934E-3</c:v>
                </c:pt>
                <c:pt idx="19">
                  <c:v>3.8831999999999998E-3</c:v>
                </c:pt>
                <c:pt idx="20">
                  <c:v>1.09365E-2</c:v>
                </c:pt>
                <c:pt idx="21">
                  <c:v>1.31571E-2</c:v>
                </c:pt>
                <c:pt idx="22">
                  <c:v>1.8975700000000002E-2</c:v>
                </c:pt>
                <c:pt idx="23">
                  <c:v>2.0694000000000001E-2</c:v>
                </c:pt>
                <c:pt idx="24">
                  <c:v>2.3291900000000001E-2</c:v>
                </c:pt>
                <c:pt idx="25">
                  <c:v>2.5526299999999998E-2</c:v>
                </c:pt>
                <c:pt idx="26">
                  <c:v>2.08741E-2</c:v>
                </c:pt>
                <c:pt idx="27">
                  <c:v>1.4253E-2</c:v>
                </c:pt>
                <c:pt idx="28">
                  <c:v>1.6211999999999999E-3</c:v>
                </c:pt>
                <c:pt idx="29">
                  <c:v>-7.4999999999999993E-5</c:v>
                </c:pt>
                <c:pt idx="30">
                  <c:v>-6.6989999999999997E-4</c:v>
                </c:pt>
                <c:pt idx="31">
                  <c:v>-8.8239999999999998E-4</c:v>
                </c:pt>
                <c:pt idx="32">
                  <c:v>9.6770000000000005E-4</c:v>
                </c:pt>
                <c:pt idx="33">
                  <c:v>4.2538000000000003E-3</c:v>
                </c:pt>
                <c:pt idx="34">
                  <c:v>4.4980999999999997E-3</c:v>
                </c:pt>
                <c:pt idx="35">
                  <c:v>7.9322000000000004E-3</c:v>
                </c:pt>
                <c:pt idx="36">
                  <c:v>8.8468000000000001E-3</c:v>
                </c:pt>
                <c:pt idx="37">
                  <c:v>3.9661999999999996E-3</c:v>
                </c:pt>
                <c:pt idx="38">
                  <c:v>-1.2510000000000001E-4</c:v>
                </c:pt>
                <c:pt idx="39">
                  <c:v>-8.0809000000000002E-3</c:v>
                </c:pt>
                <c:pt idx="40">
                  <c:v>-1.5425700000000001E-2</c:v>
                </c:pt>
                <c:pt idx="41">
                  <c:v>-1.2017E-2</c:v>
                </c:pt>
                <c:pt idx="42">
                  <c:v>-1.6248800000000001E-2</c:v>
                </c:pt>
                <c:pt idx="43">
                  <c:v>-2.53385E-2</c:v>
                </c:pt>
                <c:pt idx="44">
                  <c:v>-3.0312800000000001E-2</c:v>
                </c:pt>
                <c:pt idx="45">
                  <c:v>-3.22215E-2</c:v>
                </c:pt>
              </c:numCache>
            </c:numRef>
          </c:val>
          <c:smooth val="0"/>
          <c:extLst>
            <c:ext xmlns:c16="http://schemas.microsoft.com/office/drawing/2014/chart" uri="{C3380CC4-5D6E-409C-BE32-E72D297353CC}">
              <c16:uniqueId val="{00000002-501D-4A56-B3B8-057B8529310A}"/>
            </c:ext>
          </c:extLst>
        </c:ser>
        <c:ser>
          <c:idx val="3"/>
          <c:order val="3"/>
          <c:tx>
            <c:strRef>
              <c:f>'slide 19'!$E$1</c:f>
              <c:strCache>
                <c:ptCount val="1"/>
                <c:pt idx="0">
                  <c:v>Fannie - Waiver</c:v>
                </c:pt>
              </c:strCache>
            </c:strRef>
          </c:tx>
          <c:spPr>
            <a:ln w="28575" cap="rnd">
              <a:solidFill>
                <a:schemeClr val="accent1"/>
              </a:solidFill>
              <a:prstDash val="dash"/>
              <a:round/>
            </a:ln>
            <a:effectLst/>
          </c:spPr>
          <c:marker>
            <c:symbol val="none"/>
          </c:marker>
          <c:cat>
            <c:numRef>
              <c:f>'slide 19'!$A$2:$A$47</c:f>
              <c:numCache>
                <c:formatCode>[$-409]mmm\-yy;@</c:formatCode>
                <c:ptCount val="46"/>
                <c:pt idx="0">
                  <c:v>42750</c:v>
                </c:pt>
                <c:pt idx="1">
                  <c:v>42781</c:v>
                </c:pt>
                <c:pt idx="2">
                  <c:v>42809</c:v>
                </c:pt>
                <c:pt idx="3">
                  <c:v>42840</c:v>
                </c:pt>
                <c:pt idx="4">
                  <c:v>42870</c:v>
                </c:pt>
                <c:pt idx="5">
                  <c:v>42901</c:v>
                </c:pt>
                <c:pt idx="6">
                  <c:v>42931</c:v>
                </c:pt>
                <c:pt idx="7">
                  <c:v>42962</c:v>
                </c:pt>
                <c:pt idx="8">
                  <c:v>42993</c:v>
                </c:pt>
                <c:pt idx="9">
                  <c:v>43023</c:v>
                </c:pt>
                <c:pt idx="10">
                  <c:v>43054</c:v>
                </c:pt>
                <c:pt idx="11">
                  <c:v>43084</c:v>
                </c:pt>
                <c:pt idx="12">
                  <c:v>43115</c:v>
                </c:pt>
                <c:pt idx="13">
                  <c:v>43146</c:v>
                </c:pt>
                <c:pt idx="14">
                  <c:v>43174</c:v>
                </c:pt>
                <c:pt idx="15">
                  <c:v>43205</c:v>
                </c:pt>
                <c:pt idx="16">
                  <c:v>43235</c:v>
                </c:pt>
                <c:pt idx="17">
                  <c:v>43266</c:v>
                </c:pt>
                <c:pt idx="18">
                  <c:v>43296</c:v>
                </c:pt>
                <c:pt idx="19">
                  <c:v>43327</c:v>
                </c:pt>
                <c:pt idx="20">
                  <c:v>43358</c:v>
                </c:pt>
                <c:pt idx="21">
                  <c:v>43388</c:v>
                </c:pt>
                <c:pt idx="22">
                  <c:v>43419</c:v>
                </c:pt>
                <c:pt idx="23">
                  <c:v>43449</c:v>
                </c:pt>
                <c:pt idx="24">
                  <c:v>43480</c:v>
                </c:pt>
                <c:pt idx="25">
                  <c:v>43511</c:v>
                </c:pt>
                <c:pt idx="26">
                  <c:v>43539</c:v>
                </c:pt>
                <c:pt idx="27">
                  <c:v>43570</c:v>
                </c:pt>
                <c:pt idx="28">
                  <c:v>43600</c:v>
                </c:pt>
                <c:pt idx="29">
                  <c:v>43631</c:v>
                </c:pt>
                <c:pt idx="30">
                  <c:v>43661</c:v>
                </c:pt>
                <c:pt idx="31">
                  <c:v>43692</c:v>
                </c:pt>
                <c:pt idx="32">
                  <c:v>43723</c:v>
                </c:pt>
                <c:pt idx="33">
                  <c:v>43753</c:v>
                </c:pt>
                <c:pt idx="34">
                  <c:v>43784</c:v>
                </c:pt>
                <c:pt idx="35">
                  <c:v>43814</c:v>
                </c:pt>
                <c:pt idx="36">
                  <c:v>43845</c:v>
                </c:pt>
                <c:pt idx="37">
                  <c:v>43876</c:v>
                </c:pt>
                <c:pt idx="38">
                  <c:v>43905</c:v>
                </c:pt>
                <c:pt idx="39">
                  <c:v>43936</c:v>
                </c:pt>
                <c:pt idx="40">
                  <c:v>43966</c:v>
                </c:pt>
                <c:pt idx="41">
                  <c:v>43997</c:v>
                </c:pt>
                <c:pt idx="42">
                  <c:v>44027</c:v>
                </c:pt>
                <c:pt idx="43">
                  <c:v>44058</c:v>
                </c:pt>
                <c:pt idx="44">
                  <c:v>44089</c:v>
                </c:pt>
                <c:pt idx="45">
                  <c:v>44119</c:v>
                </c:pt>
              </c:numCache>
            </c:numRef>
          </c:cat>
          <c:val>
            <c:numRef>
              <c:f>'slide 19'!$E$2:$E$47</c:f>
              <c:numCache>
                <c:formatCode>0%</c:formatCode>
                <c:ptCount val="46"/>
                <c:pt idx="0">
                  <c:v>-3.8233E-3</c:v>
                </c:pt>
                <c:pt idx="1">
                  <c:v>-7.6489000000000001E-3</c:v>
                </c:pt>
                <c:pt idx="2">
                  <c:v>-2.2612000000000001E-3</c:v>
                </c:pt>
                <c:pt idx="3">
                  <c:v>-6.0955999999999996E-3</c:v>
                </c:pt>
                <c:pt idx="4">
                  <c:v>-1.7649499999999999E-2</c:v>
                </c:pt>
                <c:pt idx="5">
                  <c:v>-1.7485400000000002E-2</c:v>
                </c:pt>
                <c:pt idx="6">
                  <c:v>-1.52727E-2</c:v>
                </c:pt>
                <c:pt idx="7">
                  <c:v>-5.9234999999999999E-3</c:v>
                </c:pt>
                <c:pt idx="8">
                  <c:v>-5.9773999999999999E-3</c:v>
                </c:pt>
                <c:pt idx="9">
                  <c:v>-2.7539999999999999E-3</c:v>
                </c:pt>
                <c:pt idx="10">
                  <c:v>-6.7980000000000004E-4</c:v>
                </c:pt>
                <c:pt idx="11">
                  <c:v>6.8764000000000004E-3</c:v>
                </c:pt>
                <c:pt idx="12">
                  <c:v>-7.2600000000000003E-5</c:v>
                </c:pt>
                <c:pt idx="13">
                  <c:v>-7.7876000000000004E-3</c:v>
                </c:pt>
                <c:pt idx="14">
                  <c:v>-1.38035E-2</c:v>
                </c:pt>
                <c:pt idx="15">
                  <c:v>-1.8445099999999999E-2</c:v>
                </c:pt>
                <c:pt idx="16">
                  <c:v>-2.5420499999999999E-2</c:v>
                </c:pt>
                <c:pt idx="17">
                  <c:v>-2.76607E-2</c:v>
                </c:pt>
                <c:pt idx="18">
                  <c:v>-1.6477700000000001E-2</c:v>
                </c:pt>
                <c:pt idx="19">
                  <c:v>-1.6414600000000001E-2</c:v>
                </c:pt>
                <c:pt idx="20">
                  <c:v>-3.5715999999999999E-3</c:v>
                </c:pt>
                <c:pt idx="21">
                  <c:v>-6.9413000000000001E-3</c:v>
                </c:pt>
                <c:pt idx="22">
                  <c:v>3.3782E-3</c:v>
                </c:pt>
                <c:pt idx="23">
                  <c:v>3.9969999999999997E-3</c:v>
                </c:pt>
                <c:pt idx="24">
                  <c:v>6.9233000000000003E-3</c:v>
                </c:pt>
                <c:pt idx="25">
                  <c:v>6.7622000000000003E-3</c:v>
                </c:pt>
                <c:pt idx="26">
                  <c:v>5.4685000000000003E-3</c:v>
                </c:pt>
                <c:pt idx="27">
                  <c:v>1.4587999999999999E-3</c:v>
                </c:pt>
                <c:pt idx="28">
                  <c:v>-1.5184599999999999E-2</c:v>
                </c:pt>
                <c:pt idx="29">
                  <c:v>-1.88316E-2</c:v>
                </c:pt>
                <c:pt idx="30">
                  <c:v>-1.55135E-2</c:v>
                </c:pt>
                <c:pt idx="31">
                  <c:v>-1.6714300000000001E-2</c:v>
                </c:pt>
                <c:pt idx="32">
                  <c:v>-1.2653599999999999E-2</c:v>
                </c:pt>
                <c:pt idx="33">
                  <c:v>-1.0879399999999999E-2</c:v>
                </c:pt>
                <c:pt idx="34">
                  <c:v>-1.10927E-2</c:v>
                </c:pt>
                <c:pt idx="35">
                  <c:v>-6.1190999999999997E-3</c:v>
                </c:pt>
                <c:pt idx="36">
                  <c:v>-5.3400000000000001E-3</c:v>
                </c:pt>
                <c:pt idx="37">
                  <c:v>-1.26689E-2</c:v>
                </c:pt>
                <c:pt idx="38">
                  <c:v>-2.2479800000000001E-2</c:v>
                </c:pt>
                <c:pt idx="39">
                  <c:v>-2.95155E-2</c:v>
                </c:pt>
                <c:pt idx="40">
                  <c:v>-3.6567599999999999E-2</c:v>
                </c:pt>
                <c:pt idx="41">
                  <c:v>-3.7891500000000002E-2</c:v>
                </c:pt>
                <c:pt idx="42">
                  <c:v>-4.75434E-2</c:v>
                </c:pt>
                <c:pt idx="43">
                  <c:v>-5.7106900000000002E-2</c:v>
                </c:pt>
                <c:pt idx="44">
                  <c:v>-5.91123E-2</c:v>
                </c:pt>
                <c:pt idx="45">
                  <c:v>-6.2631900000000004E-2</c:v>
                </c:pt>
              </c:numCache>
            </c:numRef>
          </c:val>
          <c:smooth val="0"/>
          <c:extLst>
            <c:ext xmlns:c16="http://schemas.microsoft.com/office/drawing/2014/chart" uri="{C3380CC4-5D6E-409C-BE32-E72D297353CC}">
              <c16:uniqueId val="{00000003-501D-4A56-B3B8-057B8529310A}"/>
            </c:ext>
          </c:extLst>
        </c:ser>
        <c:dLbls>
          <c:showLegendKey val="0"/>
          <c:showVal val="0"/>
          <c:showCatName val="0"/>
          <c:showSerName val="0"/>
          <c:showPercent val="0"/>
          <c:showBubbleSize val="0"/>
        </c:dLbls>
        <c:smooth val="0"/>
        <c:axId val="704531808"/>
        <c:axId val="704524736"/>
      </c:lineChart>
      <c:dateAx>
        <c:axId val="704531808"/>
        <c:scaling>
          <c:orientation val="minMax"/>
        </c:scaling>
        <c:delete val="0"/>
        <c:axPos val="b"/>
        <c:numFmt formatCode="[$-409]mmm\-yy;@" sourceLinked="1"/>
        <c:majorTickMark val="in"/>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704524736"/>
        <c:crosses val="autoZero"/>
        <c:auto val="1"/>
        <c:lblOffset val="100"/>
        <c:baseTimeUnit val="months"/>
        <c:majorUnit val="3"/>
        <c:majorTimeUnit val="months"/>
      </c:dateAx>
      <c:valAx>
        <c:axId val="70452473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04531808"/>
        <c:crosses val="autoZero"/>
        <c:crossBetween val="between"/>
        <c:majorUnit val="2.0000000000000004E-2"/>
      </c:valAx>
      <c:spPr>
        <a:noFill/>
        <a:ln>
          <a:noFill/>
        </a:ln>
        <a:effectLst/>
      </c:spPr>
    </c:plotArea>
    <c:legend>
      <c:legendPos val="b"/>
      <c:layout>
        <c:manualLayout>
          <c:xMode val="edge"/>
          <c:yMode val="edge"/>
          <c:x val="9.1615570697481663E-2"/>
          <c:y val="0.55150408282298036"/>
          <c:w val="0.22526580137848623"/>
          <c:h val="0.2057130684494914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56036745406818E-2"/>
          <c:y val="9.2986878963087688E-2"/>
          <c:w val="0.88298775153105846"/>
          <c:h val="0.79463282094013898"/>
        </c:manualLayout>
      </c:layout>
      <c:barChart>
        <c:barDir val="col"/>
        <c:grouping val="clustered"/>
        <c:varyColors val="0"/>
        <c:ser>
          <c:idx val="0"/>
          <c:order val="0"/>
          <c:tx>
            <c:strRef>
              <c:f>Sheet3!$O$4</c:f>
              <c:strCache>
                <c:ptCount val="1"/>
                <c:pt idx="0">
                  <c:v>No Cash Out</c:v>
                </c:pt>
              </c:strCache>
            </c:strRef>
          </c:tx>
          <c:spPr>
            <a:solidFill>
              <a:srgbClr val="C0504D"/>
            </a:solidFill>
            <a:ln>
              <a:noFill/>
            </a:ln>
            <a:effectLst/>
          </c:spPr>
          <c:invertIfNegative val="0"/>
          <c:cat>
            <c:numRef>
              <c:f>Sheet3!$A$52:$A$102</c:f>
              <c:numCache>
                <c:formatCode>0</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cat>
          <c:val>
            <c:numRef>
              <c:f>Sheet3!$O$52:$O$102</c:f>
              <c:numCache>
                <c:formatCode>0</c:formatCode>
                <c:ptCount val="51"/>
                <c:pt idx="0">
                  <c:v>7700</c:v>
                </c:pt>
                <c:pt idx="1">
                  <c:v>6573</c:v>
                </c:pt>
                <c:pt idx="2">
                  <c:v>7705</c:v>
                </c:pt>
                <c:pt idx="3">
                  <c:v>7013</c:v>
                </c:pt>
                <c:pt idx="4">
                  <c:v>7970</c:v>
                </c:pt>
                <c:pt idx="5">
                  <c:v>8024</c:v>
                </c:pt>
                <c:pt idx="6">
                  <c:v>8233</c:v>
                </c:pt>
                <c:pt idx="7">
                  <c:v>9119</c:v>
                </c:pt>
                <c:pt idx="8">
                  <c:v>10211</c:v>
                </c:pt>
                <c:pt idx="9">
                  <c:v>13366</c:v>
                </c:pt>
                <c:pt idx="10">
                  <c:v>22790</c:v>
                </c:pt>
                <c:pt idx="11">
                  <c:v>5930</c:v>
                </c:pt>
                <c:pt idx="12">
                  <c:v>6647</c:v>
                </c:pt>
                <c:pt idx="13">
                  <c:v>7201</c:v>
                </c:pt>
                <c:pt idx="14">
                  <c:v>8398</c:v>
                </c:pt>
                <c:pt idx="15">
                  <c:v>9359</c:v>
                </c:pt>
                <c:pt idx="16">
                  <c:v>8403</c:v>
                </c:pt>
                <c:pt idx="17">
                  <c:v>9075</c:v>
                </c:pt>
                <c:pt idx="18">
                  <c:v>10570</c:v>
                </c:pt>
                <c:pt idx="19">
                  <c:v>13362</c:v>
                </c:pt>
                <c:pt idx="20">
                  <c:v>19494</c:v>
                </c:pt>
                <c:pt idx="21">
                  <c:v>8752</c:v>
                </c:pt>
                <c:pt idx="22">
                  <c:v>10195</c:v>
                </c:pt>
                <c:pt idx="23">
                  <c:v>12144</c:v>
                </c:pt>
                <c:pt idx="24">
                  <c:v>15886</c:v>
                </c:pt>
                <c:pt idx="25">
                  <c:v>29566</c:v>
                </c:pt>
                <c:pt idx="26">
                  <c:v>6795</c:v>
                </c:pt>
                <c:pt idx="27">
                  <c:v>8318</c:v>
                </c:pt>
                <c:pt idx="28">
                  <c:v>9834</c:v>
                </c:pt>
                <c:pt idx="29">
                  <c:v>12369</c:v>
                </c:pt>
                <c:pt idx="30">
                  <c:v>27404</c:v>
                </c:pt>
                <c:pt idx="31">
                  <c:v>3504</c:v>
                </c:pt>
                <c:pt idx="32">
                  <c:v>4122</c:v>
                </c:pt>
                <c:pt idx="33">
                  <c:v>4706</c:v>
                </c:pt>
                <c:pt idx="34">
                  <c:v>5676</c:v>
                </c:pt>
                <c:pt idx="35">
                  <c:v>10178</c:v>
                </c:pt>
                <c:pt idx="36">
                  <c:v>3143</c:v>
                </c:pt>
                <c:pt idx="37">
                  <c:v>3618</c:v>
                </c:pt>
                <c:pt idx="38">
                  <c:v>4174</c:v>
                </c:pt>
                <c:pt idx="39">
                  <c:v>4829</c:v>
                </c:pt>
                <c:pt idx="40">
                  <c:v>8389</c:v>
                </c:pt>
                <c:pt idx="41">
                  <c:v>1528</c:v>
                </c:pt>
                <c:pt idx="42">
                  <c:v>1981</c:v>
                </c:pt>
                <c:pt idx="43">
                  <c:v>2050</c:v>
                </c:pt>
                <c:pt idx="44">
                  <c:v>1951</c:v>
                </c:pt>
                <c:pt idx="45">
                  <c:v>4209</c:v>
                </c:pt>
                <c:pt idx="46">
                  <c:v>72</c:v>
                </c:pt>
                <c:pt idx="47">
                  <c:v>344</c:v>
                </c:pt>
              </c:numCache>
            </c:numRef>
          </c:val>
          <c:extLst>
            <c:ext xmlns:c16="http://schemas.microsoft.com/office/drawing/2014/chart" uri="{C3380CC4-5D6E-409C-BE32-E72D297353CC}">
              <c16:uniqueId val="{00000000-CE76-4426-AEFE-6726970DD1D2}"/>
            </c:ext>
          </c:extLst>
        </c:ser>
        <c:dLbls>
          <c:showLegendKey val="0"/>
          <c:showVal val="0"/>
          <c:showCatName val="0"/>
          <c:showSerName val="0"/>
          <c:showPercent val="0"/>
          <c:showBubbleSize val="0"/>
        </c:dLbls>
        <c:gapWidth val="150"/>
        <c:axId val="818539967"/>
        <c:axId val="818533727"/>
      </c:barChart>
      <c:catAx>
        <c:axId val="818539967"/>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818533727"/>
        <c:crosses val="autoZero"/>
        <c:auto val="1"/>
        <c:lblAlgn val="ctr"/>
        <c:lblOffset val="100"/>
        <c:tickLblSkip val="5"/>
        <c:noMultiLvlLbl val="0"/>
      </c:catAx>
      <c:valAx>
        <c:axId val="818533727"/>
        <c:scaling>
          <c:orientation val="minMax"/>
          <c:max val="50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818539967"/>
        <c:crosses val="autoZero"/>
        <c:crossBetween val="between"/>
      </c:valAx>
      <c:spPr>
        <a:noFill/>
        <a:ln>
          <a:noFill/>
        </a:ln>
        <a:effectLst/>
      </c:spPr>
    </c:plotArea>
    <c:legend>
      <c:legendPos val="r"/>
      <c:layout>
        <c:manualLayout>
          <c:xMode val="edge"/>
          <c:yMode val="edge"/>
          <c:x val="0.72748791520537559"/>
          <c:y val="0.46291026742378455"/>
          <c:w val="0.24040074123851368"/>
          <c:h val="7.0978391257146237E-2"/>
        </c:manualLayout>
      </c:layout>
      <c:overlay val="0"/>
      <c:spPr>
        <a:solidFill>
          <a:schemeClr val="accent2">
            <a:lumMod val="20000"/>
            <a:lumOff val="80000"/>
          </a:schemeClr>
        </a:solidFill>
        <a:ln w="3175">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ysClr val="windowText" lastClr="000000"/>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56036745406818E-2"/>
          <c:y val="9.2986878963087688E-2"/>
          <c:w val="0.88298775153105846"/>
          <c:h val="0.79463282094013898"/>
        </c:manualLayout>
      </c:layout>
      <c:barChart>
        <c:barDir val="col"/>
        <c:grouping val="clustered"/>
        <c:varyColors val="0"/>
        <c:ser>
          <c:idx val="0"/>
          <c:order val="0"/>
          <c:tx>
            <c:strRef>
              <c:f>Sheet3!$P$4</c:f>
              <c:strCache>
                <c:ptCount val="1"/>
                <c:pt idx="0">
                  <c:v>Purchase</c:v>
                </c:pt>
              </c:strCache>
            </c:strRef>
          </c:tx>
          <c:spPr>
            <a:solidFill>
              <a:srgbClr val="A4C169"/>
            </a:solidFill>
            <a:ln>
              <a:noFill/>
            </a:ln>
            <a:effectLst/>
          </c:spPr>
          <c:invertIfNegative val="0"/>
          <c:cat>
            <c:numRef>
              <c:f>Sheet3!$A$52:$A$102</c:f>
              <c:numCache>
                <c:formatCode>0</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cat>
          <c:val>
            <c:numRef>
              <c:f>Sheet3!$P$52:$P$102</c:f>
              <c:numCache>
                <c:formatCode>0</c:formatCode>
                <c:ptCount val="51"/>
                <c:pt idx="0">
                  <c:v>1661</c:v>
                </c:pt>
                <c:pt idx="1">
                  <c:v>656</c:v>
                </c:pt>
                <c:pt idx="2">
                  <c:v>854</c:v>
                </c:pt>
                <c:pt idx="3">
                  <c:v>843</c:v>
                </c:pt>
                <c:pt idx="4">
                  <c:v>866</c:v>
                </c:pt>
                <c:pt idx="5">
                  <c:v>974</c:v>
                </c:pt>
                <c:pt idx="6">
                  <c:v>926</c:v>
                </c:pt>
                <c:pt idx="7">
                  <c:v>893</c:v>
                </c:pt>
                <c:pt idx="8">
                  <c:v>1037</c:v>
                </c:pt>
                <c:pt idx="9">
                  <c:v>1060</c:v>
                </c:pt>
                <c:pt idx="10">
                  <c:v>2411</c:v>
                </c:pt>
                <c:pt idx="11">
                  <c:v>740</c:v>
                </c:pt>
                <c:pt idx="12">
                  <c:v>1059</c:v>
                </c:pt>
                <c:pt idx="13">
                  <c:v>1142</c:v>
                </c:pt>
                <c:pt idx="14">
                  <c:v>1182</c:v>
                </c:pt>
                <c:pt idx="15">
                  <c:v>1567</c:v>
                </c:pt>
                <c:pt idx="16">
                  <c:v>1163</c:v>
                </c:pt>
                <c:pt idx="17">
                  <c:v>1405</c:v>
                </c:pt>
                <c:pt idx="18">
                  <c:v>1321</c:v>
                </c:pt>
                <c:pt idx="19">
                  <c:v>1509</c:v>
                </c:pt>
                <c:pt idx="20">
                  <c:v>4225</c:v>
                </c:pt>
                <c:pt idx="21">
                  <c:v>1290</c:v>
                </c:pt>
                <c:pt idx="22">
                  <c:v>1550</c:v>
                </c:pt>
                <c:pt idx="23">
                  <c:v>1662</c:v>
                </c:pt>
                <c:pt idx="24">
                  <c:v>1619</c:v>
                </c:pt>
                <c:pt idx="25">
                  <c:v>16399</c:v>
                </c:pt>
                <c:pt idx="26">
                  <c:v>929</c:v>
                </c:pt>
                <c:pt idx="27">
                  <c:v>1483</c:v>
                </c:pt>
                <c:pt idx="28">
                  <c:v>1685</c:v>
                </c:pt>
                <c:pt idx="29">
                  <c:v>2133</c:v>
                </c:pt>
                <c:pt idx="30">
                  <c:v>68461</c:v>
                </c:pt>
                <c:pt idx="31">
                  <c:v>268</c:v>
                </c:pt>
                <c:pt idx="32">
                  <c:v>417</c:v>
                </c:pt>
                <c:pt idx="33">
                  <c:v>696</c:v>
                </c:pt>
                <c:pt idx="34">
                  <c:v>844</c:v>
                </c:pt>
                <c:pt idx="35">
                  <c:v>8267</c:v>
                </c:pt>
                <c:pt idx="36">
                  <c:v>856</c:v>
                </c:pt>
                <c:pt idx="37">
                  <c:v>1120</c:v>
                </c:pt>
                <c:pt idx="38">
                  <c:v>1572</c:v>
                </c:pt>
                <c:pt idx="39">
                  <c:v>1485</c:v>
                </c:pt>
                <c:pt idx="40">
                  <c:v>26502</c:v>
                </c:pt>
                <c:pt idx="41">
                  <c:v>1114</c:v>
                </c:pt>
                <c:pt idx="42">
                  <c:v>1830</c:v>
                </c:pt>
                <c:pt idx="43">
                  <c:v>1988</c:v>
                </c:pt>
                <c:pt idx="44">
                  <c:v>1883</c:v>
                </c:pt>
                <c:pt idx="45">
                  <c:v>58019</c:v>
                </c:pt>
                <c:pt idx="46">
                  <c:v>267</c:v>
                </c:pt>
                <c:pt idx="47">
                  <c:v>19651</c:v>
                </c:pt>
              </c:numCache>
            </c:numRef>
          </c:val>
          <c:extLst>
            <c:ext xmlns:c16="http://schemas.microsoft.com/office/drawing/2014/chart" uri="{C3380CC4-5D6E-409C-BE32-E72D297353CC}">
              <c16:uniqueId val="{00000000-788B-4AF0-8F2E-9BEFC7D0D3FE}"/>
            </c:ext>
          </c:extLst>
        </c:ser>
        <c:dLbls>
          <c:showLegendKey val="0"/>
          <c:showVal val="0"/>
          <c:showCatName val="0"/>
          <c:showSerName val="0"/>
          <c:showPercent val="0"/>
          <c:showBubbleSize val="0"/>
        </c:dLbls>
        <c:gapWidth val="150"/>
        <c:axId val="818539967"/>
        <c:axId val="818533727"/>
      </c:barChart>
      <c:catAx>
        <c:axId val="818539967"/>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818533727"/>
        <c:crosses val="autoZero"/>
        <c:auto val="1"/>
        <c:lblAlgn val="ctr"/>
        <c:lblOffset val="100"/>
        <c:tickLblSkip val="5"/>
        <c:noMultiLvlLbl val="0"/>
      </c:catAx>
      <c:valAx>
        <c:axId val="81853372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818539967"/>
        <c:crosses val="autoZero"/>
        <c:crossBetween val="between"/>
      </c:valAx>
      <c:spPr>
        <a:noFill/>
        <a:ln>
          <a:noFill/>
        </a:ln>
        <a:effectLst/>
      </c:spPr>
    </c:plotArea>
    <c:legend>
      <c:legendPos val="r"/>
      <c:layout>
        <c:manualLayout>
          <c:xMode val="edge"/>
          <c:yMode val="edge"/>
          <c:x val="0.66655677008243364"/>
          <c:y val="0.12994770336538164"/>
          <c:w val="0.24040074123851368"/>
          <c:h val="7.0978391257146237E-2"/>
        </c:manualLayout>
      </c:layout>
      <c:overlay val="0"/>
      <c:spPr>
        <a:solidFill>
          <a:schemeClr val="accent2">
            <a:lumMod val="20000"/>
            <a:lumOff val="80000"/>
          </a:schemeClr>
        </a:solidFill>
        <a:ln w="3175">
          <a:noFill/>
        </a:ln>
        <a:effectLst/>
      </c:spPr>
      <c:txPr>
        <a:bodyPr rot="0" spcFirstLastPara="1" vertOverflow="ellipsis" vert="horz" wrap="square" anchor="ctr" anchorCtr="1"/>
        <a:lstStyle/>
        <a:p>
          <a:pPr>
            <a:defRPr sz="1100" b="0" i="1"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8120546268827"/>
          <c:y val="3.3775906864597964E-2"/>
          <c:w val="0.88298775153105846"/>
          <c:h val="0.83138234207930584"/>
        </c:manualLayout>
      </c:layout>
      <c:barChart>
        <c:barDir val="col"/>
        <c:grouping val="clustered"/>
        <c:varyColors val="0"/>
        <c:ser>
          <c:idx val="0"/>
          <c:order val="0"/>
          <c:tx>
            <c:strRef>
              <c:f>Sheet3!$N$4</c:f>
              <c:strCache>
                <c:ptCount val="1"/>
                <c:pt idx="0">
                  <c:v>Cash Out</c:v>
                </c:pt>
              </c:strCache>
            </c:strRef>
          </c:tx>
          <c:spPr>
            <a:solidFill>
              <a:schemeClr val="accent1"/>
            </a:solidFill>
            <a:ln>
              <a:noFill/>
            </a:ln>
            <a:effectLst/>
          </c:spPr>
          <c:invertIfNegative val="0"/>
          <c:cat>
            <c:numRef>
              <c:f>Sheet3!$A$52:$A$102</c:f>
              <c:numCache>
                <c:formatCode>0</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cat>
          <c:val>
            <c:numRef>
              <c:f>Sheet3!$N$52:$N$102</c:f>
              <c:numCache>
                <c:formatCode>0</c:formatCode>
                <c:ptCount val="51"/>
                <c:pt idx="0">
                  <c:v>3275</c:v>
                </c:pt>
                <c:pt idx="1">
                  <c:v>2263</c:v>
                </c:pt>
                <c:pt idx="2">
                  <c:v>3090</c:v>
                </c:pt>
                <c:pt idx="3">
                  <c:v>2743</c:v>
                </c:pt>
                <c:pt idx="4">
                  <c:v>3124</c:v>
                </c:pt>
                <c:pt idx="5">
                  <c:v>3265</c:v>
                </c:pt>
                <c:pt idx="6">
                  <c:v>3272</c:v>
                </c:pt>
                <c:pt idx="7">
                  <c:v>3577</c:v>
                </c:pt>
                <c:pt idx="8">
                  <c:v>3968</c:v>
                </c:pt>
                <c:pt idx="9">
                  <c:v>4662</c:v>
                </c:pt>
                <c:pt idx="10">
                  <c:v>11662</c:v>
                </c:pt>
                <c:pt idx="11">
                  <c:v>1751</c:v>
                </c:pt>
                <c:pt idx="12">
                  <c:v>2525</c:v>
                </c:pt>
                <c:pt idx="13">
                  <c:v>2905</c:v>
                </c:pt>
                <c:pt idx="14">
                  <c:v>3652</c:v>
                </c:pt>
                <c:pt idx="15">
                  <c:v>4621</c:v>
                </c:pt>
                <c:pt idx="16">
                  <c:v>3814</c:v>
                </c:pt>
                <c:pt idx="17">
                  <c:v>4305</c:v>
                </c:pt>
                <c:pt idx="18">
                  <c:v>4672</c:v>
                </c:pt>
                <c:pt idx="19">
                  <c:v>5378</c:v>
                </c:pt>
                <c:pt idx="20">
                  <c:v>11478</c:v>
                </c:pt>
                <c:pt idx="21">
                  <c:v>2564</c:v>
                </c:pt>
                <c:pt idx="22">
                  <c:v>3145</c:v>
                </c:pt>
                <c:pt idx="23">
                  <c:v>3495</c:v>
                </c:pt>
                <c:pt idx="24">
                  <c:v>3678</c:v>
                </c:pt>
                <c:pt idx="25">
                  <c:v>12963</c:v>
                </c:pt>
                <c:pt idx="26">
                  <c:v>1697</c:v>
                </c:pt>
                <c:pt idx="27">
                  <c:v>2576</c:v>
                </c:pt>
                <c:pt idx="28">
                  <c:v>2831</c:v>
                </c:pt>
                <c:pt idx="29">
                  <c:v>3200</c:v>
                </c:pt>
                <c:pt idx="30">
                  <c:v>25179</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0-AFB3-4788-9A06-8A77926797A9}"/>
            </c:ext>
          </c:extLst>
        </c:ser>
        <c:dLbls>
          <c:showLegendKey val="0"/>
          <c:showVal val="0"/>
          <c:showCatName val="0"/>
          <c:showSerName val="0"/>
          <c:showPercent val="0"/>
          <c:showBubbleSize val="0"/>
        </c:dLbls>
        <c:gapWidth val="150"/>
        <c:axId val="818539967"/>
        <c:axId val="818533727"/>
      </c:barChart>
      <c:catAx>
        <c:axId val="818539967"/>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818533727"/>
        <c:crosses val="autoZero"/>
        <c:auto val="1"/>
        <c:lblAlgn val="ctr"/>
        <c:lblOffset val="100"/>
        <c:tickLblSkip val="5"/>
        <c:noMultiLvlLbl val="0"/>
      </c:catAx>
      <c:valAx>
        <c:axId val="81853372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818539967"/>
        <c:crosses val="autoZero"/>
        <c:crossBetween val="between"/>
      </c:valAx>
      <c:spPr>
        <a:noFill/>
        <a:ln>
          <a:noFill/>
        </a:ln>
        <a:effectLst/>
      </c:spPr>
    </c:plotArea>
    <c:legend>
      <c:legendPos val="r"/>
      <c:layout>
        <c:manualLayout>
          <c:xMode val="edge"/>
          <c:yMode val="edge"/>
          <c:x val="0.72373550962379707"/>
          <c:y val="0.15293635170603673"/>
          <c:w val="0.24040074123851368"/>
          <c:h val="7.0978391257146237E-2"/>
        </c:manualLayout>
      </c:layout>
      <c:overlay val="0"/>
      <c:spPr>
        <a:solidFill>
          <a:schemeClr val="accent2">
            <a:lumMod val="20000"/>
            <a:lumOff val="80000"/>
          </a:schemeClr>
        </a:solidFill>
        <a:ln w="3175">
          <a:noFill/>
        </a:ln>
        <a:effectLst/>
      </c:spPr>
      <c:txPr>
        <a:bodyPr rot="0" spcFirstLastPara="1" vertOverflow="ellipsis" vert="horz" wrap="square" anchor="ctr" anchorCtr="1"/>
        <a:lstStyle/>
        <a:p>
          <a:pPr>
            <a:defRPr sz="1100" b="0" i="1"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r>
              <a:rPr lang="en-US"/>
              <a:t>GSE Share of Appraisal Waivers by Purpose</a:t>
            </a:r>
          </a:p>
        </c:rich>
      </c:tx>
      <c:layout>
        <c:manualLayout>
          <c:xMode val="edge"/>
          <c:yMode val="edge"/>
          <c:x val="0.20816068735234916"/>
          <c:y val="0"/>
        </c:manualLayout>
      </c:layout>
      <c:overlay val="0"/>
      <c:spPr>
        <a:solidFill>
          <a:schemeClr val="accent2">
            <a:lumMod val="20000"/>
            <a:lumOff val="80000"/>
          </a:schemeClr>
        </a:solid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6021982683149978E-2"/>
          <c:y val="0.21980360953304978"/>
          <c:w val="0.88298775153105846"/>
          <c:h val="0.62164999298102641"/>
        </c:manualLayout>
      </c:layout>
      <c:lineChart>
        <c:grouping val="standard"/>
        <c:varyColors val="0"/>
        <c:ser>
          <c:idx val="0"/>
          <c:order val="0"/>
          <c:tx>
            <c:strRef>
              <c:f>Sheet3!$B$4</c:f>
              <c:strCache>
                <c:ptCount val="1"/>
                <c:pt idx="0">
                  <c:v>Cash Out</c:v>
                </c:pt>
              </c:strCache>
            </c:strRef>
          </c:tx>
          <c:spPr>
            <a:ln w="28575" cap="rnd">
              <a:solidFill>
                <a:schemeClr val="accent1"/>
              </a:solidFill>
              <a:round/>
            </a:ln>
            <a:effectLst/>
          </c:spPr>
          <c:marker>
            <c:symbol val="none"/>
          </c:marker>
          <c:cat>
            <c:numRef>
              <c:f>Sheet3!$A$52:$A$102</c:f>
              <c:numCache>
                <c:formatCode>0</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cat>
          <c:val>
            <c:numRef>
              <c:f>Sheet3!$B$52:$B$102</c:f>
              <c:numCache>
                <c:formatCode>0%</c:formatCode>
                <c:ptCount val="51"/>
                <c:pt idx="0">
                  <c:v>0.59816795587539673</c:v>
                </c:pt>
                <c:pt idx="1">
                  <c:v>0.53380465507507324</c:v>
                </c:pt>
                <c:pt idx="2">
                  <c:v>0.60291260480880737</c:v>
                </c:pt>
                <c:pt idx="3">
                  <c:v>0.54356545209884644</c:v>
                </c:pt>
                <c:pt idx="4">
                  <c:v>0.55793851613998413</c:v>
                </c:pt>
                <c:pt idx="5">
                  <c:v>0.53935682773590088</c:v>
                </c:pt>
                <c:pt idx="6">
                  <c:v>0.56326407194137573</c:v>
                </c:pt>
                <c:pt idx="7">
                  <c:v>0.55129998922348022</c:v>
                </c:pt>
                <c:pt idx="8">
                  <c:v>0.56350809335708618</c:v>
                </c:pt>
                <c:pt idx="9">
                  <c:v>0.60274559259414673</c:v>
                </c:pt>
                <c:pt idx="10">
                  <c:v>0.67698508501052856</c:v>
                </c:pt>
                <c:pt idx="11">
                  <c:v>0.35237008333206177</c:v>
                </c:pt>
                <c:pt idx="12">
                  <c:v>0.37227723002433777</c:v>
                </c:pt>
                <c:pt idx="13">
                  <c:v>0.38485369086265564</c:v>
                </c:pt>
                <c:pt idx="14">
                  <c:v>0.42141291499137878</c:v>
                </c:pt>
                <c:pt idx="15">
                  <c:v>0.44276130199432373</c:v>
                </c:pt>
                <c:pt idx="16">
                  <c:v>0.41216570138931274</c:v>
                </c:pt>
                <c:pt idx="17">
                  <c:v>0.3995354175567627</c:v>
                </c:pt>
                <c:pt idx="18">
                  <c:v>0.42294520139694214</c:v>
                </c:pt>
                <c:pt idx="19">
                  <c:v>0.44049832224845886</c:v>
                </c:pt>
                <c:pt idx="20">
                  <c:v>0.45330196619033813</c:v>
                </c:pt>
                <c:pt idx="21">
                  <c:v>0</c:v>
                </c:pt>
                <c:pt idx="22">
                  <c:v>0</c:v>
                </c:pt>
                <c:pt idx="23">
                  <c:v>0</c:v>
                </c:pt>
                <c:pt idx="24">
                  <c:v>0</c:v>
                </c:pt>
                <c:pt idx="25">
                  <c:v>0</c:v>
                </c:pt>
                <c:pt idx="26">
                  <c:v>0</c:v>
                </c:pt>
                <c:pt idx="27">
                  <c:v>0</c:v>
                </c:pt>
                <c:pt idx="28">
                  <c:v>0</c:v>
                </c:pt>
                <c:pt idx="29">
                  <c:v>0</c:v>
                </c:pt>
                <c:pt idx="30">
                  <c:v>0</c:v>
                </c:pt>
              </c:numCache>
            </c:numRef>
          </c:val>
          <c:smooth val="0"/>
          <c:extLst>
            <c:ext xmlns:c16="http://schemas.microsoft.com/office/drawing/2014/chart" uri="{C3380CC4-5D6E-409C-BE32-E72D297353CC}">
              <c16:uniqueId val="{00000000-5EB4-4752-B276-889A9CCA0FE0}"/>
            </c:ext>
          </c:extLst>
        </c:ser>
        <c:ser>
          <c:idx val="1"/>
          <c:order val="1"/>
          <c:tx>
            <c:strRef>
              <c:f>Sheet3!$C$4</c:f>
              <c:strCache>
                <c:ptCount val="1"/>
                <c:pt idx="0">
                  <c:v>No Cash Out</c:v>
                </c:pt>
              </c:strCache>
            </c:strRef>
          </c:tx>
          <c:spPr>
            <a:ln w="28575" cap="rnd">
              <a:solidFill>
                <a:schemeClr val="accent2"/>
              </a:solidFill>
              <a:round/>
            </a:ln>
            <a:effectLst/>
          </c:spPr>
          <c:marker>
            <c:symbol val="none"/>
          </c:marker>
          <c:cat>
            <c:numRef>
              <c:f>Sheet3!$A$52:$A$102</c:f>
              <c:numCache>
                <c:formatCode>0</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cat>
          <c:val>
            <c:numRef>
              <c:f>Sheet3!$C$52:$C$102</c:f>
              <c:numCache>
                <c:formatCode>0%</c:formatCode>
                <c:ptCount val="51"/>
                <c:pt idx="0">
                  <c:v>0.75142854452133179</c:v>
                </c:pt>
                <c:pt idx="1">
                  <c:v>0.72082763910293579</c:v>
                </c:pt>
                <c:pt idx="2">
                  <c:v>0.74029850959777832</c:v>
                </c:pt>
                <c:pt idx="3">
                  <c:v>0.71823757886886597</c:v>
                </c:pt>
                <c:pt idx="4">
                  <c:v>0.72609788179397583</c:v>
                </c:pt>
                <c:pt idx="5">
                  <c:v>0.72096210718154907</c:v>
                </c:pt>
                <c:pt idx="6">
                  <c:v>0.73375439643859863</c:v>
                </c:pt>
                <c:pt idx="7">
                  <c:v>0.7489856481552124</c:v>
                </c:pt>
                <c:pt idx="8">
                  <c:v>0.76495933532714844</c:v>
                </c:pt>
                <c:pt idx="9">
                  <c:v>0.81273382902145386</c:v>
                </c:pt>
                <c:pt idx="10">
                  <c:v>0.86761736869812012</c:v>
                </c:pt>
                <c:pt idx="11">
                  <c:v>0.655986487865448</c:v>
                </c:pt>
                <c:pt idx="12">
                  <c:v>0.62313824892044067</c:v>
                </c:pt>
                <c:pt idx="13">
                  <c:v>0.65560340881347656</c:v>
                </c:pt>
                <c:pt idx="14">
                  <c:v>0.67694687843322754</c:v>
                </c:pt>
                <c:pt idx="15">
                  <c:v>0.69163370132446289</c:v>
                </c:pt>
                <c:pt idx="16">
                  <c:v>0.66928476095199585</c:v>
                </c:pt>
                <c:pt idx="17">
                  <c:v>0.68903583288192749</c:v>
                </c:pt>
                <c:pt idx="18">
                  <c:v>0.72005677223205566</c:v>
                </c:pt>
                <c:pt idx="19">
                  <c:v>0.75602453947067261</c:v>
                </c:pt>
                <c:pt idx="20">
                  <c:v>0.80717146396636963</c:v>
                </c:pt>
                <c:pt idx="21">
                  <c:v>0.67973035573959351</c:v>
                </c:pt>
                <c:pt idx="22">
                  <c:v>0.67886221408843994</c:v>
                </c:pt>
                <c:pt idx="23">
                  <c:v>0.71994400024414063</c:v>
                </c:pt>
                <c:pt idx="24">
                  <c:v>0.77370011806488037</c:v>
                </c:pt>
                <c:pt idx="25">
                  <c:v>0.80311846733093262</c:v>
                </c:pt>
                <c:pt idx="26">
                  <c:v>0.63090509176254272</c:v>
                </c:pt>
                <c:pt idx="27">
                  <c:v>0.62178409099578857</c:v>
                </c:pt>
                <c:pt idx="28">
                  <c:v>0.63717716932296753</c:v>
                </c:pt>
                <c:pt idx="29">
                  <c:v>0.68299782276153564</c:v>
                </c:pt>
                <c:pt idx="30">
                  <c:v>0.65104907751083374</c:v>
                </c:pt>
                <c:pt idx="31">
                  <c:v>0.75627851486206055</c:v>
                </c:pt>
                <c:pt idx="32">
                  <c:v>0.52911210060119629</c:v>
                </c:pt>
                <c:pt idx="33">
                  <c:v>0.50701230764389038</c:v>
                </c:pt>
                <c:pt idx="34">
                  <c:v>0.55479210615158081</c:v>
                </c:pt>
                <c:pt idx="35">
                  <c:v>0.64325016736984253</c:v>
                </c:pt>
                <c:pt idx="36">
                  <c:v>0.41966274380683899</c:v>
                </c:pt>
                <c:pt idx="37">
                  <c:v>0.38059702515602112</c:v>
                </c:pt>
                <c:pt idx="38">
                  <c:v>0.41830378770828247</c:v>
                </c:pt>
                <c:pt idx="39">
                  <c:v>0.50093185901641846</c:v>
                </c:pt>
                <c:pt idx="40">
                  <c:v>0.55537015199661255</c:v>
                </c:pt>
                <c:pt idx="41">
                  <c:v>0</c:v>
                </c:pt>
                <c:pt idx="42">
                  <c:v>0</c:v>
                </c:pt>
                <c:pt idx="43">
                  <c:v>0</c:v>
                </c:pt>
                <c:pt idx="44">
                  <c:v>0</c:v>
                </c:pt>
                <c:pt idx="45">
                  <c:v>0</c:v>
                </c:pt>
                <c:pt idx="46">
                  <c:v>0</c:v>
                </c:pt>
                <c:pt idx="47">
                  <c:v>2.9069767333567142E-3</c:v>
                </c:pt>
              </c:numCache>
            </c:numRef>
          </c:val>
          <c:smooth val="0"/>
          <c:extLst>
            <c:ext xmlns:c16="http://schemas.microsoft.com/office/drawing/2014/chart" uri="{C3380CC4-5D6E-409C-BE32-E72D297353CC}">
              <c16:uniqueId val="{00000001-5EB4-4752-B276-889A9CCA0FE0}"/>
            </c:ext>
          </c:extLst>
        </c:ser>
        <c:ser>
          <c:idx val="2"/>
          <c:order val="2"/>
          <c:tx>
            <c:strRef>
              <c:f>Sheet3!$D$4</c:f>
              <c:strCache>
                <c:ptCount val="1"/>
                <c:pt idx="0">
                  <c:v>Purchase</c:v>
                </c:pt>
              </c:strCache>
            </c:strRef>
          </c:tx>
          <c:spPr>
            <a:ln w="28575" cap="rnd">
              <a:solidFill>
                <a:schemeClr val="accent3"/>
              </a:solidFill>
              <a:round/>
            </a:ln>
            <a:effectLst/>
          </c:spPr>
          <c:marker>
            <c:symbol val="none"/>
          </c:marker>
          <c:cat>
            <c:numRef>
              <c:f>Sheet3!$A$52:$A$102</c:f>
              <c:numCache>
                <c:formatCode>0</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cat>
          <c:val>
            <c:numRef>
              <c:f>Sheet3!$D$52:$D$102</c:f>
              <c:numCache>
                <c:formatCode>0%</c:formatCode>
                <c:ptCount val="51"/>
                <c:pt idx="0">
                  <c:v>0.34798315167427063</c:v>
                </c:pt>
                <c:pt idx="1">
                  <c:v>0.30640244483947754</c:v>
                </c:pt>
                <c:pt idx="2">
                  <c:v>0.29274004697799683</c:v>
                </c:pt>
                <c:pt idx="3">
                  <c:v>0.30842229723930359</c:v>
                </c:pt>
                <c:pt idx="4">
                  <c:v>0.29445728659629822</c:v>
                </c:pt>
                <c:pt idx="5">
                  <c:v>0.3326488733291626</c:v>
                </c:pt>
                <c:pt idx="6">
                  <c:v>0.33477321267127991</c:v>
                </c:pt>
                <c:pt idx="7">
                  <c:v>0.32026875019073486</c:v>
                </c:pt>
                <c:pt idx="8">
                  <c:v>0.29893925786018372</c:v>
                </c:pt>
                <c:pt idx="9">
                  <c:v>0.29905658960342407</c:v>
                </c:pt>
                <c:pt idx="10">
                  <c:v>0.31231853365898132</c:v>
                </c:pt>
                <c:pt idx="11">
                  <c:v>0.31891891360282898</c:v>
                </c:pt>
                <c:pt idx="12">
                  <c:v>0.29745042324066162</c:v>
                </c:pt>
                <c:pt idx="13">
                  <c:v>0.29334500432014465</c:v>
                </c:pt>
                <c:pt idx="14">
                  <c:v>0.27918782830238342</c:v>
                </c:pt>
                <c:pt idx="15">
                  <c:v>0.2814294695854187</c:v>
                </c:pt>
                <c:pt idx="16">
                  <c:v>0.24763542413711548</c:v>
                </c:pt>
                <c:pt idx="17">
                  <c:v>0.24199287593364716</c:v>
                </c:pt>
                <c:pt idx="18">
                  <c:v>0.24678273499011993</c:v>
                </c:pt>
                <c:pt idx="19">
                  <c:v>0.2571239173412323</c:v>
                </c:pt>
                <c:pt idx="20">
                  <c:v>0.23928993940353394</c:v>
                </c:pt>
                <c:pt idx="21">
                  <c:v>0.2356589138507843</c:v>
                </c:pt>
                <c:pt idx="22">
                  <c:v>0.22774194180965424</c:v>
                </c:pt>
                <c:pt idx="23">
                  <c:v>0.22924187779426575</c:v>
                </c:pt>
                <c:pt idx="24">
                  <c:v>0.21247683465480804</c:v>
                </c:pt>
                <c:pt idx="25">
                  <c:v>0.13189828395843506</c:v>
                </c:pt>
                <c:pt idx="26">
                  <c:v>0.21528525650501251</c:v>
                </c:pt>
                <c:pt idx="27">
                  <c:v>0.21173296868801117</c:v>
                </c:pt>
                <c:pt idx="28">
                  <c:v>0.21543025970458984</c:v>
                </c:pt>
                <c:pt idx="29">
                  <c:v>0.18846695125102997</c:v>
                </c:pt>
                <c:pt idx="30">
                  <c:v>0.19392062723636627</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smooth val="0"/>
          <c:extLst>
            <c:ext xmlns:c16="http://schemas.microsoft.com/office/drawing/2014/chart" uri="{C3380CC4-5D6E-409C-BE32-E72D297353CC}">
              <c16:uniqueId val="{00000002-5EB4-4752-B276-889A9CCA0FE0}"/>
            </c:ext>
          </c:extLst>
        </c:ser>
        <c:dLbls>
          <c:showLegendKey val="0"/>
          <c:showVal val="0"/>
          <c:showCatName val="0"/>
          <c:showSerName val="0"/>
          <c:showPercent val="0"/>
          <c:showBubbleSize val="0"/>
        </c:dLbls>
        <c:smooth val="0"/>
        <c:axId val="818539967"/>
        <c:axId val="818533727"/>
      </c:lineChart>
      <c:catAx>
        <c:axId val="818539967"/>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LTV Bin</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818533727"/>
        <c:crosses val="autoZero"/>
        <c:auto val="1"/>
        <c:lblAlgn val="ctr"/>
        <c:lblOffset val="100"/>
        <c:tickLblSkip val="5"/>
        <c:noMultiLvlLbl val="0"/>
      </c:catAx>
      <c:valAx>
        <c:axId val="81853372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818539967"/>
        <c:crosses val="autoZero"/>
        <c:crossBetween val="between"/>
      </c:valAx>
      <c:spPr>
        <a:noFill/>
        <a:ln>
          <a:noFill/>
        </a:ln>
        <a:effectLst/>
      </c:spPr>
    </c:plotArea>
    <c:legend>
      <c:legendPos val="r"/>
      <c:layout>
        <c:manualLayout>
          <c:xMode val="edge"/>
          <c:yMode val="edge"/>
          <c:x val="0.72344245541963537"/>
          <c:y val="0.265393518780421"/>
          <c:w val="0.2752674212364461"/>
          <c:h val="0.20056802881950023"/>
        </c:manualLayout>
      </c:layout>
      <c:overlay val="0"/>
      <c:spPr>
        <a:solidFill>
          <a:schemeClr val="bg1"/>
        </a:solidFill>
        <a:ln w="3175">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ysClr val="windowText" lastClr="000000"/>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dirty="0" smtClean="0"/>
              <a:t>No Cash Out </a:t>
            </a:r>
            <a:r>
              <a:rPr lang="en-US" sz="1200" dirty="0"/>
              <a:t>Value Overstatement by LTV</a:t>
            </a:r>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944225721784777E-2"/>
          <c:y val="0.17171296296296296"/>
          <c:w val="0.88746281714785646"/>
          <c:h val="0.69736840186643345"/>
        </c:manualLayout>
      </c:layout>
      <c:lineChart>
        <c:grouping val="standard"/>
        <c:varyColors val="0"/>
        <c:ser>
          <c:idx val="0"/>
          <c:order val="0"/>
          <c:tx>
            <c:strRef>
              <c:f>'slide 20'!$B$2</c:f>
              <c:strCache>
                <c:ptCount val="1"/>
                <c:pt idx="0">
                  <c:v>Human Appraiser</c:v>
                </c:pt>
              </c:strCache>
            </c:strRef>
          </c:tx>
          <c:spPr>
            <a:ln w="28575" cap="rnd">
              <a:solidFill>
                <a:schemeClr val="accent1"/>
              </a:solidFill>
              <a:round/>
            </a:ln>
            <a:effectLst/>
          </c:spPr>
          <c:marker>
            <c:symbol val="none"/>
          </c:marker>
          <c:cat>
            <c:numRef>
              <c:f>'slide 20'!$A$33:$A$80</c:f>
              <c:numCache>
                <c:formatCode>General</c:formatCode>
                <c:ptCount val="48"/>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numCache>
            </c:numRef>
          </c:cat>
          <c:val>
            <c:numRef>
              <c:f>'slide 20'!$B$33:$B$80</c:f>
              <c:numCache>
                <c:formatCode>0%</c:formatCode>
                <c:ptCount val="48"/>
                <c:pt idx="0">
                  <c:v>8.2529999999999999E-3</c:v>
                </c:pt>
                <c:pt idx="1">
                  <c:v>9.0571999999999996E-3</c:v>
                </c:pt>
                <c:pt idx="2">
                  <c:v>7.8481999999999996E-3</c:v>
                </c:pt>
                <c:pt idx="3">
                  <c:v>8.4971999999999999E-3</c:v>
                </c:pt>
                <c:pt idx="4">
                  <c:v>6.1152000000000003E-3</c:v>
                </c:pt>
                <c:pt idx="5">
                  <c:v>8.8617000000000001E-3</c:v>
                </c:pt>
                <c:pt idx="6">
                  <c:v>1.01706E-2</c:v>
                </c:pt>
                <c:pt idx="7">
                  <c:v>8.737E-3</c:v>
                </c:pt>
                <c:pt idx="8">
                  <c:v>7.8737000000000008E-3</c:v>
                </c:pt>
                <c:pt idx="9">
                  <c:v>1.04679E-2</c:v>
                </c:pt>
                <c:pt idx="10">
                  <c:v>7.7783000000000001E-3</c:v>
                </c:pt>
                <c:pt idx="11">
                  <c:v>1.09166E-2</c:v>
                </c:pt>
                <c:pt idx="12">
                  <c:v>9.6860999999999996E-3</c:v>
                </c:pt>
                <c:pt idx="13">
                  <c:v>1.1314899999999999E-2</c:v>
                </c:pt>
                <c:pt idx="14">
                  <c:v>8.4612000000000003E-3</c:v>
                </c:pt>
                <c:pt idx="15">
                  <c:v>9.5767000000000005E-3</c:v>
                </c:pt>
                <c:pt idx="16">
                  <c:v>9.2026999999999994E-3</c:v>
                </c:pt>
                <c:pt idx="17">
                  <c:v>9.8181999999999992E-3</c:v>
                </c:pt>
                <c:pt idx="18">
                  <c:v>1.00102E-2</c:v>
                </c:pt>
                <c:pt idx="19">
                  <c:v>8.8876000000000007E-3</c:v>
                </c:pt>
                <c:pt idx="20">
                  <c:v>7.8407000000000008E-3</c:v>
                </c:pt>
                <c:pt idx="21">
                  <c:v>7.6477000000000003E-3</c:v>
                </c:pt>
                <c:pt idx="22">
                  <c:v>9.3022999999999995E-3</c:v>
                </c:pt>
                <c:pt idx="23">
                  <c:v>7.8261000000000008E-3</c:v>
                </c:pt>
                <c:pt idx="24">
                  <c:v>7.9086999999999994E-3</c:v>
                </c:pt>
                <c:pt idx="25">
                  <c:v>5.4243E-3</c:v>
                </c:pt>
                <c:pt idx="26">
                  <c:v>1.00307E-2</c:v>
                </c:pt>
                <c:pt idx="27">
                  <c:v>8.5558000000000006E-3</c:v>
                </c:pt>
                <c:pt idx="28">
                  <c:v>9.0010000000000003E-3</c:v>
                </c:pt>
                <c:pt idx="29">
                  <c:v>9.2679000000000008E-3</c:v>
                </c:pt>
                <c:pt idx="30">
                  <c:v>8.5708999999999994E-3</c:v>
                </c:pt>
                <c:pt idx="31">
                  <c:v>9.6183999999999992E-3</c:v>
                </c:pt>
                <c:pt idx="32">
                  <c:v>8.7545000000000001E-3</c:v>
                </c:pt>
                <c:pt idx="33">
                  <c:v>5.4028000000000001E-3</c:v>
                </c:pt>
                <c:pt idx="34">
                  <c:v>6.4697000000000001E-3</c:v>
                </c:pt>
                <c:pt idx="35">
                  <c:v>3.2325000000000001E-3</c:v>
                </c:pt>
                <c:pt idx="36">
                  <c:v>4.8336000000000004E-3</c:v>
                </c:pt>
                <c:pt idx="37">
                  <c:v>2.7282999999999999E-3</c:v>
                </c:pt>
                <c:pt idx="38">
                  <c:v>5.6458999999999997E-3</c:v>
                </c:pt>
                <c:pt idx="39">
                  <c:v>2.3322E-3</c:v>
                </c:pt>
                <c:pt idx="40">
                  <c:v>9.6759999999999999E-4</c:v>
                </c:pt>
                <c:pt idx="41">
                  <c:v>1.3889999999999999E-4</c:v>
                </c:pt>
                <c:pt idx="42">
                  <c:v>-2.2609999999999999E-4</c:v>
                </c:pt>
                <c:pt idx="43">
                  <c:v>-5.3399999999999997E-4</c:v>
                </c:pt>
                <c:pt idx="44">
                  <c:v>5.4839999999999999E-4</c:v>
                </c:pt>
                <c:pt idx="45">
                  <c:v>-3.8517E-3</c:v>
                </c:pt>
                <c:pt idx="46">
                  <c:v>7.8319999999999996E-4</c:v>
                </c:pt>
                <c:pt idx="47">
                  <c:v>-4.0677999999999999E-3</c:v>
                </c:pt>
              </c:numCache>
            </c:numRef>
          </c:val>
          <c:smooth val="0"/>
          <c:extLst>
            <c:ext xmlns:c16="http://schemas.microsoft.com/office/drawing/2014/chart" uri="{C3380CC4-5D6E-409C-BE32-E72D297353CC}">
              <c16:uniqueId val="{00000000-385F-4A42-9CA9-C0F2A7DCF121}"/>
            </c:ext>
          </c:extLst>
        </c:ser>
        <c:ser>
          <c:idx val="1"/>
          <c:order val="1"/>
          <c:tx>
            <c:strRef>
              <c:f>'slide 20'!$C$2</c:f>
              <c:strCache>
                <c:ptCount val="1"/>
                <c:pt idx="0">
                  <c:v>Waiver</c:v>
                </c:pt>
              </c:strCache>
            </c:strRef>
          </c:tx>
          <c:spPr>
            <a:ln w="28575" cap="rnd">
              <a:solidFill>
                <a:schemeClr val="accent2"/>
              </a:solidFill>
              <a:round/>
            </a:ln>
            <a:effectLst/>
          </c:spPr>
          <c:marker>
            <c:symbol val="none"/>
          </c:marker>
          <c:cat>
            <c:numRef>
              <c:f>'slide 20'!$A$33:$A$80</c:f>
              <c:numCache>
                <c:formatCode>General</c:formatCode>
                <c:ptCount val="48"/>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numCache>
            </c:numRef>
          </c:cat>
          <c:val>
            <c:numRef>
              <c:f>'slide 20'!$C$33:$C$80</c:f>
              <c:numCache>
                <c:formatCode>0%</c:formatCode>
                <c:ptCount val="48"/>
                <c:pt idx="0">
                  <c:v>-1.2669E-2</c:v>
                </c:pt>
                <c:pt idx="1">
                  <c:v>-1.71451E-2</c:v>
                </c:pt>
                <c:pt idx="2">
                  <c:v>-1.77164E-2</c:v>
                </c:pt>
                <c:pt idx="3">
                  <c:v>-1.65089E-2</c:v>
                </c:pt>
                <c:pt idx="4">
                  <c:v>-1.6984699999999998E-2</c:v>
                </c:pt>
                <c:pt idx="5">
                  <c:v>-1.30428E-2</c:v>
                </c:pt>
                <c:pt idx="6">
                  <c:v>-2.0684299999999999E-2</c:v>
                </c:pt>
                <c:pt idx="7">
                  <c:v>-8.2138000000000003E-3</c:v>
                </c:pt>
                <c:pt idx="8">
                  <c:v>-5.6178000000000001E-3</c:v>
                </c:pt>
                <c:pt idx="9">
                  <c:v>1.25787E-2</c:v>
                </c:pt>
                <c:pt idx="10">
                  <c:v>2.42571E-2</c:v>
                </c:pt>
                <c:pt idx="11">
                  <c:v>-4.3578000000000002E-3</c:v>
                </c:pt>
                <c:pt idx="12">
                  <c:v>-9.0639999999999991E-3</c:v>
                </c:pt>
                <c:pt idx="13">
                  <c:v>-7.3794000000000004E-3</c:v>
                </c:pt>
                <c:pt idx="14">
                  <c:v>-4.2480000000000003E-4</c:v>
                </c:pt>
                <c:pt idx="15">
                  <c:v>1.8E-5</c:v>
                </c:pt>
                <c:pt idx="16">
                  <c:v>-7.986E-3</c:v>
                </c:pt>
                <c:pt idx="17">
                  <c:v>-3.6625999999999998E-3</c:v>
                </c:pt>
                <c:pt idx="18">
                  <c:v>1.20079E-2</c:v>
                </c:pt>
                <c:pt idx="19">
                  <c:v>1.7811299999999999E-2</c:v>
                </c:pt>
                <c:pt idx="20">
                  <c:v>2.4276800000000001E-2</c:v>
                </c:pt>
                <c:pt idx="21">
                  <c:v>-1.108E-3</c:v>
                </c:pt>
                <c:pt idx="22">
                  <c:v>-3.5799999999999998E-3</c:v>
                </c:pt>
                <c:pt idx="23">
                  <c:v>7.6320000000000001E-4</c:v>
                </c:pt>
                <c:pt idx="24">
                  <c:v>1.12914E-2</c:v>
                </c:pt>
                <c:pt idx="25">
                  <c:v>2.0501200000000001E-2</c:v>
                </c:pt>
                <c:pt idx="26">
                  <c:v>-2.0589999999999999E-4</c:v>
                </c:pt>
                <c:pt idx="27">
                  <c:v>6.3539E-3</c:v>
                </c:pt>
                <c:pt idx="28">
                  <c:v>5.0064000000000003E-3</c:v>
                </c:pt>
                <c:pt idx="29">
                  <c:v>4.5271E-3</c:v>
                </c:pt>
                <c:pt idx="30">
                  <c:v>1.12391E-2</c:v>
                </c:pt>
                <c:pt idx="31">
                  <c:v>4.8135799999999999E-2</c:v>
                </c:pt>
                <c:pt idx="32">
                  <c:v>4.3472499999999997E-2</c:v>
                </c:pt>
                <c:pt idx="33">
                  <c:v>5.1690100000000003E-2</c:v>
                </c:pt>
                <c:pt idx="34">
                  <c:v>2.8773400000000001E-2</c:v>
                </c:pt>
                <c:pt idx="35">
                  <c:v>2.34824E-2</c:v>
                </c:pt>
                <c:pt idx="36">
                  <c:v>8.0031000000000008E-3</c:v>
                </c:pt>
                <c:pt idx="37">
                  <c:v>6.5053999999999997E-3</c:v>
                </c:pt>
                <c:pt idx="38">
                  <c:v>9.6109999999999998E-3</c:v>
                </c:pt>
                <c:pt idx="39">
                  <c:v>3.1792099999999997E-2</c:v>
                </c:pt>
                <c:pt idx="40">
                  <c:v>1.0094199999999999E-2</c:v>
                </c:pt>
              </c:numCache>
            </c:numRef>
          </c:val>
          <c:smooth val="0"/>
          <c:extLst>
            <c:ext xmlns:c16="http://schemas.microsoft.com/office/drawing/2014/chart" uri="{C3380CC4-5D6E-409C-BE32-E72D297353CC}">
              <c16:uniqueId val="{00000001-385F-4A42-9CA9-C0F2A7DCF121}"/>
            </c:ext>
          </c:extLst>
        </c:ser>
        <c:dLbls>
          <c:showLegendKey val="0"/>
          <c:showVal val="0"/>
          <c:showCatName val="0"/>
          <c:showSerName val="0"/>
          <c:showPercent val="0"/>
          <c:showBubbleSize val="0"/>
        </c:dLbls>
        <c:smooth val="0"/>
        <c:axId val="83709872"/>
        <c:axId val="95345056"/>
      </c:lineChart>
      <c:dateAx>
        <c:axId val="8370987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LTV</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5345056"/>
        <c:crosses val="autoZero"/>
        <c:auto val="0"/>
        <c:lblOffset val="100"/>
        <c:baseTimeUnit val="days"/>
        <c:majorUnit val="5"/>
        <c:majorTimeUnit val="days"/>
        <c:minorUnit val="5"/>
      </c:dateAx>
      <c:valAx>
        <c:axId val="9534505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709872"/>
        <c:crosses val="autoZero"/>
        <c:crossBetween val="between"/>
        <c:majorUnit val="2.0000000000000004E-2"/>
      </c:valAx>
      <c:spPr>
        <a:noFill/>
        <a:ln>
          <a:noFill/>
        </a:ln>
        <a:effectLst/>
      </c:spPr>
    </c:plotArea>
    <c:legend>
      <c:legendPos val="b"/>
      <c:layout>
        <c:manualLayout>
          <c:xMode val="edge"/>
          <c:yMode val="edge"/>
          <c:x val="0.45391328818102011"/>
          <c:y val="0.66926456340608442"/>
          <c:w val="0.45829797587510052"/>
          <c:h val="0.16313657101587134"/>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dirty="0" smtClean="0"/>
              <a:t>Cash Out </a:t>
            </a:r>
            <a:r>
              <a:rPr lang="en-US" sz="1200" dirty="0"/>
              <a:t>Value Overstatement by LTV</a:t>
            </a:r>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944225721784777E-2"/>
          <c:y val="0.17171296296296296"/>
          <c:w val="0.88746281714785646"/>
          <c:h val="0.70662766112569253"/>
        </c:manualLayout>
      </c:layout>
      <c:lineChart>
        <c:grouping val="standard"/>
        <c:varyColors val="0"/>
        <c:ser>
          <c:idx val="0"/>
          <c:order val="0"/>
          <c:tx>
            <c:strRef>
              <c:f>'slide 20'!$F$2</c:f>
              <c:strCache>
                <c:ptCount val="1"/>
                <c:pt idx="0">
                  <c:v>Human Appraiser</c:v>
                </c:pt>
              </c:strCache>
            </c:strRef>
          </c:tx>
          <c:spPr>
            <a:ln w="28575" cap="rnd">
              <a:solidFill>
                <a:schemeClr val="accent1"/>
              </a:solidFill>
              <a:round/>
            </a:ln>
            <a:effectLst/>
          </c:spPr>
          <c:marker>
            <c:symbol val="none"/>
          </c:marker>
          <c:cat>
            <c:numRef>
              <c:f>'slide 20'!$E$33:$E$65</c:f>
              <c:numCache>
                <c:formatCode>General</c:formatCode>
                <c:ptCount val="33"/>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numCache>
            </c:numRef>
          </c:cat>
          <c:val>
            <c:numRef>
              <c:f>'slide 20'!$F$33:$F$65</c:f>
              <c:numCache>
                <c:formatCode>0%</c:formatCode>
                <c:ptCount val="33"/>
                <c:pt idx="0">
                  <c:v>1.38519E-2</c:v>
                </c:pt>
                <c:pt idx="1">
                  <c:v>1.4494999999999999E-2</c:v>
                </c:pt>
                <c:pt idx="2">
                  <c:v>1.5662200000000001E-2</c:v>
                </c:pt>
                <c:pt idx="3">
                  <c:v>1.38269E-2</c:v>
                </c:pt>
                <c:pt idx="4">
                  <c:v>1.48822E-2</c:v>
                </c:pt>
                <c:pt idx="5">
                  <c:v>1.4913600000000001E-2</c:v>
                </c:pt>
                <c:pt idx="6">
                  <c:v>1.3848299999999999E-2</c:v>
                </c:pt>
                <c:pt idx="7">
                  <c:v>1.37489E-2</c:v>
                </c:pt>
                <c:pt idx="8">
                  <c:v>1.49284E-2</c:v>
                </c:pt>
                <c:pt idx="9">
                  <c:v>1.7154200000000001E-2</c:v>
                </c:pt>
                <c:pt idx="10">
                  <c:v>1.1923400000000001E-2</c:v>
                </c:pt>
                <c:pt idx="11">
                  <c:v>1.8165899999999999E-2</c:v>
                </c:pt>
                <c:pt idx="12">
                  <c:v>1.61315E-2</c:v>
                </c:pt>
                <c:pt idx="13">
                  <c:v>1.5487600000000001E-2</c:v>
                </c:pt>
                <c:pt idx="14">
                  <c:v>1.75505E-2</c:v>
                </c:pt>
                <c:pt idx="15">
                  <c:v>1.43188E-2</c:v>
                </c:pt>
                <c:pt idx="16">
                  <c:v>1.5153399999999999E-2</c:v>
                </c:pt>
                <c:pt idx="17">
                  <c:v>1.5631699999999998E-2</c:v>
                </c:pt>
                <c:pt idx="18">
                  <c:v>1.46239E-2</c:v>
                </c:pt>
                <c:pt idx="19">
                  <c:v>1.53273E-2</c:v>
                </c:pt>
                <c:pt idx="20">
                  <c:v>1.41309E-2</c:v>
                </c:pt>
                <c:pt idx="21">
                  <c:v>1.33273E-2</c:v>
                </c:pt>
                <c:pt idx="22">
                  <c:v>1.2594599999999999E-2</c:v>
                </c:pt>
                <c:pt idx="23">
                  <c:v>1.27438E-2</c:v>
                </c:pt>
                <c:pt idx="24">
                  <c:v>9.6964000000000009E-3</c:v>
                </c:pt>
                <c:pt idx="25">
                  <c:v>7.3397000000000002E-3</c:v>
                </c:pt>
                <c:pt idx="26">
                  <c:v>1.0656799999999999E-2</c:v>
                </c:pt>
                <c:pt idx="27">
                  <c:v>6.8246000000000001E-3</c:v>
                </c:pt>
                <c:pt idx="28">
                  <c:v>5.0711999999999997E-3</c:v>
                </c:pt>
                <c:pt idx="29">
                  <c:v>4.2161000000000004E-3</c:v>
                </c:pt>
                <c:pt idx="30">
                  <c:v>2.0906000000000002E-3</c:v>
                </c:pt>
                <c:pt idx="31">
                  <c:v>8.1800000000000004E-4</c:v>
                </c:pt>
                <c:pt idx="32">
                  <c:v>4.4990999999999998E-3</c:v>
                </c:pt>
              </c:numCache>
            </c:numRef>
          </c:val>
          <c:smooth val="0"/>
          <c:extLst>
            <c:ext xmlns:c16="http://schemas.microsoft.com/office/drawing/2014/chart" uri="{C3380CC4-5D6E-409C-BE32-E72D297353CC}">
              <c16:uniqueId val="{00000000-BCF9-4250-8C44-88DDF553B070}"/>
            </c:ext>
          </c:extLst>
        </c:ser>
        <c:ser>
          <c:idx val="1"/>
          <c:order val="1"/>
          <c:tx>
            <c:strRef>
              <c:f>'slide 20'!$G$2</c:f>
              <c:strCache>
                <c:ptCount val="1"/>
                <c:pt idx="0">
                  <c:v>Waiver</c:v>
                </c:pt>
              </c:strCache>
            </c:strRef>
          </c:tx>
          <c:spPr>
            <a:ln w="28575" cap="rnd">
              <a:solidFill>
                <a:schemeClr val="accent2"/>
              </a:solidFill>
              <a:round/>
            </a:ln>
            <a:effectLst/>
          </c:spPr>
          <c:marker>
            <c:symbol val="none"/>
          </c:marker>
          <c:cat>
            <c:numRef>
              <c:f>'slide 20'!$E$33:$E$65</c:f>
              <c:numCache>
                <c:formatCode>General</c:formatCode>
                <c:ptCount val="33"/>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numCache>
            </c:numRef>
          </c:cat>
          <c:val>
            <c:numRef>
              <c:f>'slide 20'!$G$33:$G$65</c:f>
              <c:numCache>
                <c:formatCode>0%</c:formatCode>
                <c:ptCount val="33"/>
                <c:pt idx="0">
                  <c:v>-1.0268599999999999E-2</c:v>
                </c:pt>
                <c:pt idx="1">
                  <c:v>-1.47393E-2</c:v>
                </c:pt>
                <c:pt idx="2">
                  <c:v>-1.5352299999999999E-2</c:v>
                </c:pt>
                <c:pt idx="3">
                  <c:v>-1.4178700000000001E-2</c:v>
                </c:pt>
                <c:pt idx="4">
                  <c:v>-1.45633E-2</c:v>
                </c:pt>
                <c:pt idx="5">
                  <c:v>-1.06455E-2</c:v>
                </c:pt>
                <c:pt idx="6">
                  <c:v>-1.8344599999999999E-2</c:v>
                </c:pt>
                <c:pt idx="7">
                  <c:v>-5.8523999999999998E-3</c:v>
                </c:pt>
                <c:pt idx="8">
                  <c:v>-3.166E-3</c:v>
                </c:pt>
                <c:pt idx="9">
                  <c:v>1.50116E-2</c:v>
                </c:pt>
                <c:pt idx="10">
                  <c:v>2.6734899999999999E-2</c:v>
                </c:pt>
                <c:pt idx="11">
                  <c:v>-2.0858000000000001E-3</c:v>
                </c:pt>
                <c:pt idx="12">
                  <c:v>-6.8919000000000003E-3</c:v>
                </c:pt>
                <c:pt idx="13">
                  <c:v>-5.1809999999999998E-3</c:v>
                </c:pt>
                <c:pt idx="14">
                  <c:v>1.7473E-3</c:v>
                </c:pt>
                <c:pt idx="15">
                  <c:v>2.2228E-3</c:v>
                </c:pt>
                <c:pt idx="16">
                  <c:v>-5.8155999999999998E-3</c:v>
                </c:pt>
                <c:pt idx="17">
                  <c:v>-1.3887000000000001E-3</c:v>
                </c:pt>
                <c:pt idx="18">
                  <c:v>1.4302499999999999E-2</c:v>
                </c:pt>
                <c:pt idx="19">
                  <c:v>2.0111299999999999E-2</c:v>
                </c:pt>
                <c:pt idx="20">
                  <c:v>2.6611800000000001E-2</c:v>
                </c:pt>
              </c:numCache>
            </c:numRef>
          </c:val>
          <c:smooth val="0"/>
          <c:extLst>
            <c:ext xmlns:c16="http://schemas.microsoft.com/office/drawing/2014/chart" uri="{C3380CC4-5D6E-409C-BE32-E72D297353CC}">
              <c16:uniqueId val="{00000001-BCF9-4250-8C44-88DDF553B070}"/>
            </c:ext>
          </c:extLst>
        </c:ser>
        <c:dLbls>
          <c:showLegendKey val="0"/>
          <c:showVal val="0"/>
          <c:showCatName val="0"/>
          <c:showSerName val="0"/>
          <c:showPercent val="0"/>
          <c:showBubbleSize val="0"/>
        </c:dLbls>
        <c:smooth val="0"/>
        <c:axId val="83709872"/>
        <c:axId val="95345056"/>
      </c:lineChart>
      <c:dateAx>
        <c:axId val="8370987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LTV</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5345056"/>
        <c:crosses val="autoZero"/>
        <c:auto val="0"/>
        <c:lblOffset val="100"/>
        <c:baseTimeUnit val="days"/>
        <c:majorUnit val="5"/>
        <c:majorTimeUnit val="days"/>
        <c:minorUnit val="2"/>
      </c:dateAx>
      <c:valAx>
        <c:axId val="9534505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709872"/>
        <c:crosses val="autoZero"/>
        <c:crossBetween val="between"/>
        <c:majorUnit val="2.0000000000000004E-2"/>
      </c:valAx>
      <c:spPr>
        <a:noFill/>
        <a:ln>
          <a:noFill/>
        </a:ln>
        <a:effectLst/>
      </c:spPr>
    </c:plotArea>
    <c:legend>
      <c:legendPos val="b"/>
      <c:layout>
        <c:manualLayout>
          <c:xMode val="edge"/>
          <c:yMode val="edge"/>
          <c:x val="0.43838758912125197"/>
          <c:y val="0.67419971046220128"/>
          <c:w val="0.4757147637773807"/>
          <c:h val="0.14090568835846193"/>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r>
              <a:rPr lang="en-US" dirty="0"/>
              <a:t>Relative </a:t>
            </a:r>
            <a:r>
              <a:rPr lang="en-US" dirty="0" smtClean="0"/>
              <a:t>Values:</a:t>
            </a:r>
            <a:r>
              <a:rPr lang="en-US" baseline="0" dirty="0" smtClean="0"/>
              <a:t> </a:t>
            </a:r>
            <a:r>
              <a:rPr lang="en-US" baseline="0" dirty="0"/>
              <a:t>by % Black Residents</a:t>
            </a:r>
            <a:endParaRPr lang="en-US" dirty="0"/>
          </a:p>
        </c:rich>
      </c:tx>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[Book1]Sheet1!$AD$35</c:f>
              <c:strCache>
                <c:ptCount val="1"/>
                <c:pt idx="0">
                  <c:v>relative</c:v>
                </c:pt>
              </c:strCache>
            </c:strRef>
          </c:tx>
          <c:spPr>
            <a:solidFill>
              <a:schemeClr val="accent1"/>
            </a:solidFill>
            <a:ln>
              <a:solidFill>
                <a:sysClr val="windowText" lastClr="000000"/>
              </a:solidFill>
            </a:ln>
            <a:effectLst/>
          </c:spPr>
          <c:invertIfNegative val="0"/>
          <c:cat>
            <c:strRef>
              <c:f>[Book1]Sheet1!$AC$36:$AC$41</c:f>
              <c:strCache>
                <c:ptCount val="6"/>
                <c:pt idx="0">
                  <c:v>0 - &lt;1      (control)</c:v>
                </c:pt>
                <c:pt idx="1">
                  <c:v>1 - &lt;5</c:v>
                </c:pt>
                <c:pt idx="2">
                  <c:v>5 - &lt;10</c:v>
                </c:pt>
                <c:pt idx="3">
                  <c:v>10 - &lt;20</c:v>
                </c:pt>
                <c:pt idx="4">
                  <c:v>20 - &lt;50</c:v>
                </c:pt>
                <c:pt idx="5">
                  <c:v>≥50          (treatment)</c:v>
                </c:pt>
              </c:strCache>
            </c:strRef>
          </c:cat>
          <c:val>
            <c:numRef>
              <c:f>[Book1]Sheet1!$AD$36:$AD$41</c:f>
              <c:numCache>
                <c:formatCode>General</c:formatCode>
                <c:ptCount val="6"/>
                <c:pt idx="0">
                  <c:v>133.20189999999999</c:v>
                </c:pt>
                <c:pt idx="1">
                  <c:v>130.51184000000001</c:v>
                </c:pt>
                <c:pt idx="2">
                  <c:v>118.84726999999999</c:v>
                </c:pt>
                <c:pt idx="3">
                  <c:v>104.2582</c:v>
                </c:pt>
                <c:pt idx="4">
                  <c:v>90.201943999999997</c:v>
                </c:pt>
                <c:pt idx="5">
                  <c:v>67.514881000000003</c:v>
                </c:pt>
              </c:numCache>
            </c:numRef>
          </c:val>
          <c:extLst>
            <c:ext xmlns:c16="http://schemas.microsoft.com/office/drawing/2014/chart" uri="{C3380CC4-5D6E-409C-BE32-E72D297353CC}">
              <c16:uniqueId val="{00000000-59CE-494E-9DE6-254B7725A179}"/>
            </c:ext>
          </c:extLst>
        </c:ser>
        <c:dLbls>
          <c:showLegendKey val="0"/>
          <c:showVal val="0"/>
          <c:showCatName val="0"/>
          <c:showSerName val="0"/>
          <c:showPercent val="0"/>
          <c:showBubbleSize val="0"/>
        </c:dLbls>
        <c:gapWidth val="219"/>
        <c:overlap val="-27"/>
        <c:axId val="1254458720"/>
        <c:axId val="1254467872"/>
      </c:barChart>
      <c:catAx>
        <c:axId val="125445872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300" b="1" i="0" u="none" strike="noStrike" kern="1200" baseline="0">
                <a:solidFill>
                  <a:sysClr val="windowText" lastClr="000000"/>
                </a:solidFill>
                <a:latin typeface="+mn-lt"/>
                <a:ea typeface="+mn-ea"/>
                <a:cs typeface="+mn-cs"/>
              </a:defRPr>
            </a:pPr>
            <a:endParaRPr lang="en-US"/>
          </a:p>
        </c:txPr>
        <c:crossAx val="1254467872"/>
        <c:crosses val="autoZero"/>
        <c:auto val="1"/>
        <c:lblAlgn val="ctr"/>
        <c:lblOffset val="100"/>
        <c:noMultiLvlLbl val="0"/>
      </c:catAx>
      <c:valAx>
        <c:axId val="1254467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a:t>Relative Value</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5445872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1"/>
              <a:t>Income Distribution by Quintile: by % Black Residents</a:t>
            </a:r>
          </a:p>
          <a:p>
            <a:pPr>
              <a:defRPr sz="1400" b="1"/>
            </a:pPr>
            <a:r>
              <a:rPr lang="en-US" sz="1400" b="1"/>
              <a:t> (each dot represents a quintile)</a:t>
            </a:r>
          </a:p>
        </c:rich>
      </c:tx>
      <c:layout>
        <c:manualLayout>
          <c:xMode val="edge"/>
          <c:yMode val="edge"/>
          <c:x val="0.2464542483660131"/>
          <c:y val="1.238724314673708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7013277752045717E-2"/>
          <c:y val="0.14604180536338515"/>
          <c:w val="0.88716509700993251"/>
          <c:h val="0.73207576284074183"/>
        </c:manualLayout>
      </c:layout>
      <c:scatterChart>
        <c:scatterStyle val="lineMarker"/>
        <c:varyColors val="0"/>
        <c:ser>
          <c:idx val="0"/>
          <c:order val="0"/>
          <c:tx>
            <c:strRef>
              <c:f>[Book1]Sheet1!$N$35</c:f>
              <c:strCache>
                <c:ptCount val="1"/>
                <c:pt idx="0">
                  <c:v>Q5 - highest</c:v>
                </c:pt>
              </c:strCache>
            </c:strRef>
          </c:tx>
          <c:spPr>
            <a:ln w="19050" cap="rnd">
              <a:noFill/>
              <a:round/>
            </a:ln>
            <a:effectLst/>
          </c:spPr>
          <c:marker>
            <c:symbol val="circle"/>
            <c:size val="10"/>
            <c:spPr>
              <a:solidFill>
                <a:schemeClr val="accent1"/>
              </a:solidFill>
              <a:ln w="9525">
                <a:solidFill>
                  <a:schemeClr val="accent1"/>
                </a:solidFill>
              </a:ln>
              <a:effectLst/>
            </c:spPr>
          </c:marker>
          <c:xVal>
            <c:strRef>
              <c:f>[Book1]Sheet1!$M$36:$M$42</c:f>
              <c:strCache>
                <c:ptCount val="7"/>
                <c:pt idx="0">
                  <c:v>≥50                     (treatment)</c:v>
                </c:pt>
                <c:pt idx="1">
                  <c:v>0 - &lt;1                             (control)</c:v>
                </c:pt>
                <c:pt idx="2">
                  <c:v>1 - &lt;5</c:v>
                </c:pt>
                <c:pt idx="3">
                  <c:v>5 - &lt;10</c:v>
                </c:pt>
                <c:pt idx="4">
                  <c:v>10 - &lt;20</c:v>
                </c:pt>
                <c:pt idx="5">
                  <c:v>20 - &lt;50</c:v>
                </c:pt>
                <c:pt idx="6">
                  <c:v>sdf</c:v>
                </c:pt>
              </c:strCache>
            </c:strRef>
          </c:xVal>
          <c:yVal>
            <c:numRef>
              <c:f>[Book1]Sheet1!$N$36:$N$42</c:f>
              <c:numCache>
                <c:formatCode>0</c:formatCode>
                <c:ptCount val="7"/>
                <c:pt idx="0">
                  <c:v>97.173150000000007</c:v>
                </c:pt>
                <c:pt idx="1">
                  <c:v>172.06729999999999</c:v>
                </c:pt>
                <c:pt idx="2">
                  <c:v>172.63409999999999</c:v>
                </c:pt>
                <c:pt idx="3">
                  <c:v>162.67269999999999</c:v>
                </c:pt>
                <c:pt idx="4">
                  <c:v>145.4281</c:v>
                </c:pt>
                <c:pt idx="5">
                  <c:v>125.80929999999999</c:v>
                </c:pt>
              </c:numCache>
            </c:numRef>
          </c:yVal>
          <c:smooth val="0"/>
          <c:extLst>
            <c:ext xmlns:c16="http://schemas.microsoft.com/office/drawing/2014/chart" uri="{C3380CC4-5D6E-409C-BE32-E72D297353CC}">
              <c16:uniqueId val="{00000000-F5BE-4869-B9CD-86A94F8C57C9}"/>
            </c:ext>
          </c:extLst>
        </c:ser>
        <c:ser>
          <c:idx val="1"/>
          <c:order val="1"/>
          <c:tx>
            <c:strRef>
              <c:f>[Book1]Sheet1!$O$35</c:f>
              <c:strCache>
                <c:ptCount val="1"/>
                <c:pt idx="0">
                  <c:v>Q4</c:v>
                </c:pt>
              </c:strCache>
            </c:strRef>
          </c:tx>
          <c:spPr>
            <a:ln w="19050" cap="rnd">
              <a:noFill/>
              <a:round/>
            </a:ln>
            <a:effectLst/>
          </c:spPr>
          <c:marker>
            <c:symbol val="circle"/>
            <c:size val="10"/>
            <c:spPr>
              <a:solidFill>
                <a:schemeClr val="accent2"/>
              </a:solidFill>
              <a:ln w="9525">
                <a:solidFill>
                  <a:schemeClr val="accent2"/>
                </a:solidFill>
              </a:ln>
              <a:effectLst/>
            </c:spPr>
          </c:marker>
          <c:xVal>
            <c:strRef>
              <c:f>[Book1]Sheet1!$M$36:$M$42</c:f>
              <c:strCache>
                <c:ptCount val="7"/>
                <c:pt idx="0">
                  <c:v>≥50                     (treatment)</c:v>
                </c:pt>
                <c:pt idx="1">
                  <c:v>0 - &lt;1                             (control)</c:v>
                </c:pt>
                <c:pt idx="2">
                  <c:v>1 - &lt;5</c:v>
                </c:pt>
                <c:pt idx="3">
                  <c:v>5 - &lt;10</c:v>
                </c:pt>
                <c:pt idx="4">
                  <c:v>10 - &lt;20</c:v>
                </c:pt>
                <c:pt idx="5">
                  <c:v>20 - &lt;50</c:v>
                </c:pt>
                <c:pt idx="6">
                  <c:v>sdf</c:v>
                </c:pt>
              </c:strCache>
            </c:strRef>
          </c:xVal>
          <c:yVal>
            <c:numRef>
              <c:f>[Book1]Sheet1!$O$36:$O$42</c:f>
              <c:numCache>
                <c:formatCode>0</c:formatCode>
                <c:ptCount val="7"/>
                <c:pt idx="0">
                  <c:v>69.839849999999998</c:v>
                </c:pt>
                <c:pt idx="1">
                  <c:v>138.88910000000001</c:v>
                </c:pt>
                <c:pt idx="2">
                  <c:v>140.10820000000001</c:v>
                </c:pt>
                <c:pt idx="3">
                  <c:v>129.7713</c:v>
                </c:pt>
                <c:pt idx="4">
                  <c:v>113.15900000000001</c:v>
                </c:pt>
                <c:pt idx="5">
                  <c:v>93.344380000000001</c:v>
                </c:pt>
              </c:numCache>
            </c:numRef>
          </c:yVal>
          <c:smooth val="0"/>
          <c:extLst>
            <c:ext xmlns:c16="http://schemas.microsoft.com/office/drawing/2014/chart" uri="{C3380CC4-5D6E-409C-BE32-E72D297353CC}">
              <c16:uniqueId val="{00000001-F5BE-4869-B9CD-86A94F8C57C9}"/>
            </c:ext>
          </c:extLst>
        </c:ser>
        <c:ser>
          <c:idx val="2"/>
          <c:order val="2"/>
          <c:tx>
            <c:strRef>
              <c:f>[Book1]Sheet1!$P$35</c:f>
              <c:strCache>
                <c:ptCount val="1"/>
                <c:pt idx="0">
                  <c:v>Q3</c:v>
                </c:pt>
              </c:strCache>
            </c:strRef>
          </c:tx>
          <c:spPr>
            <a:ln w="19050" cap="rnd">
              <a:noFill/>
              <a:round/>
            </a:ln>
            <a:effectLst/>
          </c:spPr>
          <c:marker>
            <c:symbol val="circle"/>
            <c:size val="10"/>
            <c:spPr>
              <a:solidFill>
                <a:schemeClr val="accent3"/>
              </a:solidFill>
              <a:ln w="9525">
                <a:solidFill>
                  <a:schemeClr val="accent3"/>
                </a:solidFill>
              </a:ln>
              <a:effectLst/>
            </c:spPr>
          </c:marker>
          <c:xVal>
            <c:strRef>
              <c:f>[Book1]Sheet1!$M$36:$M$42</c:f>
              <c:strCache>
                <c:ptCount val="7"/>
                <c:pt idx="0">
                  <c:v>≥50                     (treatment)</c:v>
                </c:pt>
                <c:pt idx="1">
                  <c:v>0 - &lt;1                             (control)</c:v>
                </c:pt>
                <c:pt idx="2">
                  <c:v>1 - &lt;5</c:v>
                </c:pt>
                <c:pt idx="3">
                  <c:v>5 - &lt;10</c:v>
                </c:pt>
                <c:pt idx="4">
                  <c:v>10 - &lt;20</c:v>
                </c:pt>
                <c:pt idx="5">
                  <c:v>20 - &lt;50</c:v>
                </c:pt>
                <c:pt idx="6">
                  <c:v>sdf</c:v>
                </c:pt>
              </c:strCache>
            </c:strRef>
          </c:xVal>
          <c:yVal>
            <c:numRef>
              <c:f>[Book1]Sheet1!$P$36:$P$42</c:f>
              <c:numCache>
                <c:formatCode>0</c:formatCode>
                <c:ptCount val="7"/>
                <c:pt idx="0">
                  <c:v>56.669530000000002</c:v>
                </c:pt>
                <c:pt idx="1">
                  <c:v>117.6161</c:v>
                </c:pt>
                <c:pt idx="2">
                  <c:v>118.09699999999999</c:v>
                </c:pt>
                <c:pt idx="3">
                  <c:v>109.09910000000001</c:v>
                </c:pt>
                <c:pt idx="4">
                  <c:v>93.72054</c:v>
                </c:pt>
                <c:pt idx="5">
                  <c:v>76.457840000000004</c:v>
                </c:pt>
              </c:numCache>
            </c:numRef>
          </c:yVal>
          <c:smooth val="0"/>
          <c:extLst>
            <c:ext xmlns:c16="http://schemas.microsoft.com/office/drawing/2014/chart" uri="{C3380CC4-5D6E-409C-BE32-E72D297353CC}">
              <c16:uniqueId val="{00000002-F5BE-4869-B9CD-86A94F8C57C9}"/>
            </c:ext>
          </c:extLst>
        </c:ser>
        <c:ser>
          <c:idx val="3"/>
          <c:order val="3"/>
          <c:tx>
            <c:strRef>
              <c:f>[Book1]Sheet1!$Q$35</c:f>
              <c:strCache>
                <c:ptCount val="1"/>
                <c:pt idx="0">
                  <c:v>Q2</c:v>
                </c:pt>
              </c:strCache>
            </c:strRef>
          </c:tx>
          <c:spPr>
            <a:ln w="19050" cap="rnd">
              <a:noFill/>
              <a:round/>
            </a:ln>
            <a:effectLst/>
          </c:spPr>
          <c:marker>
            <c:symbol val="circle"/>
            <c:size val="10"/>
            <c:spPr>
              <a:solidFill>
                <a:schemeClr val="accent4"/>
              </a:solidFill>
              <a:ln w="9525">
                <a:solidFill>
                  <a:schemeClr val="accent4"/>
                </a:solidFill>
              </a:ln>
              <a:effectLst/>
            </c:spPr>
          </c:marker>
          <c:xVal>
            <c:strRef>
              <c:f>[Book1]Sheet1!$M$36:$M$42</c:f>
              <c:strCache>
                <c:ptCount val="7"/>
                <c:pt idx="0">
                  <c:v>≥50                     (treatment)</c:v>
                </c:pt>
                <c:pt idx="1">
                  <c:v>0 - &lt;1                             (control)</c:v>
                </c:pt>
                <c:pt idx="2">
                  <c:v>1 - &lt;5</c:v>
                </c:pt>
                <c:pt idx="3">
                  <c:v>5 - &lt;10</c:v>
                </c:pt>
                <c:pt idx="4">
                  <c:v>10 - &lt;20</c:v>
                </c:pt>
                <c:pt idx="5">
                  <c:v>20 - &lt;50</c:v>
                </c:pt>
                <c:pt idx="6">
                  <c:v>sdf</c:v>
                </c:pt>
              </c:strCache>
            </c:strRef>
          </c:xVal>
          <c:yVal>
            <c:numRef>
              <c:f>[Book1]Sheet1!$Q$36:$Q$42</c:f>
              <c:numCache>
                <c:formatCode>0</c:formatCode>
                <c:ptCount val="7"/>
                <c:pt idx="0">
                  <c:v>45.389980000000001</c:v>
                </c:pt>
                <c:pt idx="1">
                  <c:v>99.883089999999996</c:v>
                </c:pt>
                <c:pt idx="2">
                  <c:v>98.145600000000002</c:v>
                </c:pt>
                <c:pt idx="3">
                  <c:v>90.624470000000002</c:v>
                </c:pt>
                <c:pt idx="4">
                  <c:v>77.113889999999998</c:v>
                </c:pt>
                <c:pt idx="5">
                  <c:v>62.095770000000002</c:v>
                </c:pt>
              </c:numCache>
            </c:numRef>
          </c:yVal>
          <c:smooth val="0"/>
          <c:extLst>
            <c:ext xmlns:c16="http://schemas.microsoft.com/office/drawing/2014/chart" uri="{C3380CC4-5D6E-409C-BE32-E72D297353CC}">
              <c16:uniqueId val="{00000003-F5BE-4869-B9CD-86A94F8C57C9}"/>
            </c:ext>
          </c:extLst>
        </c:ser>
        <c:ser>
          <c:idx val="4"/>
          <c:order val="4"/>
          <c:tx>
            <c:strRef>
              <c:f>[Book1]Sheet1!$R$35</c:f>
              <c:strCache>
                <c:ptCount val="1"/>
                <c:pt idx="0">
                  <c:v>Q1 - lowest</c:v>
                </c:pt>
              </c:strCache>
            </c:strRef>
          </c:tx>
          <c:spPr>
            <a:ln w="19050" cap="rnd">
              <a:noFill/>
              <a:round/>
            </a:ln>
            <a:effectLst/>
          </c:spPr>
          <c:marker>
            <c:symbol val="circle"/>
            <c:size val="10"/>
            <c:spPr>
              <a:solidFill>
                <a:schemeClr val="accent5"/>
              </a:solidFill>
              <a:ln w="9525">
                <a:solidFill>
                  <a:schemeClr val="accent5"/>
                </a:solidFill>
              </a:ln>
              <a:effectLst/>
            </c:spPr>
          </c:marker>
          <c:dLbls>
            <c:dLbl>
              <c:idx val="0"/>
              <c:layout>
                <c:manualLayout>
                  <c:x val="-7.1609798775153125E-2"/>
                  <c:y val="0.18031578083989502"/>
                </c:manualLayout>
              </c:layout>
              <c:tx>
                <c:rich>
                  <a:bodyPr/>
                  <a:lstStyle/>
                  <a:p>
                    <a:fld id="{F601F46E-1942-4F42-8327-3CECA278227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F5BE-4869-B9CD-86A94F8C57C9}"/>
                </c:ext>
              </c:extLst>
            </c:dLbl>
            <c:dLbl>
              <c:idx val="1"/>
              <c:layout>
                <c:manualLayout>
                  <c:x val="-5.1429545571509444E-2"/>
                  <c:y val="0.33869203707794621"/>
                </c:manualLayout>
              </c:layout>
              <c:tx>
                <c:rich>
                  <a:bodyPr/>
                  <a:lstStyle/>
                  <a:p>
                    <a:fld id="{D09A2D69-B7BD-483D-8E67-305B6D918E5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F5BE-4869-B9CD-86A94F8C57C9}"/>
                </c:ext>
              </c:extLst>
            </c:dLbl>
            <c:dLbl>
              <c:idx val="2"/>
              <c:layout>
                <c:manualLayout>
                  <c:x val="-3.7037208584221153E-2"/>
                  <c:y val="0.31120996982903726"/>
                </c:manualLayout>
              </c:layout>
              <c:tx>
                <c:rich>
                  <a:bodyPr/>
                  <a:lstStyle/>
                  <a:p>
                    <a:fld id="{830CED5A-C1B0-4CDB-8B37-E04C526F235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F5BE-4869-B9CD-86A94F8C57C9}"/>
                </c:ext>
              </c:extLst>
            </c:dLbl>
            <c:dLbl>
              <c:idx val="3"/>
              <c:layout>
                <c:manualLayout>
                  <c:x val="-3.5365395502032951E-2"/>
                  <c:y val="0.28222312166845331"/>
                </c:manualLayout>
              </c:layout>
              <c:tx>
                <c:rich>
                  <a:bodyPr/>
                  <a:lstStyle/>
                  <a:p>
                    <a:fld id="{7E4ACEC1-D3B7-4861-96C8-E6F5CCDCD75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F5BE-4869-B9CD-86A94F8C57C9}"/>
                </c:ext>
              </c:extLst>
            </c:dLbl>
            <c:dLbl>
              <c:idx val="4"/>
              <c:layout>
                <c:manualLayout>
                  <c:x val="-4.9619551232566519E-2"/>
                  <c:y val="0.2445994641294838"/>
                </c:manualLayout>
              </c:layout>
              <c:tx>
                <c:rich>
                  <a:bodyPr/>
                  <a:lstStyle/>
                  <a:p>
                    <a:fld id="{B74D3610-7436-46DD-A9E5-58A38C54E1D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F5BE-4869-B9CD-86A94F8C57C9}"/>
                </c:ext>
              </c:extLst>
            </c:dLbl>
            <c:dLbl>
              <c:idx val="5"/>
              <c:layout>
                <c:manualLayout>
                  <c:x val="-5.1595774792856895E-2"/>
                  <c:y val="0.20374535214348208"/>
                </c:manualLayout>
              </c:layout>
              <c:tx>
                <c:rich>
                  <a:bodyPr/>
                  <a:lstStyle/>
                  <a:p>
                    <a:fld id="{BE462EB9-FC2D-4209-93E7-A7505964FD6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F5BE-4869-B9CD-86A94F8C57C9}"/>
                </c:ext>
              </c:extLst>
            </c:dLbl>
            <c:dLbl>
              <c:idx val="6"/>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5BE-4869-B9CD-86A94F8C57C9}"/>
                </c:ext>
              </c:extLst>
            </c:dLbl>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strRef>
              <c:f>[Book1]Sheet1!$M$36:$M$42</c:f>
              <c:strCache>
                <c:ptCount val="7"/>
                <c:pt idx="0">
                  <c:v>≥50                     (treatment)</c:v>
                </c:pt>
                <c:pt idx="1">
                  <c:v>0 - &lt;1                             (control)</c:v>
                </c:pt>
                <c:pt idx="2">
                  <c:v>1 - &lt;5</c:v>
                </c:pt>
                <c:pt idx="3">
                  <c:v>5 - &lt;10</c:v>
                </c:pt>
                <c:pt idx="4">
                  <c:v>10 - &lt;20</c:v>
                </c:pt>
                <c:pt idx="5">
                  <c:v>20 - &lt;50</c:v>
                </c:pt>
                <c:pt idx="6">
                  <c:v>sdf</c:v>
                </c:pt>
              </c:strCache>
            </c:strRef>
          </c:xVal>
          <c:yVal>
            <c:numRef>
              <c:f>[Book1]Sheet1!$R$36:$R$42</c:f>
              <c:numCache>
                <c:formatCode>0</c:formatCode>
                <c:ptCount val="7"/>
                <c:pt idx="0">
                  <c:v>32.795859999999998</c:v>
                </c:pt>
                <c:pt idx="1">
                  <c:v>77.312700000000007</c:v>
                </c:pt>
                <c:pt idx="2">
                  <c:v>72.709000000000003</c:v>
                </c:pt>
                <c:pt idx="3">
                  <c:v>67.299210000000002</c:v>
                </c:pt>
                <c:pt idx="4">
                  <c:v>56.652320000000003</c:v>
                </c:pt>
                <c:pt idx="5">
                  <c:v>45.187289999999997</c:v>
                </c:pt>
              </c:numCache>
            </c:numRef>
          </c:yVal>
          <c:smooth val="0"/>
          <c:extLst>
            <c:ext xmlns:c15="http://schemas.microsoft.com/office/drawing/2012/chart" uri="{02D57815-91ED-43cb-92C2-25804820EDAC}">
              <c15:datalabelsRange>
                <c15:f>[Book1]Sheet1!$M$36:$M$41</c15:f>
                <c15:dlblRangeCache>
                  <c:ptCount val="6"/>
                  <c:pt idx="0">
                    <c:v>≥50                     (treatment)</c:v>
                  </c:pt>
                  <c:pt idx="1">
                    <c:v>0 - &lt;1                             (control)</c:v>
                  </c:pt>
                  <c:pt idx="2">
                    <c:v>1 - &lt;5</c:v>
                  </c:pt>
                  <c:pt idx="3">
                    <c:v>5 - &lt;10</c:v>
                  </c:pt>
                  <c:pt idx="4">
                    <c:v>10 - &lt;20</c:v>
                  </c:pt>
                  <c:pt idx="5">
                    <c:v>20 - &lt;50</c:v>
                  </c:pt>
                </c15:dlblRangeCache>
              </c15:datalabelsRange>
            </c:ext>
            <c:ext xmlns:c16="http://schemas.microsoft.com/office/drawing/2014/chart" uri="{C3380CC4-5D6E-409C-BE32-E72D297353CC}">
              <c16:uniqueId val="{0000000B-F5BE-4869-B9CD-86A94F8C57C9}"/>
            </c:ext>
          </c:extLst>
        </c:ser>
        <c:dLbls>
          <c:showLegendKey val="0"/>
          <c:showVal val="0"/>
          <c:showCatName val="0"/>
          <c:showSerName val="0"/>
          <c:showPercent val="0"/>
          <c:showBubbleSize val="0"/>
        </c:dLbls>
        <c:axId val="1254435008"/>
        <c:axId val="1254454560"/>
      </c:scatterChart>
      <c:valAx>
        <c:axId val="1254435008"/>
        <c:scaling>
          <c:orientation val="minMax"/>
          <c:min val="0.5"/>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1254454560"/>
        <c:crosses val="autoZero"/>
        <c:crossBetween val="midCat"/>
      </c:valAx>
      <c:valAx>
        <c:axId val="1254454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Relative Income</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254435008"/>
        <c:crosses val="autoZero"/>
        <c:crossBetween val="midCat"/>
      </c:valAx>
      <c:spPr>
        <a:noFill/>
        <a:ln>
          <a:noFill/>
        </a:ln>
        <a:effectLst/>
      </c:spPr>
    </c:plotArea>
    <c:legend>
      <c:legendPos val="b"/>
      <c:layout>
        <c:manualLayout>
          <c:xMode val="edge"/>
          <c:yMode val="edge"/>
          <c:x val="0.85490221810508982"/>
          <c:y val="0.2040781883317847"/>
          <c:w val="0.13864623539704593"/>
          <c:h val="0.22731303495679228"/>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ysClr val="windowText" lastClr="000000"/>
          </a:solidFill>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1" dirty="0"/>
              <a:t>Relative Value and </a:t>
            </a:r>
            <a:r>
              <a:rPr lang="en-US" sz="1400" b="1" dirty="0" smtClean="0"/>
              <a:t>Income: by </a:t>
            </a:r>
            <a:r>
              <a:rPr lang="en-US" sz="1400" b="1" dirty="0"/>
              <a:t>% Black </a:t>
            </a:r>
            <a:r>
              <a:rPr lang="en-US" sz="1400" b="1" dirty="0" smtClean="0"/>
              <a:t>Residents (Binned Scatterplot)</a:t>
            </a:r>
            <a:endParaRPr lang="en-US" sz="1400" b="1" dirty="0"/>
          </a:p>
        </c:rich>
      </c:tx>
      <c:layout>
        <c:manualLayout>
          <c:xMode val="edge"/>
          <c:yMode val="edge"/>
          <c:x val="0.21440130955759001"/>
          <c:y val="3.456303857848679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1543441685173969"/>
          <c:y val="0.1183531746031746"/>
          <c:w val="0.84401002759270471"/>
          <c:h val="0.74110996542098906"/>
        </c:manualLayout>
      </c:layout>
      <c:barChart>
        <c:barDir val="col"/>
        <c:grouping val="clustered"/>
        <c:varyColors val="0"/>
        <c:ser>
          <c:idx val="6"/>
          <c:order val="6"/>
          <c:tx>
            <c:strRef>
              <c:f>'Sheet1 (2)'!$H$8</c:f>
              <c:strCache>
                <c:ptCount val="1"/>
                <c:pt idx="0">
                  <c:v>dummy</c:v>
                </c:pt>
              </c:strCache>
            </c:strRef>
          </c:tx>
          <c:spPr>
            <a:solidFill>
              <a:schemeClr val="bg1">
                <a:lumMod val="85000"/>
              </a:schemeClr>
            </a:solidFill>
            <a:ln>
              <a:solidFill>
                <a:sysClr val="windowText" lastClr="000000">
                  <a:alpha val="19000"/>
                </a:sysClr>
              </a:solidFill>
            </a:ln>
            <a:effectLst/>
          </c:spPr>
          <c:invertIfNegative val="0"/>
          <c:cat>
            <c:numRef>
              <c:f>'Sheet1 (2)'!$A$9:$A$24</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(2)'!$H$9:$H$24</c:f>
              <c:numCache>
                <c:formatCode>General</c:formatCode>
                <c:ptCount val="16"/>
                <c:pt idx="4">
                  <c:v>220</c:v>
                </c:pt>
                <c:pt idx="5">
                  <c:v>220</c:v>
                </c:pt>
                <c:pt idx="6">
                  <c:v>220</c:v>
                </c:pt>
                <c:pt idx="7">
                  <c:v>220</c:v>
                </c:pt>
              </c:numCache>
            </c:numRef>
          </c:val>
          <c:extLst>
            <c:ext xmlns:c16="http://schemas.microsoft.com/office/drawing/2014/chart" uri="{C3380CC4-5D6E-409C-BE32-E72D297353CC}">
              <c16:uniqueId val="{00000000-74CE-4813-BB8E-68C9F4BDED49}"/>
            </c:ext>
          </c:extLst>
        </c:ser>
        <c:dLbls>
          <c:showLegendKey val="0"/>
          <c:showVal val="0"/>
          <c:showCatName val="0"/>
          <c:showSerName val="0"/>
          <c:showPercent val="0"/>
          <c:showBubbleSize val="0"/>
        </c:dLbls>
        <c:gapWidth val="0"/>
        <c:axId val="1291218000"/>
        <c:axId val="1291225488"/>
      </c:barChart>
      <c:lineChart>
        <c:grouping val="standard"/>
        <c:varyColors val="0"/>
        <c:ser>
          <c:idx val="0"/>
          <c:order val="0"/>
          <c:tx>
            <c:strRef>
              <c:f>'Sheet1 (2)'!$B$8</c:f>
              <c:strCache>
                <c:ptCount val="1"/>
                <c:pt idx="0">
                  <c:v>≥50 (treatment)</c:v>
                </c:pt>
              </c:strCache>
            </c:strRef>
          </c:tx>
          <c:spPr>
            <a:ln w="38100" cap="rnd">
              <a:solidFill>
                <a:schemeClr val="accent1"/>
              </a:solidFill>
              <a:round/>
            </a:ln>
            <a:effectLst/>
          </c:spPr>
          <c:marker>
            <c:symbol val="none"/>
          </c:marker>
          <c:cat>
            <c:numRef>
              <c:f>'Sheet1 (2)'!$A$9:$A$24</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(2)'!$B$9:$B$24</c:f>
              <c:numCache>
                <c:formatCode>General</c:formatCode>
                <c:ptCount val="16"/>
                <c:pt idx="0">
                  <c:v>51.075918000000001</c:v>
                </c:pt>
                <c:pt idx="1">
                  <c:v>55.084693999999999</c:v>
                </c:pt>
                <c:pt idx="2">
                  <c:v>59.501690000000004</c:v>
                </c:pt>
                <c:pt idx="3">
                  <c:v>64.326906000000008</c:v>
                </c:pt>
                <c:pt idx="4">
                  <c:v>69.560342000000006</c:v>
                </c:pt>
                <c:pt idx="5">
                  <c:v>75.201998000000003</c:v>
                </c:pt>
                <c:pt idx="6">
                  <c:v>81.251874000000001</c:v>
                </c:pt>
                <c:pt idx="7">
                  <c:v>87.709969999999998</c:v>
                </c:pt>
                <c:pt idx="8">
                  <c:v>94.57628600000001</c:v>
                </c:pt>
                <c:pt idx="9">
                  <c:v>101.85082200000001</c:v>
                </c:pt>
                <c:pt idx="10">
                  <c:v>109.53357800000001</c:v>
                </c:pt>
                <c:pt idx="11">
                  <c:v>117.62455400000002</c:v>
                </c:pt>
                <c:pt idx="12">
                  <c:v>126.12375000000002</c:v>
                </c:pt>
                <c:pt idx="13">
                  <c:v>135.03116600000001</c:v>
                </c:pt>
                <c:pt idx="14">
                  <c:v>144.34680200000003</c:v>
                </c:pt>
                <c:pt idx="15">
                  <c:v>154.07065800000001</c:v>
                </c:pt>
              </c:numCache>
            </c:numRef>
          </c:val>
          <c:smooth val="0"/>
          <c:extLst>
            <c:ext xmlns:c16="http://schemas.microsoft.com/office/drawing/2014/chart" uri="{C3380CC4-5D6E-409C-BE32-E72D297353CC}">
              <c16:uniqueId val="{00000001-74CE-4813-BB8E-68C9F4BDED49}"/>
            </c:ext>
          </c:extLst>
        </c:ser>
        <c:ser>
          <c:idx val="1"/>
          <c:order val="1"/>
          <c:tx>
            <c:strRef>
              <c:f>'Sheet1 (2)'!$C$8</c:f>
              <c:strCache>
                <c:ptCount val="1"/>
                <c:pt idx="0">
                  <c:v>0 - &lt;1 (control)</c:v>
                </c:pt>
              </c:strCache>
            </c:strRef>
          </c:tx>
          <c:spPr>
            <a:ln w="38100" cap="rnd">
              <a:solidFill>
                <a:srgbClr val="C00000"/>
              </a:solidFill>
              <a:round/>
            </a:ln>
            <a:effectLst/>
          </c:spPr>
          <c:marker>
            <c:symbol val="none"/>
          </c:marker>
          <c:cat>
            <c:numRef>
              <c:f>'Sheet1 (2)'!$A$9:$A$24</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(2)'!$C$9:$C$24</c:f>
              <c:numCache>
                <c:formatCode>General</c:formatCode>
                <c:ptCount val="16"/>
                <c:pt idx="0">
                  <c:v>80.310925000000012</c:v>
                </c:pt>
                <c:pt idx="1">
                  <c:v>80.690129999999996</c:v>
                </c:pt>
                <c:pt idx="2">
                  <c:v>82.118894999999995</c:v>
                </c:pt>
                <c:pt idx="3">
                  <c:v>84.597219999999993</c:v>
                </c:pt>
                <c:pt idx="4">
                  <c:v>88.125105000000005</c:v>
                </c:pt>
                <c:pt idx="5">
                  <c:v>92.702550000000002</c:v>
                </c:pt>
                <c:pt idx="6">
                  <c:v>98.329554999999999</c:v>
                </c:pt>
                <c:pt idx="7">
                  <c:v>105.00612000000001</c:v>
                </c:pt>
                <c:pt idx="8">
                  <c:v>112.73224500000001</c:v>
                </c:pt>
                <c:pt idx="9">
                  <c:v>121.50793</c:v>
                </c:pt>
                <c:pt idx="10">
                  <c:v>131.33317500000001</c:v>
                </c:pt>
                <c:pt idx="11">
                  <c:v>142.20798000000002</c:v>
                </c:pt>
                <c:pt idx="12">
                  <c:v>154.13234500000002</c:v>
                </c:pt>
                <c:pt idx="13">
                  <c:v>167.10626999999999</c:v>
                </c:pt>
                <c:pt idx="14">
                  <c:v>181.12975500000002</c:v>
                </c:pt>
                <c:pt idx="15">
                  <c:v>196.20280000000002</c:v>
                </c:pt>
              </c:numCache>
            </c:numRef>
          </c:val>
          <c:smooth val="0"/>
          <c:extLst>
            <c:ext xmlns:c16="http://schemas.microsoft.com/office/drawing/2014/chart" uri="{C3380CC4-5D6E-409C-BE32-E72D297353CC}">
              <c16:uniqueId val="{00000002-74CE-4813-BB8E-68C9F4BDED49}"/>
            </c:ext>
          </c:extLst>
        </c:ser>
        <c:ser>
          <c:idx val="2"/>
          <c:order val="2"/>
          <c:tx>
            <c:strRef>
              <c:f>'Sheet1 (2)'!$D$8</c:f>
              <c:strCache>
                <c:ptCount val="1"/>
                <c:pt idx="0">
                  <c:v>1 - &lt;5</c:v>
                </c:pt>
              </c:strCache>
            </c:strRef>
          </c:tx>
          <c:spPr>
            <a:ln w="19050" cap="rnd">
              <a:solidFill>
                <a:schemeClr val="accent6"/>
              </a:solidFill>
              <a:round/>
            </a:ln>
            <a:effectLst/>
          </c:spPr>
          <c:marker>
            <c:symbol val="none"/>
          </c:marker>
          <c:cat>
            <c:numRef>
              <c:f>'Sheet1 (2)'!$A$9:$A$24</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(2)'!$D$9:$D$24</c:f>
              <c:numCache>
                <c:formatCode>General</c:formatCode>
                <c:ptCount val="16"/>
                <c:pt idx="0">
                  <c:v>77.415419999999983</c:v>
                </c:pt>
                <c:pt idx="1">
                  <c:v>77.829759999999993</c:v>
                </c:pt>
                <c:pt idx="2">
                  <c:v>79.270759999999996</c:v>
                </c:pt>
                <c:pt idx="3">
                  <c:v>81.738419999999991</c:v>
                </c:pt>
                <c:pt idx="4">
                  <c:v>85.232740000000007</c:v>
                </c:pt>
                <c:pt idx="5">
                  <c:v>89.753720000000001</c:v>
                </c:pt>
                <c:pt idx="6">
                  <c:v>95.301359999999988</c:v>
                </c:pt>
                <c:pt idx="7">
                  <c:v>101.87566000000001</c:v>
                </c:pt>
                <c:pt idx="8">
                  <c:v>109.47662</c:v>
                </c:pt>
                <c:pt idx="9">
                  <c:v>118.10424</c:v>
                </c:pt>
                <c:pt idx="10">
                  <c:v>127.75852</c:v>
                </c:pt>
                <c:pt idx="11">
                  <c:v>138.43946</c:v>
                </c:pt>
                <c:pt idx="12">
                  <c:v>150.14706000000001</c:v>
                </c:pt>
                <c:pt idx="13">
                  <c:v>162.88132000000002</c:v>
                </c:pt>
                <c:pt idx="14">
                  <c:v>176.64224000000002</c:v>
                </c:pt>
                <c:pt idx="15">
                  <c:v>191.42982000000001</c:v>
                </c:pt>
              </c:numCache>
            </c:numRef>
          </c:val>
          <c:smooth val="0"/>
          <c:extLst>
            <c:ext xmlns:c16="http://schemas.microsoft.com/office/drawing/2014/chart" uri="{C3380CC4-5D6E-409C-BE32-E72D297353CC}">
              <c16:uniqueId val="{00000003-74CE-4813-BB8E-68C9F4BDED49}"/>
            </c:ext>
          </c:extLst>
        </c:ser>
        <c:ser>
          <c:idx val="3"/>
          <c:order val="3"/>
          <c:tx>
            <c:strRef>
              <c:f>'Sheet1 (2)'!$E$8</c:f>
              <c:strCache>
                <c:ptCount val="1"/>
                <c:pt idx="0">
                  <c:v>5 - &lt;10</c:v>
                </c:pt>
              </c:strCache>
            </c:strRef>
          </c:tx>
          <c:spPr>
            <a:ln w="19050" cap="rnd">
              <a:solidFill>
                <a:schemeClr val="accent4"/>
              </a:solidFill>
              <a:round/>
            </a:ln>
            <a:effectLst/>
          </c:spPr>
          <c:marker>
            <c:symbol val="none"/>
          </c:marker>
          <c:cat>
            <c:numRef>
              <c:f>'Sheet1 (2)'!$A$9:$A$24</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(2)'!$E$9:$E$24</c:f>
              <c:numCache>
                <c:formatCode>General</c:formatCode>
                <c:ptCount val="16"/>
                <c:pt idx="0">
                  <c:v>62.932290999999999</c:v>
                </c:pt>
                <c:pt idx="1">
                  <c:v>65.614657999999991</c:v>
                </c:pt>
                <c:pt idx="2">
                  <c:v>69.121044999999995</c:v>
                </c:pt>
                <c:pt idx="3">
                  <c:v>73.451452000000003</c:v>
                </c:pt>
                <c:pt idx="4">
                  <c:v>78.605879000000002</c:v>
                </c:pt>
                <c:pt idx="5">
                  <c:v>84.584326000000004</c:v>
                </c:pt>
                <c:pt idx="6">
                  <c:v>91.386792999999997</c:v>
                </c:pt>
                <c:pt idx="7">
                  <c:v>99.013280000000009</c:v>
                </c:pt>
                <c:pt idx="8">
                  <c:v>107.463787</c:v>
                </c:pt>
                <c:pt idx="9">
                  <c:v>116.738314</c:v>
                </c:pt>
                <c:pt idx="10">
                  <c:v>126.836861</c:v>
                </c:pt>
                <c:pt idx="11">
                  <c:v>137.75942799999999</c:v>
                </c:pt>
                <c:pt idx="12">
                  <c:v>149.50601499999999</c:v>
                </c:pt>
                <c:pt idx="13">
                  <c:v>162.07662199999999</c:v>
                </c:pt>
                <c:pt idx="14">
                  <c:v>175.471249</c:v>
                </c:pt>
                <c:pt idx="15">
                  <c:v>189.689896</c:v>
                </c:pt>
              </c:numCache>
            </c:numRef>
          </c:val>
          <c:smooth val="0"/>
          <c:extLst>
            <c:ext xmlns:c16="http://schemas.microsoft.com/office/drawing/2014/chart" uri="{C3380CC4-5D6E-409C-BE32-E72D297353CC}">
              <c16:uniqueId val="{00000004-74CE-4813-BB8E-68C9F4BDED49}"/>
            </c:ext>
          </c:extLst>
        </c:ser>
        <c:ser>
          <c:idx val="4"/>
          <c:order val="4"/>
          <c:tx>
            <c:strRef>
              <c:f>'Sheet1 (2)'!$F$8</c:f>
              <c:strCache>
                <c:ptCount val="1"/>
                <c:pt idx="0">
                  <c:v>10 - &lt;20</c:v>
                </c:pt>
              </c:strCache>
            </c:strRef>
          </c:tx>
          <c:spPr>
            <a:ln w="19050" cap="rnd">
              <a:solidFill>
                <a:schemeClr val="tx1"/>
              </a:solidFill>
              <a:round/>
            </a:ln>
            <a:effectLst/>
          </c:spPr>
          <c:marker>
            <c:symbol val="none"/>
          </c:marker>
          <c:cat>
            <c:numRef>
              <c:f>'Sheet1 (2)'!$A$9:$A$24</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(2)'!$F$9:$F$24</c:f>
              <c:numCache>
                <c:formatCode>General</c:formatCode>
                <c:ptCount val="16"/>
                <c:pt idx="0">
                  <c:v>62.545441000000004</c:v>
                </c:pt>
                <c:pt idx="1">
                  <c:v>64.910808000000003</c:v>
                </c:pt>
                <c:pt idx="2">
                  <c:v>68.189194999999998</c:v>
                </c:pt>
                <c:pt idx="3">
                  <c:v>72.38060200000001</c:v>
                </c:pt>
                <c:pt idx="4">
                  <c:v>77.485028999999997</c:v>
                </c:pt>
                <c:pt idx="5">
                  <c:v>83.502476000000001</c:v>
                </c:pt>
                <c:pt idx="6">
                  <c:v>90.432942999999995</c:v>
                </c:pt>
                <c:pt idx="7">
                  <c:v>98.276430000000005</c:v>
                </c:pt>
                <c:pt idx="8">
                  <c:v>107.032937</c:v>
                </c:pt>
                <c:pt idx="9">
                  <c:v>116.70246399999999</c:v>
                </c:pt>
                <c:pt idx="10">
                  <c:v>127.285011</c:v>
                </c:pt>
                <c:pt idx="11">
                  <c:v>138.78057799999999</c:v>
                </c:pt>
                <c:pt idx="12">
                  <c:v>151.189165</c:v>
                </c:pt>
                <c:pt idx="13">
                  <c:v>164.510772</c:v>
                </c:pt>
                <c:pt idx="14">
                  <c:v>178.74539899999999</c:v>
                </c:pt>
                <c:pt idx="15">
                  <c:v>193.89304599999997</c:v>
                </c:pt>
              </c:numCache>
            </c:numRef>
          </c:val>
          <c:smooth val="0"/>
          <c:extLst>
            <c:ext xmlns:c16="http://schemas.microsoft.com/office/drawing/2014/chart" uri="{C3380CC4-5D6E-409C-BE32-E72D297353CC}">
              <c16:uniqueId val="{00000005-74CE-4813-BB8E-68C9F4BDED49}"/>
            </c:ext>
          </c:extLst>
        </c:ser>
        <c:ser>
          <c:idx val="5"/>
          <c:order val="5"/>
          <c:tx>
            <c:strRef>
              <c:f>'Sheet1 (2)'!$G$8</c:f>
              <c:strCache>
                <c:ptCount val="1"/>
                <c:pt idx="0">
                  <c:v>20 - &lt;50</c:v>
                </c:pt>
              </c:strCache>
            </c:strRef>
          </c:tx>
          <c:spPr>
            <a:ln w="19050" cap="rnd">
              <a:solidFill>
                <a:schemeClr val="accent2">
                  <a:lumMod val="75000"/>
                </a:schemeClr>
              </a:solidFill>
              <a:round/>
            </a:ln>
            <a:effectLst/>
          </c:spPr>
          <c:marker>
            <c:symbol val="none"/>
          </c:marker>
          <c:cat>
            <c:numRef>
              <c:f>'Sheet1 (2)'!$A$9:$A$24</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(2)'!$G$9:$G$24</c:f>
              <c:numCache>
                <c:formatCode>General</c:formatCode>
                <c:ptCount val="16"/>
                <c:pt idx="0">
                  <c:v>60.481986999999997</c:v>
                </c:pt>
                <c:pt idx="1">
                  <c:v>63.599426000000001</c:v>
                </c:pt>
                <c:pt idx="2">
                  <c:v>67.488965000000007</c:v>
                </c:pt>
                <c:pt idx="3">
                  <c:v>72.150604000000001</c:v>
                </c:pt>
                <c:pt idx="4">
                  <c:v>77.584343000000004</c:v>
                </c:pt>
                <c:pt idx="5">
                  <c:v>83.790182000000001</c:v>
                </c:pt>
                <c:pt idx="6">
                  <c:v>90.768121000000008</c:v>
                </c:pt>
                <c:pt idx="7">
                  <c:v>98.518160000000009</c:v>
                </c:pt>
                <c:pt idx="8">
                  <c:v>107.040299</c:v>
                </c:pt>
                <c:pt idx="9">
                  <c:v>116.33453800000001</c:v>
                </c:pt>
                <c:pt idx="10">
                  <c:v>126.40087700000001</c:v>
                </c:pt>
                <c:pt idx="11">
                  <c:v>137.239316</c:v>
                </c:pt>
                <c:pt idx="12">
                  <c:v>148.84985499999999</c:v>
                </c:pt>
                <c:pt idx="13">
                  <c:v>161.232494</c:v>
                </c:pt>
                <c:pt idx="14">
                  <c:v>174.38723300000001</c:v>
                </c:pt>
                <c:pt idx="15">
                  <c:v>188.31407200000001</c:v>
                </c:pt>
              </c:numCache>
            </c:numRef>
          </c:val>
          <c:smooth val="0"/>
          <c:extLst>
            <c:ext xmlns:c16="http://schemas.microsoft.com/office/drawing/2014/chart" uri="{C3380CC4-5D6E-409C-BE32-E72D297353CC}">
              <c16:uniqueId val="{00000006-74CE-4813-BB8E-68C9F4BDED49}"/>
            </c:ext>
          </c:extLst>
        </c:ser>
        <c:dLbls>
          <c:showLegendKey val="0"/>
          <c:showVal val="0"/>
          <c:showCatName val="0"/>
          <c:showSerName val="0"/>
          <c:showPercent val="0"/>
          <c:showBubbleSize val="0"/>
        </c:dLbls>
        <c:marker val="1"/>
        <c:smooth val="0"/>
        <c:axId val="1291218000"/>
        <c:axId val="1291225488"/>
      </c:lineChart>
      <c:catAx>
        <c:axId val="12912180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Relative</a:t>
                </a:r>
                <a:r>
                  <a:rPr lang="en-US" sz="1100" baseline="0"/>
                  <a:t> Income</a:t>
                </a:r>
                <a:endParaRPr lang="en-US" sz="1100"/>
              </a:p>
            </c:rich>
          </c:tx>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291225488"/>
        <c:crosses val="autoZero"/>
        <c:auto val="1"/>
        <c:lblAlgn val="ctr"/>
        <c:lblOffset val="100"/>
        <c:noMultiLvlLbl val="0"/>
      </c:catAx>
      <c:valAx>
        <c:axId val="1291225488"/>
        <c:scaling>
          <c:orientation val="minMax"/>
          <c:max val="22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Relative</a:t>
                </a:r>
                <a:r>
                  <a:rPr lang="en-US" sz="1100" baseline="0"/>
                  <a:t> Value</a:t>
                </a:r>
                <a:endParaRPr lang="en-US" sz="1100"/>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291218000"/>
        <c:crosses val="autoZero"/>
        <c:crossBetween val="between"/>
      </c:valAx>
      <c:spPr>
        <a:noFill/>
        <a:ln>
          <a:noFill/>
        </a:ln>
        <a:effectLst/>
      </c:spPr>
    </c:plotArea>
    <c:legend>
      <c:legendPos val="b"/>
      <c:legendEntry>
        <c:idx val="0"/>
        <c:delete val="1"/>
      </c:legendEntry>
      <c:layout>
        <c:manualLayout>
          <c:xMode val="edge"/>
          <c:yMode val="edge"/>
          <c:x val="0.13358616870962159"/>
          <c:y val="0.15385212265133524"/>
          <c:w val="0.1642530941881418"/>
          <c:h val="0.31374046994125726"/>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ysClr val="windowText" lastClr="00000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smtClean="0"/>
              <a:t>Appraisal Waiver Share by Loan Purpose</a:t>
            </a:r>
            <a:endParaRPr lang="en-US" dirty="0"/>
          </a:p>
        </c:rich>
      </c:tx>
      <c:overlay val="0"/>
      <c:spPr>
        <a:solidFill>
          <a:schemeClr val="accent4">
            <a:lumMod val="20000"/>
            <a:lumOff val="80000"/>
          </a:schemeClr>
        </a:solid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4456036745406818E-2"/>
          <c:y val="0.10375191095086808"/>
          <c:w val="0.89198775153105869"/>
          <c:h val="0.77595600230603556"/>
        </c:manualLayout>
      </c:layout>
      <c:lineChart>
        <c:grouping val="standard"/>
        <c:varyColors val="0"/>
        <c:ser>
          <c:idx val="0"/>
          <c:order val="0"/>
          <c:tx>
            <c:v>Purchase</c:v>
          </c:tx>
          <c:spPr>
            <a:ln w="28575" cap="rnd">
              <a:solidFill>
                <a:schemeClr val="accent1"/>
              </a:solidFill>
              <a:round/>
            </a:ln>
            <a:effectLst/>
          </c:spPr>
          <c:marker>
            <c:symbol val="none"/>
          </c:marker>
          <c:cat>
            <c:numRef>
              <c:f>'Historical Data'!Date</c:f>
              <c:numCache>
                <c:formatCode>mmm\-yy</c:formatCode>
                <c:ptCount val="98"/>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43435</c:v>
                </c:pt>
                <c:pt idx="75">
                  <c:v>43466</c:v>
                </c:pt>
                <c:pt idx="76">
                  <c:v>43497</c:v>
                </c:pt>
                <c:pt idx="77">
                  <c:v>43525</c:v>
                </c:pt>
                <c:pt idx="78">
                  <c:v>43556</c:v>
                </c:pt>
                <c:pt idx="79">
                  <c:v>43586</c:v>
                </c:pt>
                <c:pt idx="80">
                  <c:v>43617</c:v>
                </c:pt>
                <c:pt idx="81">
                  <c:v>43647</c:v>
                </c:pt>
                <c:pt idx="82">
                  <c:v>43678</c:v>
                </c:pt>
                <c:pt idx="83">
                  <c:v>43709</c:v>
                </c:pt>
                <c:pt idx="84">
                  <c:v>43739</c:v>
                </c:pt>
                <c:pt idx="85">
                  <c:v>43770</c:v>
                </c:pt>
                <c:pt idx="86">
                  <c:v>43800</c:v>
                </c:pt>
                <c:pt idx="87">
                  <c:v>43831</c:v>
                </c:pt>
                <c:pt idx="88">
                  <c:v>43862</c:v>
                </c:pt>
                <c:pt idx="89">
                  <c:v>43891</c:v>
                </c:pt>
                <c:pt idx="90">
                  <c:v>43922</c:v>
                </c:pt>
                <c:pt idx="91">
                  <c:v>43952</c:v>
                </c:pt>
                <c:pt idx="92">
                  <c:v>43983</c:v>
                </c:pt>
                <c:pt idx="93">
                  <c:v>44013</c:v>
                </c:pt>
                <c:pt idx="94">
                  <c:v>44044</c:v>
                </c:pt>
                <c:pt idx="95">
                  <c:v>44075</c:v>
                </c:pt>
                <c:pt idx="96">
                  <c:v>44105</c:v>
                </c:pt>
                <c:pt idx="97">
                  <c:v>44136</c:v>
                </c:pt>
              </c:numCache>
            </c:numRef>
          </c:cat>
          <c:val>
            <c:numRef>
              <c:f>'Historical Data'!Purchase_share</c:f>
              <c:numCache>
                <c:formatCode>0%</c:formatCode>
                <c:ptCount val="98"/>
                <c:pt idx="0">
                  <c:v>0</c:v>
                </c:pt>
                <c:pt idx="1">
                  <c:v>0</c:v>
                </c:pt>
                <c:pt idx="2">
                  <c:v>0</c:v>
                </c:pt>
                <c:pt idx="3">
                  <c:v>0</c:v>
                </c:pt>
                <c:pt idx="4">
                  <c:v>0</c:v>
                </c:pt>
                <c:pt idx="5">
                  <c:v>0</c:v>
                </c:pt>
                <c:pt idx="6">
                  <c:v>0</c:v>
                </c:pt>
                <c:pt idx="7">
                  <c:v>0</c:v>
                </c:pt>
                <c:pt idx="8">
                  <c:v>5.3050396963953972E-3</c:v>
                </c:pt>
                <c:pt idx="9">
                  <c:v>0</c:v>
                </c:pt>
                <c:pt idx="10">
                  <c:v>1.0706637986004353E-2</c:v>
                </c:pt>
                <c:pt idx="11">
                  <c:v>1.4619883149862289E-3</c:v>
                </c:pt>
                <c:pt idx="12">
                  <c:v>3.6297640763223171E-3</c:v>
                </c:pt>
                <c:pt idx="13">
                  <c:v>1.4204545877873898E-2</c:v>
                </c:pt>
                <c:pt idx="14">
                  <c:v>3.5211266949772835E-3</c:v>
                </c:pt>
                <c:pt idx="15">
                  <c:v>2.9069767333567142E-3</c:v>
                </c:pt>
                <c:pt idx="16">
                  <c:v>3.2258064020425081E-3</c:v>
                </c:pt>
                <c:pt idx="17">
                  <c:v>2.7932960074394941E-3</c:v>
                </c:pt>
                <c:pt idx="18">
                  <c:v>7.7519379556179047E-3</c:v>
                </c:pt>
                <c:pt idx="19">
                  <c:v>1.6977929044514894E-3</c:v>
                </c:pt>
                <c:pt idx="20">
                  <c:v>5.1085567101836205E-3</c:v>
                </c:pt>
                <c:pt idx="21">
                  <c:v>0</c:v>
                </c:pt>
                <c:pt idx="22">
                  <c:v>3.5842293873429298E-3</c:v>
                </c:pt>
                <c:pt idx="23">
                  <c:v>0</c:v>
                </c:pt>
                <c:pt idx="24">
                  <c:v>7.6219509355723858E-4</c:v>
                </c:pt>
                <c:pt idx="25">
                  <c:v>1.7452007159590721E-3</c:v>
                </c:pt>
                <c:pt idx="26">
                  <c:v>1.7730495892465115E-3</c:v>
                </c:pt>
                <c:pt idx="27">
                  <c:v>2.7643400244414806E-3</c:v>
                </c:pt>
                <c:pt idx="28">
                  <c:v>1.8181817606091499E-2</c:v>
                </c:pt>
                <c:pt idx="29">
                  <c:v>1.548821572214365E-2</c:v>
                </c:pt>
                <c:pt idx="30">
                  <c:v>9.983360767364502E-3</c:v>
                </c:pt>
                <c:pt idx="31">
                  <c:v>9.6925133839249611E-3</c:v>
                </c:pt>
                <c:pt idx="32">
                  <c:v>5.8446978218853474E-3</c:v>
                </c:pt>
                <c:pt idx="33">
                  <c:v>3.7519312463700771E-3</c:v>
                </c:pt>
                <c:pt idx="34">
                  <c:v>6.0125058516860008E-3</c:v>
                </c:pt>
                <c:pt idx="35">
                  <c:v>4.6647228300571442E-3</c:v>
                </c:pt>
                <c:pt idx="36">
                  <c:v>3.8634899538010359E-3</c:v>
                </c:pt>
                <c:pt idx="37">
                  <c:v>0</c:v>
                </c:pt>
                <c:pt idx="38">
                  <c:v>9.9009904079139233E-4</c:v>
                </c:pt>
                <c:pt idx="39">
                  <c:v>6.2893080757930875E-4</c:v>
                </c:pt>
                <c:pt idx="40">
                  <c:v>0</c:v>
                </c:pt>
                <c:pt idx="41">
                  <c:v>9.9601596593856812E-4</c:v>
                </c:pt>
                <c:pt idx="42">
                  <c:v>0</c:v>
                </c:pt>
                <c:pt idx="43">
                  <c:v>1.2610340490937233E-3</c:v>
                </c:pt>
                <c:pt idx="44">
                  <c:v>0</c:v>
                </c:pt>
                <c:pt idx="45">
                  <c:v>7.7942322241142392E-4</c:v>
                </c:pt>
                <c:pt idx="46">
                  <c:v>0</c:v>
                </c:pt>
                <c:pt idx="47">
                  <c:v>2.8011205140501261E-3</c:v>
                </c:pt>
                <c:pt idx="48">
                  <c:v>3.2012804877012968E-3</c:v>
                </c:pt>
                <c:pt idx="49">
                  <c:v>3.0225177761167288E-3</c:v>
                </c:pt>
                <c:pt idx="50">
                  <c:v>8.7273763492703438E-3</c:v>
                </c:pt>
                <c:pt idx="51">
                  <c:v>1.1040298268198967E-2</c:v>
                </c:pt>
                <c:pt idx="52">
                  <c:v>6.2352363020181656E-3</c:v>
                </c:pt>
                <c:pt idx="53">
                  <c:v>3.2620737329125404E-3</c:v>
                </c:pt>
                <c:pt idx="54">
                  <c:v>2.9549435712397099E-3</c:v>
                </c:pt>
                <c:pt idx="55">
                  <c:v>3.490150673314929E-3</c:v>
                </c:pt>
                <c:pt idx="56">
                  <c:v>3.5029046703130007E-3</c:v>
                </c:pt>
                <c:pt idx="57">
                  <c:v>3.4434550907462835E-3</c:v>
                </c:pt>
                <c:pt idx="58">
                  <c:v>3.4043251071125269E-3</c:v>
                </c:pt>
                <c:pt idx="59">
                  <c:v>3.8063281681388617E-3</c:v>
                </c:pt>
                <c:pt idx="60">
                  <c:v>9.4582093879580498E-3</c:v>
                </c:pt>
                <c:pt idx="61">
                  <c:v>1.7172843217849731E-2</c:v>
                </c:pt>
                <c:pt idx="62">
                  <c:v>1.9699558615684509E-2</c:v>
                </c:pt>
                <c:pt idx="63">
                  <c:v>1.91008560359478E-2</c:v>
                </c:pt>
                <c:pt idx="64">
                  <c:v>2.11002416908741E-2</c:v>
                </c:pt>
                <c:pt idx="65">
                  <c:v>2.1028641611337662E-2</c:v>
                </c:pt>
                <c:pt idx="66">
                  <c:v>2.1370669826865196E-2</c:v>
                </c:pt>
                <c:pt idx="67">
                  <c:v>2.2931065410375595E-2</c:v>
                </c:pt>
                <c:pt idx="68">
                  <c:v>2.5777783244848251E-2</c:v>
                </c:pt>
                <c:pt idx="69">
                  <c:v>2.6931991800665855E-2</c:v>
                </c:pt>
                <c:pt idx="70">
                  <c:v>2.8956478461623192E-2</c:v>
                </c:pt>
                <c:pt idx="71">
                  <c:v>3.0313301831483841E-2</c:v>
                </c:pt>
                <c:pt idx="72">
                  <c:v>3.1468611210584641E-2</c:v>
                </c:pt>
                <c:pt idx="73">
                  <c:v>3.1779676675796509E-2</c:v>
                </c:pt>
                <c:pt idx="74">
                  <c:v>3.0764944851398468E-2</c:v>
                </c:pt>
                <c:pt idx="75">
                  <c:v>2.9300101101398468E-2</c:v>
                </c:pt>
                <c:pt idx="76">
                  <c:v>3.3860199153423309E-2</c:v>
                </c:pt>
                <c:pt idx="77">
                  <c:v>3.8541033864021301E-2</c:v>
                </c:pt>
                <c:pt idx="78">
                  <c:v>4.0225118398666382E-2</c:v>
                </c:pt>
                <c:pt idx="79">
                  <c:v>4.3728578835725784E-2</c:v>
                </c:pt>
                <c:pt idx="80">
                  <c:v>4.4804979115724564E-2</c:v>
                </c:pt>
                <c:pt idx="81">
                  <c:v>4.9379222095012665E-2</c:v>
                </c:pt>
                <c:pt idx="82">
                  <c:v>5.1213599741458893E-2</c:v>
                </c:pt>
                <c:pt idx="83">
                  <c:v>5.4351236671209335E-2</c:v>
                </c:pt>
                <c:pt idx="84">
                  <c:v>5.5569354444742203E-2</c:v>
                </c:pt>
                <c:pt idx="85">
                  <c:v>5.6838668882846832E-2</c:v>
                </c:pt>
                <c:pt idx="86">
                  <c:v>5.8171659708023071E-2</c:v>
                </c:pt>
                <c:pt idx="87">
                  <c:v>5.7670347392559052E-2</c:v>
                </c:pt>
                <c:pt idx="88">
                  <c:v>5.7101942598819733E-2</c:v>
                </c:pt>
                <c:pt idx="89">
                  <c:v>5.8886073529720306E-2</c:v>
                </c:pt>
                <c:pt idx="90">
                  <c:v>6.1787225306034088E-2</c:v>
                </c:pt>
                <c:pt idx="91">
                  <c:v>6.5245084464550018E-2</c:v>
                </c:pt>
                <c:pt idx="92">
                  <c:v>8.2206293940544128E-2</c:v>
                </c:pt>
                <c:pt idx="93">
                  <c:v>9.9502846598625183E-2</c:v>
                </c:pt>
                <c:pt idx="94">
                  <c:v>0.11260741949081421</c:v>
                </c:pt>
                <c:pt idx="95">
                  <c:v>0.11446647346019745</c:v>
                </c:pt>
                <c:pt idx="96">
                  <c:v>0.1100769117474556</c:v>
                </c:pt>
                <c:pt idx="97">
                  <c:v>0.1113668754696846</c:v>
                </c:pt>
              </c:numCache>
            </c:numRef>
          </c:val>
          <c:smooth val="0"/>
          <c:extLst>
            <c:ext xmlns:c16="http://schemas.microsoft.com/office/drawing/2014/chart" uri="{C3380CC4-5D6E-409C-BE32-E72D297353CC}">
              <c16:uniqueId val="{00000000-7E08-4DB1-B214-BA5BEF033B0D}"/>
            </c:ext>
          </c:extLst>
        </c:ser>
        <c:ser>
          <c:idx val="1"/>
          <c:order val="1"/>
          <c:tx>
            <c:v>Cash out</c:v>
          </c:tx>
          <c:spPr>
            <a:ln w="28575" cap="rnd">
              <a:solidFill>
                <a:schemeClr val="accent2"/>
              </a:solidFill>
              <a:round/>
            </a:ln>
            <a:effectLst/>
          </c:spPr>
          <c:marker>
            <c:symbol val="none"/>
          </c:marker>
          <c:cat>
            <c:numRef>
              <c:f>'Historical Data'!Date</c:f>
              <c:numCache>
                <c:formatCode>mmm\-yy</c:formatCode>
                <c:ptCount val="98"/>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43435</c:v>
                </c:pt>
                <c:pt idx="75">
                  <c:v>43466</c:v>
                </c:pt>
                <c:pt idx="76">
                  <c:v>43497</c:v>
                </c:pt>
                <c:pt idx="77">
                  <c:v>43525</c:v>
                </c:pt>
                <c:pt idx="78">
                  <c:v>43556</c:v>
                </c:pt>
                <c:pt idx="79">
                  <c:v>43586</c:v>
                </c:pt>
                <c:pt idx="80">
                  <c:v>43617</c:v>
                </c:pt>
                <c:pt idx="81">
                  <c:v>43647</c:v>
                </c:pt>
                <c:pt idx="82">
                  <c:v>43678</c:v>
                </c:pt>
                <c:pt idx="83">
                  <c:v>43709</c:v>
                </c:pt>
                <c:pt idx="84">
                  <c:v>43739</c:v>
                </c:pt>
                <c:pt idx="85">
                  <c:v>43770</c:v>
                </c:pt>
                <c:pt idx="86">
                  <c:v>43800</c:v>
                </c:pt>
                <c:pt idx="87">
                  <c:v>43831</c:v>
                </c:pt>
                <c:pt idx="88">
                  <c:v>43862</c:v>
                </c:pt>
                <c:pt idx="89">
                  <c:v>43891</c:v>
                </c:pt>
                <c:pt idx="90">
                  <c:v>43922</c:v>
                </c:pt>
                <c:pt idx="91">
                  <c:v>43952</c:v>
                </c:pt>
                <c:pt idx="92">
                  <c:v>43983</c:v>
                </c:pt>
                <c:pt idx="93">
                  <c:v>44013</c:v>
                </c:pt>
                <c:pt idx="94">
                  <c:v>44044</c:v>
                </c:pt>
                <c:pt idx="95">
                  <c:v>44075</c:v>
                </c:pt>
                <c:pt idx="96">
                  <c:v>44105</c:v>
                </c:pt>
                <c:pt idx="97">
                  <c:v>44136</c:v>
                </c:pt>
              </c:numCache>
            </c:numRef>
          </c:cat>
          <c:val>
            <c:numRef>
              <c:f>'Historical Data'!CO_share</c:f>
              <c:numCache>
                <c:formatCode>0%</c:formatCode>
                <c:ptCount val="9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2.3923444095999002E-3</c:v>
                </c:pt>
                <c:pt idx="48">
                  <c:v>0</c:v>
                </c:pt>
                <c:pt idx="49">
                  <c:v>0</c:v>
                </c:pt>
                <c:pt idx="50">
                  <c:v>0</c:v>
                </c:pt>
                <c:pt idx="51">
                  <c:v>2.0439301151782274E-3</c:v>
                </c:pt>
                <c:pt idx="52">
                  <c:v>1.622038334608078E-2</c:v>
                </c:pt>
                <c:pt idx="53">
                  <c:v>3.270372748374939E-2</c:v>
                </c:pt>
                <c:pt idx="54">
                  <c:v>3.6165833473205566E-2</c:v>
                </c:pt>
                <c:pt idx="55">
                  <c:v>3.3861152827739716E-2</c:v>
                </c:pt>
                <c:pt idx="56">
                  <c:v>2.8190484270453453E-2</c:v>
                </c:pt>
                <c:pt idx="57">
                  <c:v>3.2319307327270508E-2</c:v>
                </c:pt>
                <c:pt idx="58">
                  <c:v>3.441951796412468E-2</c:v>
                </c:pt>
                <c:pt idx="59">
                  <c:v>3.9717242121696472E-2</c:v>
                </c:pt>
                <c:pt idx="60">
                  <c:v>4.8055920749902725E-2</c:v>
                </c:pt>
                <c:pt idx="61">
                  <c:v>5.1134210079908371E-2</c:v>
                </c:pt>
                <c:pt idx="62">
                  <c:v>5.0880897790193558E-2</c:v>
                </c:pt>
                <c:pt idx="63">
                  <c:v>5.0195589661598206E-2</c:v>
                </c:pt>
                <c:pt idx="64">
                  <c:v>4.9570735543966293E-2</c:v>
                </c:pt>
                <c:pt idx="65">
                  <c:v>5.0189174711704254E-2</c:v>
                </c:pt>
                <c:pt idx="66">
                  <c:v>4.2502973228693008E-2</c:v>
                </c:pt>
                <c:pt idx="67">
                  <c:v>4.5901637524366379E-2</c:v>
                </c:pt>
                <c:pt idx="68">
                  <c:v>4.3742764741182327E-2</c:v>
                </c:pt>
                <c:pt idx="69">
                  <c:v>4.4596485793590546E-2</c:v>
                </c:pt>
                <c:pt idx="70">
                  <c:v>4.9323353916406631E-2</c:v>
                </c:pt>
                <c:pt idx="71">
                  <c:v>5.352364107966423E-2</c:v>
                </c:pt>
                <c:pt idx="72">
                  <c:v>5.1884889602661133E-2</c:v>
                </c:pt>
                <c:pt idx="73">
                  <c:v>5.0110749900341034E-2</c:v>
                </c:pt>
                <c:pt idx="74">
                  <c:v>4.9051936715841293E-2</c:v>
                </c:pt>
                <c:pt idx="75">
                  <c:v>5.0144024193286896E-2</c:v>
                </c:pt>
                <c:pt idx="76">
                  <c:v>5.5475890636444092E-2</c:v>
                </c:pt>
                <c:pt idx="77">
                  <c:v>6.0984116047620773E-2</c:v>
                </c:pt>
                <c:pt idx="78">
                  <c:v>6.1321459710597992E-2</c:v>
                </c:pt>
                <c:pt idx="79">
                  <c:v>6.7233853042125702E-2</c:v>
                </c:pt>
                <c:pt idx="80">
                  <c:v>6.7131049931049347E-2</c:v>
                </c:pt>
                <c:pt idx="81">
                  <c:v>7.5190871953964233E-2</c:v>
                </c:pt>
                <c:pt idx="82">
                  <c:v>9.2320822179317474E-2</c:v>
                </c:pt>
                <c:pt idx="83">
                  <c:v>0.10164114087820053</c:v>
                </c:pt>
                <c:pt idx="84">
                  <c:v>0.11462905257940292</c:v>
                </c:pt>
                <c:pt idx="85">
                  <c:v>0.10779736936092377</c:v>
                </c:pt>
                <c:pt idx="86">
                  <c:v>0.10529952496290207</c:v>
                </c:pt>
                <c:pt idx="87">
                  <c:v>0.10153505206108093</c:v>
                </c:pt>
                <c:pt idx="88">
                  <c:v>0.10287285596132278</c:v>
                </c:pt>
                <c:pt idx="89">
                  <c:v>0.11251252144575119</c:v>
                </c:pt>
                <c:pt idx="90">
                  <c:v>0.1171131357550621</c:v>
                </c:pt>
                <c:pt idx="91">
                  <c:v>0.15361908078193665</c:v>
                </c:pt>
                <c:pt idx="92">
                  <c:v>0.23938745260238647</c:v>
                </c:pt>
                <c:pt idx="93">
                  <c:v>0.27314689755439758</c:v>
                </c:pt>
                <c:pt idx="94">
                  <c:v>0.29410079121589661</c:v>
                </c:pt>
                <c:pt idx="95">
                  <c:v>0.30823293328285217</c:v>
                </c:pt>
                <c:pt idx="96">
                  <c:v>0.31065714359283447</c:v>
                </c:pt>
                <c:pt idx="97">
                  <c:v>0.33553993701934814</c:v>
                </c:pt>
              </c:numCache>
            </c:numRef>
          </c:val>
          <c:smooth val="0"/>
          <c:extLst>
            <c:ext xmlns:c16="http://schemas.microsoft.com/office/drawing/2014/chart" uri="{C3380CC4-5D6E-409C-BE32-E72D297353CC}">
              <c16:uniqueId val="{00000001-7E08-4DB1-B214-BA5BEF033B0D}"/>
            </c:ext>
          </c:extLst>
        </c:ser>
        <c:ser>
          <c:idx val="2"/>
          <c:order val="2"/>
          <c:tx>
            <c:v>No cash out</c:v>
          </c:tx>
          <c:spPr>
            <a:ln w="28575" cap="rnd">
              <a:solidFill>
                <a:schemeClr val="accent3"/>
              </a:solidFill>
              <a:round/>
            </a:ln>
            <a:effectLst/>
          </c:spPr>
          <c:marker>
            <c:symbol val="none"/>
          </c:marker>
          <c:cat>
            <c:numRef>
              <c:f>'Historical Data'!Date</c:f>
              <c:numCache>
                <c:formatCode>mmm\-yy</c:formatCode>
                <c:ptCount val="98"/>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43435</c:v>
                </c:pt>
                <c:pt idx="75">
                  <c:v>43466</c:v>
                </c:pt>
                <c:pt idx="76">
                  <c:v>43497</c:v>
                </c:pt>
                <c:pt idx="77">
                  <c:v>43525</c:v>
                </c:pt>
                <c:pt idx="78">
                  <c:v>43556</c:v>
                </c:pt>
                <c:pt idx="79">
                  <c:v>43586</c:v>
                </c:pt>
                <c:pt idx="80">
                  <c:v>43617</c:v>
                </c:pt>
                <c:pt idx="81">
                  <c:v>43647</c:v>
                </c:pt>
                <c:pt idx="82">
                  <c:v>43678</c:v>
                </c:pt>
                <c:pt idx="83">
                  <c:v>43709</c:v>
                </c:pt>
                <c:pt idx="84">
                  <c:v>43739</c:v>
                </c:pt>
                <c:pt idx="85">
                  <c:v>43770</c:v>
                </c:pt>
                <c:pt idx="86">
                  <c:v>43800</c:v>
                </c:pt>
                <c:pt idx="87">
                  <c:v>43831</c:v>
                </c:pt>
                <c:pt idx="88">
                  <c:v>43862</c:v>
                </c:pt>
                <c:pt idx="89">
                  <c:v>43891</c:v>
                </c:pt>
                <c:pt idx="90">
                  <c:v>43922</c:v>
                </c:pt>
                <c:pt idx="91">
                  <c:v>43952</c:v>
                </c:pt>
                <c:pt idx="92">
                  <c:v>43983</c:v>
                </c:pt>
                <c:pt idx="93">
                  <c:v>44013</c:v>
                </c:pt>
                <c:pt idx="94">
                  <c:v>44044</c:v>
                </c:pt>
                <c:pt idx="95">
                  <c:v>44075</c:v>
                </c:pt>
                <c:pt idx="96">
                  <c:v>44105</c:v>
                </c:pt>
                <c:pt idx="97">
                  <c:v>44136</c:v>
                </c:pt>
              </c:numCache>
            </c:numRef>
          </c:cat>
          <c:val>
            <c:numRef>
              <c:f>'Historical Data'!NCO_share</c:f>
              <c:numCache>
                <c:formatCode>0%</c:formatCode>
                <c:ptCount val="98"/>
                <c:pt idx="0">
                  <c:v>8.849557489156723E-3</c:v>
                </c:pt>
                <c:pt idx="1">
                  <c:v>8.2987556234002113E-3</c:v>
                </c:pt>
                <c:pt idx="2">
                  <c:v>0</c:v>
                </c:pt>
                <c:pt idx="3">
                  <c:v>0</c:v>
                </c:pt>
                <c:pt idx="4">
                  <c:v>7.9681277275085449E-3</c:v>
                </c:pt>
                <c:pt idx="5">
                  <c:v>7.1174376644194126E-3</c:v>
                </c:pt>
                <c:pt idx="6">
                  <c:v>0</c:v>
                </c:pt>
                <c:pt idx="7">
                  <c:v>2.9239766299724579E-3</c:v>
                </c:pt>
                <c:pt idx="8">
                  <c:v>0</c:v>
                </c:pt>
                <c:pt idx="9">
                  <c:v>0</c:v>
                </c:pt>
                <c:pt idx="10">
                  <c:v>1.1627906933426857E-3</c:v>
                </c:pt>
                <c:pt idx="11">
                  <c:v>0</c:v>
                </c:pt>
                <c:pt idx="12">
                  <c:v>0</c:v>
                </c:pt>
                <c:pt idx="13">
                  <c:v>5.0505050458014011E-3</c:v>
                </c:pt>
                <c:pt idx="14">
                  <c:v>0</c:v>
                </c:pt>
                <c:pt idx="15">
                  <c:v>0</c:v>
                </c:pt>
                <c:pt idx="16">
                  <c:v>0</c:v>
                </c:pt>
                <c:pt idx="17">
                  <c:v>1.1976048350334167E-2</c:v>
                </c:pt>
                <c:pt idx="18">
                  <c:v>0</c:v>
                </c:pt>
                <c:pt idx="19">
                  <c:v>1.2500000186264515E-2</c:v>
                </c:pt>
                <c:pt idx="20">
                  <c:v>9.8039219155907631E-3</c:v>
                </c:pt>
                <c:pt idx="21">
                  <c:v>8.0000003799796104E-3</c:v>
                </c:pt>
                <c:pt idx="22">
                  <c:v>8.1632649526000023E-3</c:v>
                </c:pt>
                <c:pt idx="23">
                  <c:v>3.3444815780967474E-3</c:v>
                </c:pt>
                <c:pt idx="24">
                  <c:v>6.9124423898756504E-3</c:v>
                </c:pt>
                <c:pt idx="25">
                  <c:v>6.6079297102987766E-3</c:v>
                </c:pt>
                <c:pt idx="26">
                  <c:v>5.7736719027161598E-3</c:v>
                </c:pt>
                <c:pt idx="27">
                  <c:v>1.0128913447260857E-2</c:v>
                </c:pt>
                <c:pt idx="28">
                  <c:v>1.4925372786819935E-2</c:v>
                </c:pt>
                <c:pt idx="29">
                  <c:v>1.4107883907854557E-2</c:v>
                </c:pt>
                <c:pt idx="30">
                  <c:v>1.2707182206213474E-2</c:v>
                </c:pt>
                <c:pt idx="31">
                  <c:v>4.9854591488838196E-3</c:v>
                </c:pt>
                <c:pt idx="32">
                  <c:v>7.8926598653197289E-3</c:v>
                </c:pt>
                <c:pt idx="33">
                  <c:v>4.9975011497735977E-3</c:v>
                </c:pt>
                <c:pt idx="34">
                  <c:v>5.1736882887780666E-3</c:v>
                </c:pt>
                <c:pt idx="35">
                  <c:v>6.9625759497284889E-3</c:v>
                </c:pt>
                <c:pt idx="36">
                  <c:v>6.4608757384121418E-3</c:v>
                </c:pt>
                <c:pt idx="37">
                  <c:v>3.9727580733597279E-3</c:v>
                </c:pt>
                <c:pt idx="38">
                  <c:v>5.6433407589793205E-3</c:v>
                </c:pt>
                <c:pt idx="39">
                  <c:v>6.5075922757387161E-3</c:v>
                </c:pt>
                <c:pt idx="40">
                  <c:v>2.1141648758202791E-3</c:v>
                </c:pt>
                <c:pt idx="41">
                  <c:v>3.0534351244568825E-3</c:v>
                </c:pt>
                <c:pt idx="42">
                  <c:v>0</c:v>
                </c:pt>
                <c:pt idx="43">
                  <c:v>4.9019609577953815E-3</c:v>
                </c:pt>
                <c:pt idx="44">
                  <c:v>5.6737586855888367E-3</c:v>
                </c:pt>
                <c:pt idx="45">
                  <c:v>1.6786571592092514E-2</c:v>
                </c:pt>
                <c:pt idx="46">
                  <c:v>2.1897809579968452E-2</c:v>
                </c:pt>
                <c:pt idx="47">
                  <c:v>1.5177065506577492E-2</c:v>
                </c:pt>
                <c:pt idx="48">
                  <c:v>4.8731643706560135E-2</c:v>
                </c:pt>
                <c:pt idx="49">
                  <c:v>5.1252182573080063E-2</c:v>
                </c:pt>
                <c:pt idx="50">
                  <c:v>7.4532769620418549E-2</c:v>
                </c:pt>
                <c:pt idx="51">
                  <c:v>8.2905076444149017E-2</c:v>
                </c:pt>
                <c:pt idx="52">
                  <c:v>6.7973010241985321E-2</c:v>
                </c:pt>
                <c:pt idx="53">
                  <c:v>7.4735850095748901E-2</c:v>
                </c:pt>
                <c:pt idx="54">
                  <c:v>8.11658576130867E-2</c:v>
                </c:pt>
                <c:pt idx="55">
                  <c:v>7.6703839004039764E-2</c:v>
                </c:pt>
                <c:pt idx="56">
                  <c:v>7.1026057004928589E-2</c:v>
                </c:pt>
                <c:pt idx="57">
                  <c:v>9.224199503660202E-2</c:v>
                </c:pt>
                <c:pt idx="58">
                  <c:v>0.11573851853609085</c:v>
                </c:pt>
                <c:pt idx="59">
                  <c:v>0.1348404586315155</c:v>
                </c:pt>
                <c:pt idx="60">
                  <c:v>0.17065615952014923</c:v>
                </c:pt>
                <c:pt idx="61">
                  <c:v>0.17301037907600403</c:v>
                </c:pt>
                <c:pt idx="62">
                  <c:v>0.16399577260017395</c:v>
                </c:pt>
                <c:pt idx="63">
                  <c:v>0.15901261568069458</c:v>
                </c:pt>
                <c:pt idx="64">
                  <c:v>0.15202246606349945</c:v>
                </c:pt>
                <c:pt idx="65">
                  <c:v>0.14185787737369537</c:v>
                </c:pt>
                <c:pt idx="66">
                  <c:v>0.1158730611205101</c:v>
                </c:pt>
                <c:pt idx="67">
                  <c:v>0.11631475389003754</c:v>
                </c:pt>
                <c:pt idx="68">
                  <c:v>0.10732721537351608</c:v>
                </c:pt>
                <c:pt idx="69">
                  <c:v>0.10586326569318771</c:v>
                </c:pt>
                <c:pt idx="70">
                  <c:v>0.11448104679584503</c:v>
                </c:pt>
                <c:pt idx="71">
                  <c:v>0.11997944861650467</c:v>
                </c:pt>
                <c:pt idx="72">
                  <c:v>0.12455392628908157</c:v>
                </c:pt>
                <c:pt idx="73">
                  <c:v>0.12090633809566498</c:v>
                </c:pt>
                <c:pt idx="74">
                  <c:v>0.11854312568902969</c:v>
                </c:pt>
                <c:pt idx="75">
                  <c:v>0.12839844822883606</c:v>
                </c:pt>
                <c:pt idx="76">
                  <c:v>0.1657630056142807</c:v>
                </c:pt>
                <c:pt idx="77">
                  <c:v>0.20891423523426056</c:v>
                </c:pt>
                <c:pt idx="78">
                  <c:v>0.23308664560317993</c:v>
                </c:pt>
                <c:pt idx="79">
                  <c:v>0.3087276816368103</c:v>
                </c:pt>
                <c:pt idx="80">
                  <c:v>0.28605917096138</c:v>
                </c:pt>
                <c:pt idx="81">
                  <c:v>0.34917369484901428</c:v>
                </c:pt>
                <c:pt idx="82">
                  <c:v>0.40035492181777954</c:v>
                </c:pt>
                <c:pt idx="83">
                  <c:v>0.42692476511001587</c:v>
                </c:pt>
                <c:pt idx="84">
                  <c:v>0.46742701530456543</c:v>
                </c:pt>
                <c:pt idx="85">
                  <c:v>0.44252324104309082</c:v>
                </c:pt>
                <c:pt idx="86">
                  <c:v>0.43911400437355042</c:v>
                </c:pt>
                <c:pt idx="87">
                  <c:v>0.43827968835830688</c:v>
                </c:pt>
                <c:pt idx="88">
                  <c:v>0.44413143396377563</c:v>
                </c:pt>
                <c:pt idx="89">
                  <c:v>0.50100892782211304</c:v>
                </c:pt>
                <c:pt idx="90">
                  <c:v>0.53083789348602295</c:v>
                </c:pt>
                <c:pt idx="91">
                  <c:v>0.51894211769104004</c:v>
                </c:pt>
                <c:pt idx="92">
                  <c:v>0.58057469129562378</c:v>
                </c:pt>
                <c:pt idx="93">
                  <c:v>0.63231432437896729</c:v>
                </c:pt>
                <c:pt idx="94">
                  <c:v>0.65769052505493164</c:v>
                </c:pt>
                <c:pt idx="95">
                  <c:v>0.68012791872024536</c:v>
                </c:pt>
                <c:pt idx="96">
                  <c:v>0.67874842882156372</c:v>
                </c:pt>
                <c:pt idx="97">
                  <c:v>0.67712485790252686</c:v>
                </c:pt>
              </c:numCache>
            </c:numRef>
          </c:val>
          <c:smooth val="0"/>
          <c:extLst>
            <c:ext xmlns:c16="http://schemas.microsoft.com/office/drawing/2014/chart" uri="{C3380CC4-5D6E-409C-BE32-E72D297353CC}">
              <c16:uniqueId val="{00000002-7E08-4DB1-B214-BA5BEF033B0D}"/>
            </c:ext>
          </c:extLst>
        </c:ser>
        <c:dLbls>
          <c:showLegendKey val="0"/>
          <c:showVal val="0"/>
          <c:showCatName val="0"/>
          <c:showSerName val="0"/>
          <c:showPercent val="0"/>
          <c:showBubbleSize val="0"/>
        </c:dLbls>
        <c:smooth val="0"/>
        <c:axId val="470765007"/>
        <c:axId val="470760847"/>
      </c:lineChart>
      <c:dateAx>
        <c:axId val="470765007"/>
        <c:scaling>
          <c:orientation val="minMax"/>
        </c:scaling>
        <c:delete val="0"/>
        <c:axPos val="b"/>
        <c:numFmt formatCode="mmm\-yy"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70760847"/>
        <c:crosses val="autoZero"/>
        <c:auto val="1"/>
        <c:lblOffset val="100"/>
        <c:baseTimeUnit val="days"/>
        <c:majorUnit val="6"/>
        <c:majorTimeUnit val="months"/>
      </c:dateAx>
      <c:valAx>
        <c:axId val="4707608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70765007"/>
        <c:crosses val="autoZero"/>
        <c:crossBetween val="between"/>
      </c:valAx>
      <c:spPr>
        <a:noFill/>
        <a:ln>
          <a:solidFill>
            <a:schemeClr val="tx1"/>
          </a:solidFill>
        </a:ln>
        <a:effectLst/>
      </c:spPr>
    </c:plotArea>
    <c:legend>
      <c:legendPos val="r"/>
      <c:layout>
        <c:manualLayout>
          <c:xMode val="edge"/>
          <c:yMode val="edge"/>
          <c:x val="0.1301469496403912"/>
          <c:y val="0.16118345433364695"/>
          <c:w val="0.16265683101903256"/>
          <c:h val="0.1844598496817852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1" i="0" baseline="0" dirty="0">
                <a:solidFill>
                  <a:sysClr val="windowText" lastClr="000000"/>
                </a:solidFill>
                <a:effectLst/>
              </a:rPr>
              <a:t>Relative Value &amp; Relative </a:t>
            </a:r>
            <a:r>
              <a:rPr lang="en-US" sz="1400" b="1" i="0" baseline="0" dirty="0" smtClean="0">
                <a:solidFill>
                  <a:sysClr val="windowText" lastClr="000000"/>
                </a:solidFill>
                <a:effectLst/>
              </a:rPr>
              <a:t>Income</a:t>
            </a:r>
          </a:p>
          <a:p>
            <a:pPr>
              <a:defRPr sz="1400" b="1"/>
            </a:pPr>
            <a:r>
              <a:rPr lang="en-US" sz="1400" b="1" i="0" baseline="0" dirty="0" smtClean="0">
                <a:solidFill>
                  <a:sysClr val="windowText" lastClr="000000"/>
                </a:solidFill>
                <a:effectLst/>
              </a:rPr>
              <a:t>After Controlling </a:t>
            </a:r>
            <a:r>
              <a:rPr lang="en-US" sz="1400" b="1" i="0" baseline="0" dirty="0">
                <a:solidFill>
                  <a:sysClr val="windowText" lastClr="000000"/>
                </a:solidFill>
                <a:effectLst/>
              </a:rPr>
              <a:t>for Single Mother Share with Children under </a:t>
            </a:r>
            <a:r>
              <a:rPr lang="en-US" sz="1400" b="1" i="0" baseline="0" dirty="0" smtClean="0">
                <a:solidFill>
                  <a:sysClr val="windowText" lastClr="000000"/>
                </a:solidFill>
                <a:effectLst/>
              </a:rPr>
              <a:t>18: </a:t>
            </a:r>
            <a:r>
              <a:rPr lang="en-US" sz="1400" b="1" i="0" baseline="0" dirty="0">
                <a:solidFill>
                  <a:sysClr val="windowText" lastClr="000000"/>
                </a:solidFill>
                <a:effectLst/>
              </a:rPr>
              <a:t>by % Black Residents</a:t>
            </a:r>
            <a:endParaRPr lang="en-CA" sz="1100" b="1" dirty="0">
              <a:solidFill>
                <a:sysClr val="windowText" lastClr="000000"/>
              </a:solidFill>
              <a:effectLst/>
            </a:endParaRPr>
          </a:p>
        </c:rich>
      </c:tx>
      <c:layout>
        <c:manualLayout>
          <c:xMode val="edge"/>
          <c:yMode val="edge"/>
          <c:x val="0.149873633277824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8464334410708728E-2"/>
          <c:y val="0.14829409667118265"/>
          <c:w val="0.88098012008873328"/>
          <c:h val="0.71116924935830717"/>
        </c:manualLayout>
      </c:layout>
      <c:barChart>
        <c:barDir val="col"/>
        <c:grouping val="clustered"/>
        <c:varyColors val="0"/>
        <c:ser>
          <c:idx val="6"/>
          <c:order val="6"/>
          <c:tx>
            <c:strRef>
              <c:f>'Sheet1 (2)'!$H$32</c:f>
              <c:strCache>
                <c:ptCount val="1"/>
                <c:pt idx="0">
                  <c:v>dummy</c:v>
                </c:pt>
              </c:strCache>
            </c:strRef>
          </c:tx>
          <c:spPr>
            <a:solidFill>
              <a:schemeClr val="bg1">
                <a:lumMod val="85000"/>
              </a:schemeClr>
            </a:solidFill>
            <a:ln>
              <a:solidFill>
                <a:schemeClr val="bg1">
                  <a:lumMod val="75000"/>
                </a:schemeClr>
              </a:solidFill>
            </a:ln>
            <a:effectLst/>
          </c:spPr>
          <c:invertIfNegative val="0"/>
          <c:cat>
            <c:numRef>
              <c:f>'Sheet1 (2)'!$A$9:$A$24</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(2)'!$H$33:$H$48</c:f>
              <c:numCache>
                <c:formatCode>General</c:formatCode>
                <c:ptCount val="16"/>
                <c:pt idx="4">
                  <c:v>220</c:v>
                </c:pt>
                <c:pt idx="5">
                  <c:v>220</c:v>
                </c:pt>
                <c:pt idx="6">
                  <c:v>220</c:v>
                </c:pt>
                <c:pt idx="7">
                  <c:v>220</c:v>
                </c:pt>
              </c:numCache>
            </c:numRef>
          </c:val>
          <c:extLst>
            <c:ext xmlns:c16="http://schemas.microsoft.com/office/drawing/2014/chart" uri="{C3380CC4-5D6E-409C-BE32-E72D297353CC}">
              <c16:uniqueId val="{00000000-C4E3-48B7-9F03-140F4FB149B1}"/>
            </c:ext>
          </c:extLst>
        </c:ser>
        <c:dLbls>
          <c:showLegendKey val="0"/>
          <c:showVal val="0"/>
          <c:showCatName val="0"/>
          <c:showSerName val="0"/>
          <c:showPercent val="0"/>
          <c:showBubbleSize val="0"/>
        </c:dLbls>
        <c:gapWidth val="0"/>
        <c:axId val="1291218000"/>
        <c:axId val="1291225488"/>
      </c:barChart>
      <c:lineChart>
        <c:grouping val="standard"/>
        <c:varyColors val="0"/>
        <c:ser>
          <c:idx val="0"/>
          <c:order val="0"/>
          <c:tx>
            <c:strRef>
              <c:f>'Sheet1 (2)'!$B$32</c:f>
              <c:strCache>
                <c:ptCount val="1"/>
                <c:pt idx="0">
                  <c:v>≥50 (treatment)</c:v>
                </c:pt>
              </c:strCache>
            </c:strRef>
          </c:tx>
          <c:spPr>
            <a:ln w="38100" cap="rnd">
              <a:solidFill>
                <a:schemeClr val="accent1"/>
              </a:solidFill>
              <a:round/>
            </a:ln>
            <a:effectLst/>
          </c:spPr>
          <c:marker>
            <c:symbol val="none"/>
          </c:marker>
          <c:cat>
            <c:numRef>
              <c:f>'Sheet1 (2)'!$A$33:$A$48</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(2)'!$B$33:$B$48</c:f>
              <c:numCache>
                <c:formatCode>General</c:formatCode>
                <c:ptCount val="16"/>
                <c:pt idx="0">
                  <c:v>49.239882999999999</c:v>
                </c:pt>
                <c:pt idx="1">
                  <c:v>56.155994</c:v>
                </c:pt>
                <c:pt idx="2">
                  <c:v>63.257025000000006</c:v>
                </c:pt>
                <c:pt idx="3">
                  <c:v>70.542975999999996</c:v>
                </c:pt>
                <c:pt idx="4">
                  <c:v>78.013846999999998</c:v>
                </c:pt>
                <c:pt idx="5">
                  <c:v>85.669637999999992</c:v>
                </c:pt>
                <c:pt idx="6">
                  <c:v>93.510348999999991</c:v>
                </c:pt>
                <c:pt idx="7">
                  <c:v>101.53598</c:v>
                </c:pt>
                <c:pt idx="8">
                  <c:v>109.746531</c:v>
                </c:pt>
                <c:pt idx="9">
                  <c:v>118.14200200000001</c:v>
                </c:pt>
                <c:pt idx="10">
                  <c:v>126.72239300000001</c:v>
                </c:pt>
                <c:pt idx="11">
                  <c:v>135.48770400000001</c:v>
                </c:pt>
                <c:pt idx="12">
                  <c:v>144.43793499999998</c:v>
                </c:pt>
                <c:pt idx="13">
                  <c:v>153.57308599999999</c:v>
                </c:pt>
                <c:pt idx="14">
                  <c:v>162.893157</c:v>
                </c:pt>
                <c:pt idx="15">
                  <c:v>172.39814799999999</c:v>
                </c:pt>
              </c:numCache>
            </c:numRef>
          </c:val>
          <c:smooth val="0"/>
          <c:extLst>
            <c:ext xmlns:c16="http://schemas.microsoft.com/office/drawing/2014/chart" uri="{C3380CC4-5D6E-409C-BE32-E72D297353CC}">
              <c16:uniqueId val="{00000001-C4E3-48B7-9F03-140F4FB149B1}"/>
            </c:ext>
          </c:extLst>
        </c:ser>
        <c:ser>
          <c:idx val="1"/>
          <c:order val="1"/>
          <c:tx>
            <c:strRef>
              <c:f>'Sheet1 (2)'!$C$32</c:f>
              <c:strCache>
                <c:ptCount val="1"/>
                <c:pt idx="0">
                  <c:v>0 - &lt;1 (control)</c:v>
                </c:pt>
              </c:strCache>
            </c:strRef>
          </c:tx>
          <c:spPr>
            <a:ln w="38100" cap="rnd">
              <a:solidFill>
                <a:srgbClr val="C00000"/>
              </a:solidFill>
              <a:round/>
            </a:ln>
            <a:effectLst/>
          </c:spPr>
          <c:marker>
            <c:symbol val="none"/>
          </c:marker>
          <c:cat>
            <c:numRef>
              <c:f>'Sheet1 (2)'!$A$33:$A$48</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(2)'!$C$33:$C$48</c:f>
              <c:numCache>
                <c:formatCode>General</c:formatCode>
                <c:ptCount val="16"/>
                <c:pt idx="0">
                  <c:v>83.465980999999999</c:v>
                </c:pt>
                <c:pt idx="1">
                  <c:v>82.123847999999995</c:v>
                </c:pt>
                <c:pt idx="2">
                  <c:v>82.178994999999986</c:v>
                </c:pt>
                <c:pt idx="3">
                  <c:v>83.631421999999986</c:v>
                </c:pt>
                <c:pt idx="4">
                  <c:v>86.481128999999996</c:v>
                </c:pt>
                <c:pt idx="5">
                  <c:v>90.728116</c:v>
                </c:pt>
                <c:pt idx="6">
                  <c:v>96.372382999999999</c:v>
                </c:pt>
                <c:pt idx="7">
                  <c:v>103.41392999999999</c:v>
                </c:pt>
                <c:pt idx="8">
                  <c:v>111.852757</c:v>
                </c:pt>
                <c:pt idx="9">
                  <c:v>121.688864</c:v>
                </c:pt>
                <c:pt idx="10">
                  <c:v>132.92225099999999</c:v>
                </c:pt>
                <c:pt idx="11">
                  <c:v>145.55291800000001</c:v>
                </c:pt>
                <c:pt idx="12">
                  <c:v>159.58086500000002</c:v>
                </c:pt>
                <c:pt idx="13">
                  <c:v>175.006092</c:v>
                </c:pt>
                <c:pt idx="14">
                  <c:v>191.828599</c:v>
                </c:pt>
                <c:pt idx="15">
                  <c:v>210.04838599999999</c:v>
                </c:pt>
              </c:numCache>
            </c:numRef>
          </c:val>
          <c:smooth val="0"/>
          <c:extLst>
            <c:ext xmlns:c16="http://schemas.microsoft.com/office/drawing/2014/chart" uri="{C3380CC4-5D6E-409C-BE32-E72D297353CC}">
              <c16:uniqueId val="{00000002-C4E3-48B7-9F03-140F4FB149B1}"/>
            </c:ext>
          </c:extLst>
        </c:ser>
        <c:ser>
          <c:idx val="2"/>
          <c:order val="2"/>
          <c:tx>
            <c:strRef>
              <c:f>'Sheet1 (2)'!$D$32</c:f>
              <c:strCache>
                <c:ptCount val="1"/>
                <c:pt idx="0">
                  <c:v>1 - &lt;5</c:v>
                </c:pt>
              </c:strCache>
            </c:strRef>
          </c:tx>
          <c:spPr>
            <a:ln w="19050" cap="rnd">
              <a:solidFill>
                <a:schemeClr val="accent6"/>
              </a:solidFill>
              <a:round/>
            </a:ln>
            <a:effectLst/>
          </c:spPr>
          <c:marker>
            <c:symbol val="none"/>
          </c:marker>
          <c:cat>
            <c:numRef>
              <c:f>'Sheet1 (2)'!$A$33:$A$48</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(2)'!$D$33:$D$48</c:f>
              <c:numCache>
                <c:formatCode>General</c:formatCode>
                <c:ptCount val="16"/>
                <c:pt idx="0">
                  <c:v>64.300422999999995</c:v>
                </c:pt>
                <c:pt idx="1">
                  <c:v>67.942684</c:v>
                </c:pt>
                <c:pt idx="2">
                  <c:v>72.210125000000005</c:v>
                </c:pt>
                <c:pt idx="3">
                  <c:v>77.10274600000001</c:v>
                </c:pt>
                <c:pt idx="4">
                  <c:v>82.620547000000016</c:v>
                </c:pt>
                <c:pt idx="5">
                  <c:v>88.763527999999994</c:v>
                </c:pt>
                <c:pt idx="6">
                  <c:v>95.531689</c:v>
                </c:pt>
                <c:pt idx="7">
                  <c:v>102.92503000000001</c:v>
                </c:pt>
                <c:pt idx="8">
                  <c:v>110.943551</c:v>
                </c:pt>
                <c:pt idx="9">
                  <c:v>119.58725200000001</c:v>
                </c:pt>
                <c:pt idx="10">
                  <c:v>128.856133</c:v>
                </c:pt>
                <c:pt idx="11">
                  <c:v>138.75019399999999</c:v>
                </c:pt>
                <c:pt idx="12">
                  <c:v>149.26943499999999</c:v>
                </c:pt>
                <c:pt idx="13">
                  <c:v>160.41385600000001</c:v>
                </c:pt>
                <c:pt idx="14">
                  <c:v>172.183457</c:v>
                </c:pt>
                <c:pt idx="15">
                  <c:v>184.578238</c:v>
                </c:pt>
              </c:numCache>
            </c:numRef>
          </c:val>
          <c:smooth val="0"/>
          <c:extLst>
            <c:ext xmlns:c16="http://schemas.microsoft.com/office/drawing/2014/chart" uri="{C3380CC4-5D6E-409C-BE32-E72D297353CC}">
              <c16:uniqueId val="{00000003-C4E3-48B7-9F03-140F4FB149B1}"/>
            </c:ext>
          </c:extLst>
        </c:ser>
        <c:ser>
          <c:idx val="3"/>
          <c:order val="3"/>
          <c:tx>
            <c:strRef>
              <c:f>'Sheet1 (2)'!$E$32</c:f>
              <c:strCache>
                <c:ptCount val="1"/>
                <c:pt idx="0">
                  <c:v>5 - &lt;10</c:v>
                </c:pt>
              </c:strCache>
            </c:strRef>
          </c:tx>
          <c:spPr>
            <a:ln w="19050" cap="rnd">
              <a:solidFill>
                <a:schemeClr val="accent4"/>
              </a:solidFill>
              <a:round/>
            </a:ln>
            <a:effectLst/>
          </c:spPr>
          <c:marker>
            <c:symbol val="none"/>
          </c:marker>
          <c:cat>
            <c:numRef>
              <c:f>'Sheet1 (2)'!$A$33:$A$48</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(2)'!$E$33:$E$48</c:f>
              <c:numCache>
                <c:formatCode>General</c:formatCode>
                <c:ptCount val="16"/>
                <c:pt idx="0">
                  <c:v>65.672264000000013</c:v>
                </c:pt>
                <c:pt idx="1">
                  <c:v>67.495742000000007</c:v>
                </c:pt>
                <c:pt idx="2">
                  <c:v>70.344660000000005</c:v>
                </c:pt>
                <c:pt idx="3">
                  <c:v>74.219018000000005</c:v>
                </c:pt>
                <c:pt idx="4">
                  <c:v>79.11881600000001</c:v>
                </c:pt>
                <c:pt idx="5">
                  <c:v>85.044054000000017</c:v>
                </c:pt>
                <c:pt idx="6">
                  <c:v>91.994732000000013</c:v>
                </c:pt>
                <c:pt idx="7">
                  <c:v>99.970850000000013</c:v>
                </c:pt>
                <c:pt idx="8">
                  <c:v>108.972408</c:v>
                </c:pt>
                <c:pt idx="9">
                  <c:v>118.99940600000001</c:v>
                </c:pt>
                <c:pt idx="10">
                  <c:v>130.05184400000002</c:v>
                </c:pt>
                <c:pt idx="11">
                  <c:v>142.12972200000002</c:v>
                </c:pt>
                <c:pt idx="12">
                  <c:v>155.23304000000002</c:v>
                </c:pt>
                <c:pt idx="13">
                  <c:v>169.36179800000002</c:v>
                </c:pt>
                <c:pt idx="14">
                  <c:v>184.51599600000003</c:v>
                </c:pt>
                <c:pt idx="15">
                  <c:v>200.69563400000001</c:v>
                </c:pt>
              </c:numCache>
            </c:numRef>
          </c:val>
          <c:smooth val="0"/>
          <c:extLst>
            <c:ext xmlns:c16="http://schemas.microsoft.com/office/drawing/2014/chart" uri="{C3380CC4-5D6E-409C-BE32-E72D297353CC}">
              <c16:uniqueId val="{00000004-C4E3-48B7-9F03-140F4FB149B1}"/>
            </c:ext>
          </c:extLst>
        </c:ser>
        <c:ser>
          <c:idx val="4"/>
          <c:order val="4"/>
          <c:tx>
            <c:strRef>
              <c:f>'Sheet1 (2)'!$F$32</c:f>
              <c:strCache>
                <c:ptCount val="1"/>
                <c:pt idx="0">
                  <c:v>10 - &lt;20</c:v>
                </c:pt>
              </c:strCache>
            </c:strRef>
          </c:tx>
          <c:spPr>
            <a:ln w="19050" cap="rnd">
              <a:solidFill>
                <a:schemeClr val="tx1"/>
              </a:solidFill>
              <a:round/>
            </a:ln>
            <a:effectLst/>
          </c:spPr>
          <c:marker>
            <c:symbol val="none"/>
          </c:marker>
          <c:cat>
            <c:numRef>
              <c:f>'Sheet1 (2)'!$A$33:$A$48</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(2)'!$F$33:$F$48</c:f>
              <c:numCache>
                <c:formatCode>General</c:formatCode>
                <c:ptCount val="16"/>
                <c:pt idx="0">
                  <c:v>56.100673</c:v>
                </c:pt>
                <c:pt idx="1">
                  <c:v>60.639263999999997</c:v>
                </c:pt>
                <c:pt idx="2">
                  <c:v>65.797995</c:v>
                </c:pt>
                <c:pt idx="3">
                  <c:v>71.576865999999995</c:v>
                </c:pt>
                <c:pt idx="4">
                  <c:v>77.975876999999997</c:v>
                </c:pt>
                <c:pt idx="5">
                  <c:v>84.995028000000005</c:v>
                </c:pt>
                <c:pt idx="6">
                  <c:v>92.634319000000005</c:v>
                </c:pt>
                <c:pt idx="7">
                  <c:v>100.89375000000001</c:v>
                </c:pt>
                <c:pt idx="8">
                  <c:v>109.77332100000001</c:v>
                </c:pt>
                <c:pt idx="9">
                  <c:v>119.273032</c:v>
                </c:pt>
                <c:pt idx="10">
                  <c:v>129.39288299999998</c:v>
                </c:pt>
                <c:pt idx="11">
                  <c:v>140.13287399999999</c:v>
                </c:pt>
                <c:pt idx="12">
                  <c:v>151.49300499999998</c:v>
                </c:pt>
                <c:pt idx="13">
                  <c:v>163.473276</c:v>
                </c:pt>
                <c:pt idx="14">
                  <c:v>176.07368700000001</c:v>
                </c:pt>
                <c:pt idx="15">
                  <c:v>189.29423800000001</c:v>
                </c:pt>
              </c:numCache>
            </c:numRef>
          </c:val>
          <c:smooth val="0"/>
          <c:extLst>
            <c:ext xmlns:c16="http://schemas.microsoft.com/office/drawing/2014/chart" uri="{C3380CC4-5D6E-409C-BE32-E72D297353CC}">
              <c16:uniqueId val="{00000005-C4E3-48B7-9F03-140F4FB149B1}"/>
            </c:ext>
          </c:extLst>
        </c:ser>
        <c:ser>
          <c:idx val="5"/>
          <c:order val="5"/>
          <c:tx>
            <c:strRef>
              <c:f>'Sheet1 (2)'!$G$32</c:f>
              <c:strCache>
                <c:ptCount val="1"/>
                <c:pt idx="0">
                  <c:v>20 - &lt;50</c:v>
                </c:pt>
              </c:strCache>
            </c:strRef>
          </c:tx>
          <c:spPr>
            <a:ln w="19050" cap="rnd">
              <a:solidFill>
                <a:schemeClr val="accent2">
                  <a:lumMod val="75000"/>
                </a:schemeClr>
              </a:solidFill>
              <a:round/>
            </a:ln>
            <a:effectLst/>
          </c:spPr>
          <c:marker>
            <c:symbol val="none"/>
          </c:marker>
          <c:cat>
            <c:numRef>
              <c:f>'Sheet1 (2)'!$A$33:$A$48</c:f>
              <c:numCache>
                <c:formatCode>General</c:formatCode>
                <c:ptCount val="16"/>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numCache>
            </c:numRef>
          </c:cat>
          <c:val>
            <c:numRef>
              <c:f>'Sheet1 (2)'!$G$33:$G$48</c:f>
              <c:numCache>
                <c:formatCode>General</c:formatCode>
                <c:ptCount val="16"/>
                <c:pt idx="0">
                  <c:v>77.353679</c:v>
                </c:pt>
                <c:pt idx="1">
                  <c:v>76.950721999999999</c:v>
                </c:pt>
                <c:pt idx="2">
                  <c:v>77.799544999999995</c:v>
                </c:pt>
                <c:pt idx="3">
                  <c:v>79.900148000000002</c:v>
                </c:pt>
                <c:pt idx="4">
                  <c:v>83.252531000000005</c:v>
                </c:pt>
                <c:pt idx="5">
                  <c:v>87.856694000000005</c:v>
                </c:pt>
                <c:pt idx="6">
                  <c:v>93.712637000000001</c:v>
                </c:pt>
                <c:pt idx="7">
                  <c:v>100.82035999999999</c:v>
                </c:pt>
                <c:pt idx="8">
                  <c:v>109.17986300000001</c:v>
                </c:pt>
                <c:pt idx="9">
                  <c:v>118.791146</c:v>
                </c:pt>
                <c:pt idx="10">
                  <c:v>129.65420900000001</c:v>
                </c:pt>
                <c:pt idx="11">
                  <c:v>141.76905199999999</c:v>
                </c:pt>
                <c:pt idx="12">
                  <c:v>155.13567499999999</c:v>
                </c:pt>
                <c:pt idx="13">
                  <c:v>169.75407800000002</c:v>
                </c:pt>
                <c:pt idx="14">
                  <c:v>185.62426100000002</c:v>
                </c:pt>
                <c:pt idx="15">
                  <c:v>202.74622400000001</c:v>
                </c:pt>
              </c:numCache>
            </c:numRef>
          </c:val>
          <c:smooth val="0"/>
          <c:extLst>
            <c:ext xmlns:c16="http://schemas.microsoft.com/office/drawing/2014/chart" uri="{C3380CC4-5D6E-409C-BE32-E72D297353CC}">
              <c16:uniqueId val="{00000006-C4E3-48B7-9F03-140F4FB149B1}"/>
            </c:ext>
          </c:extLst>
        </c:ser>
        <c:dLbls>
          <c:showLegendKey val="0"/>
          <c:showVal val="0"/>
          <c:showCatName val="0"/>
          <c:showSerName val="0"/>
          <c:showPercent val="0"/>
          <c:showBubbleSize val="0"/>
        </c:dLbls>
        <c:marker val="1"/>
        <c:smooth val="0"/>
        <c:axId val="1291218000"/>
        <c:axId val="1291225488"/>
      </c:lineChart>
      <c:catAx>
        <c:axId val="12912180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Relative</a:t>
                </a:r>
                <a:r>
                  <a:rPr lang="en-US" sz="1100" baseline="0"/>
                  <a:t> Income</a:t>
                </a:r>
                <a:endParaRPr lang="en-US" sz="1100"/>
              </a:p>
            </c:rich>
          </c:tx>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291225488"/>
        <c:crosses val="autoZero"/>
        <c:auto val="1"/>
        <c:lblAlgn val="ctr"/>
        <c:lblOffset val="100"/>
        <c:noMultiLvlLbl val="0"/>
      </c:catAx>
      <c:valAx>
        <c:axId val="1291225488"/>
        <c:scaling>
          <c:orientation val="minMax"/>
          <c:max val="22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Relative</a:t>
                </a:r>
                <a:r>
                  <a:rPr lang="en-US" sz="1100" baseline="0"/>
                  <a:t> Value</a:t>
                </a:r>
                <a:endParaRPr lang="en-US" sz="1100"/>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291218000"/>
        <c:crosses val="autoZero"/>
        <c:crossBetween val="between"/>
      </c:valAx>
      <c:spPr>
        <a:noFill/>
        <a:ln>
          <a:noFill/>
        </a:ln>
        <a:effectLst/>
      </c:spPr>
    </c:plotArea>
    <c:legend>
      <c:legendPos val="b"/>
      <c:legendEntry>
        <c:idx val="0"/>
        <c:delete val="1"/>
      </c:legendEntry>
      <c:layout>
        <c:manualLayout>
          <c:xMode val="edge"/>
          <c:yMode val="edge"/>
          <c:x val="0.10516099583051237"/>
          <c:y val="0.19513473569222153"/>
          <c:w val="0.17005514960911242"/>
          <c:h val="0.31374046994125726"/>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ysClr val="windowText" lastClr="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smtClean="0"/>
              <a:t>Purchase</a:t>
            </a:r>
            <a:endParaRPr lang="en-US" dirty="0"/>
          </a:p>
        </c:rich>
      </c:tx>
      <c:overlay val="0"/>
      <c:spPr>
        <a:solidFill>
          <a:schemeClr val="accent4">
            <a:lumMod val="20000"/>
            <a:lumOff val="80000"/>
          </a:schemeClr>
        </a:solid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5930014660329622"/>
          <c:y val="0.118841929041589"/>
          <c:w val="0.80859861267341582"/>
          <c:h val="0.75165090915313704"/>
        </c:manualLayout>
      </c:layout>
      <c:lineChart>
        <c:grouping val="standard"/>
        <c:varyColors val="0"/>
        <c:ser>
          <c:idx val="0"/>
          <c:order val="0"/>
          <c:tx>
            <c:strRef>
              <c:f>Purchase!$B$5</c:f>
              <c:strCache>
                <c:ptCount val="1"/>
                <c:pt idx="0">
                  <c:v>1-60 CLTV</c:v>
                </c:pt>
              </c:strCache>
            </c:strRef>
          </c:tx>
          <c:spPr>
            <a:ln w="28575" cap="rnd">
              <a:solidFill>
                <a:schemeClr val="tx1"/>
              </a:solidFill>
              <a:round/>
            </a:ln>
            <a:effectLst/>
          </c:spPr>
          <c:marker>
            <c:symbol val="none"/>
          </c:marker>
          <c:cat>
            <c:strRef>
              <c:f>Purchase!$A$6:$A$11</c:f>
              <c:strCache>
                <c:ptCount val="6"/>
                <c:pt idx="0">
                  <c:v>&gt;=770</c:v>
                </c:pt>
                <c:pt idx="1">
                  <c:v>720-769</c:v>
                </c:pt>
                <c:pt idx="2">
                  <c:v>690-719</c:v>
                </c:pt>
                <c:pt idx="3">
                  <c:v>660-689</c:v>
                </c:pt>
                <c:pt idx="4">
                  <c:v>640-659</c:v>
                </c:pt>
                <c:pt idx="5">
                  <c:v>620-639</c:v>
                </c:pt>
              </c:strCache>
            </c:strRef>
          </c:cat>
          <c:val>
            <c:numRef>
              <c:f>Purchase!$B$6:$B$11</c:f>
              <c:numCache>
                <c:formatCode>0%</c:formatCode>
                <c:ptCount val="6"/>
                <c:pt idx="0">
                  <c:v>0.3813917338848114</c:v>
                </c:pt>
                <c:pt idx="1">
                  <c:v>0.34305065870285034</c:v>
                </c:pt>
                <c:pt idx="2">
                  <c:v>0.26413631439208984</c:v>
                </c:pt>
                <c:pt idx="3">
                  <c:v>0.2420470267534256</c:v>
                </c:pt>
                <c:pt idx="4">
                  <c:v>0.21518987417221069</c:v>
                </c:pt>
                <c:pt idx="5">
                  <c:v>0.17714285850524902</c:v>
                </c:pt>
              </c:numCache>
            </c:numRef>
          </c:val>
          <c:smooth val="0"/>
          <c:extLst>
            <c:ext xmlns:c16="http://schemas.microsoft.com/office/drawing/2014/chart" uri="{C3380CC4-5D6E-409C-BE32-E72D297353CC}">
              <c16:uniqueId val="{00000000-A598-467F-BF00-E4638E0196D1}"/>
            </c:ext>
          </c:extLst>
        </c:ser>
        <c:ser>
          <c:idx val="1"/>
          <c:order val="1"/>
          <c:tx>
            <c:strRef>
              <c:f>Purchase!$C$5</c:f>
              <c:strCache>
                <c:ptCount val="1"/>
                <c:pt idx="0">
                  <c:v>61-70 CLTV</c:v>
                </c:pt>
              </c:strCache>
            </c:strRef>
          </c:tx>
          <c:spPr>
            <a:ln w="28575" cap="rnd">
              <a:solidFill>
                <a:schemeClr val="accent1"/>
              </a:solidFill>
              <a:round/>
            </a:ln>
            <a:effectLst/>
          </c:spPr>
          <c:marker>
            <c:symbol val="none"/>
          </c:marker>
          <c:cat>
            <c:strRef>
              <c:f>Purchase!$A$6:$A$11</c:f>
              <c:strCache>
                <c:ptCount val="6"/>
                <c:pt idx="0">
                  <c:v>&gt;=770</c:v>
                </c:pt>
                <c:pt idx="1">
                  <c:v>720-769</c:v>
                </c:pt>
                <c:pt idx="2">
                  <c:v>690-719</c:v>
                </c:pt>
                <c:pt idx="3">
                  <c:v>660-689</c:v>
                </c:pt>
                <c:pt idx="4">
                  <c:v>640-659</c:v>
                </c:pt>
                <c:pt idx="5">
                  <c:v>620-639</c:v>
                </c:pt>
              </c:strCache>
            </c:strRef>
          </c:cat>
          <c:val>
            <c:numRef>
              <c:f>Purchase!$C$6:$C$11</c:f>
              <c:numCache>
                <c:formatCode>0%</c:formatCode>
                <c:ptCount val="6"/>
                <c:pt idx="0">
                  <c:v>0.34103116393089294</c:v>
                </c:pt>
                <c:pt idx="1">
                  <c:v>0.30483406782150269</c:v>
                </c:pt>
                <c:pt idx="2">
                  <c:v>0.23804877698421478</c:v>
                </c:pt>
                <c:pt idx="3">
                  <c:v>0.210447758436203</c:v>
                </c:pt>
                <c:pt idx="4">
                  <c:v>0.19780220091342926</c:v>
                </c:pt>
                <c:pt idx="5">
                  <c:v>0.17532467842102051</c:v>
                </c:pt>
              </c:numCache>
            </c:numRef>
          </c:val>
          <c:smooth val="0"/>
          <c:extLst>
            <c:ext xmlns:c16="http://schemas.microsoft.com/office/drawing/2014/chart" uri="{C3380CC4-5D6E-409C-BE32-E72D297353CC}">
              <c16:uniqueId val="{00000001-A598-467F-BF00-E4638E0196D1}"/>
            </c:ext>
          </c:extLst>
        </c:ser>
        <c:ser>
          <c:idx val="2"/>
          <c:order val="2"/>
          <c:tx>
            <c:strRef>
              <c:f>Purchase!$D$5</c:f>
              <c:strCache>
                <c:ptCount val="1"/>
                <c:pt idx="0">
                  <c:v>71-75 CLTV</c:v>
                </c:pt>
              </c:strCache>
            </c:strRef>
          </c:tx>
          <c:spPr>
            <a:ln w="28575" cap="rnd">
              <a:solidFill>
                <a:schemeClr val="accent2"/>
              </a:solidFill>
              <a:round/>
            </a:ln>
            <a:effectLst/>
          </c:spPr>
          <c:marker>
            <c:symbol val="none"/>
          </c:marker>
          <c:cat>
            <c:strRef>
              <c:f>Purchase!$A$6:$A$11</c:f>
              <c:strCache>
                <c:ptCount val="6"/>
                <c:pt idx="0">
                  <c:v>&gt;=770</c:v>
                </c:pt>
                <c:pt idx="1">
                  <c:v>720-769</c:v>
                </c:pt>
                <c:pt idx="2">
                  <c:v>690-719</c:v>
                </c:pt>
                <c:pt idx="3">
                  <c:v>660-689</c:v>
                </c:pt>
                <c:pt idx="4">
                  <c:v>640-659</c:v>
                </c:pt>
                <c:pt idx="5">
                  <c:v>620-639</c:v>
                </c:pt>
              </c:strCache>
            </c:strRef>
          </c:cat>
          <c:val>
            <c:numRef>
              <c:f>Purchase!$D$6:$D$11</c:f>
              <c:numCache>
                <c:formatCode>0%</c:formatCode>
                <c:ptCount val="6"/>
                <c:pt idx="0">
                  <c:v>0.31140193343162537</c:v>
                </c:pt>
                <c:pt idx="1">
                  <c:v>0.26237624883651733</c:v>
                </c:pt>
                <c:pt idx="2">
                  <c:v>0.1855769157409668</c:v>
                </c:pt>
                <c:pt idx="3">
                  <c:v>0.16290321946144104</c:v>
                </c:pt>
                <c:pt idx="4">
                  <c:v>0.1388888955116272</c:v>
                </c:pt>
                <c:pt idx="5">
                  <c:v>0.13725490868091583</c:v>
                </c:pt>
              </c:numCache>
            </c:numRef>
          </c:val>
          <c:smooth val="0"/>
          <c:extLst>
            <c:ext xmlns:c16="http://schemas.microsoft.com/office/drawing/2014/chart" uri="{C3380CC4-5D6E-409C-BE32-E72D297353CC}">
              <c16:uniqueId val="{00000002-A598-467F-BF00-E4638E0196D1}"/>
            </c:ext>
          </c:extLst>
        </c:ser>
        <c:ser>
          <c:idx val="3"/>
          <c:order val="3"/>
          <c:tx>
            <c:strRef>
              <c:f>Purchase!$E$5</c:f>
              <c:strCache>
                <c:ptCount val="1"/>
                <c:pt idx="0">
                  <c:v>76-80 CLTV</c:v>
                </c:pt>
              </c:strCache>
            </c:strRef>
          </c:tx>
          <c:spPr>
            <a:ln w="28575" cap="rnd">
              <a:solidFill>
                <a:schemeClr val="accent4"/>
              </a:solidFill>
              <a:round/>
            </a:ln>
            <a:effectLst/>
          </c:spPr>
          <c:marker>
            <c:symbol val="none"/>
          </c:marker>
          <c:cat>
            <c:strRef>
              <c:f>Purchase!$A$6:$A$11</c:f>
              <c:strCache>
                <c:ptCount val="6"/>
                <c:pt idx="0">
                  <c:v>&gt;=770</c:v>
                </c:pt>
                <c:pt idx="1">
                  <c:v>720-769</c:v>
                </c:pt>
                <c:pt idx="2">
                  <c:v>690-719</c:v>
                </c:pt>
                <c:pt idx="3">
                  <c:v>660-689</c:v>
                </c:pt>
                <c:pt idx="4">
                  <c:v>640-659</c:v>
                </c:pt>
                <c:pt idx="5">
                  <c:v>620-639</c:v>
                </c:pt>
              </c:strCache>
            </c:strRef>
          </c:cat>
          <c:val>
            <c:numRef>
              <c:f>Purchase!$E$6:$E$11</c:f>
              <c:numCache>
                <c:formatCode>0%</c:formatCode>
                <c:ptCount val="6"/>
                <c:pt idx="0">
                  <c:v>0.25757521390914917</c:v>
                </c:pt>
                <c:pt idx="1">
                  <c:v>0.2037523090839386</c:v>
                </c:pt>
                <c:pt idx="2">
                  <c:v>0.13693998754024506</c:v>
                </c:pt>
                <c:pt idx="3">
                  <c:v>0.11771596223115921</c:v>
                </c:pt>
                <c:pt idx="4">
                  <c:v>0.10477001965045929</c:v>
                </c:pt>
                <c:pt idx="5">
                  <c:v>0.12591508030891418</c:v>
                </c:pt>
              </c:numCache>
            </c:numRef>
          </c:val>
          <c:smooth val="0"/>
          <c:extLst>
            <c:ext xmlns:c16="http://schemas.microsoft.com/office/drawing/2014/chart" uri="{C3380CC4-5D6E-409C-BE32-E72D297353CC}">
              <c16:uniqueId val="{00000003-A598-467F-BF00-E4638E0196D1}"/>
            </c:ext>
          </c:extLst>
        </c:ser>
        <c:dLbls>
          <c:showLegendKey val="0"/>
          <c:showVal val="0"/>
          <c:showCatName val="0"/>
          <c:showSerName val="0"/>
          <c:showPercent val="0"/>
          <c:showBubbleSize val="0"/>
        </c:dLbls>
        <c:smooth val="0"/>
        <c:axId val="818539967"/>
        <c:axId val="818533727"/>
      </c:lineChart>
      <c:catAx>
        <c:axId val="818539967"/>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smtClean="0"/>
                  <a:t>FICO Bucket</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18533727"/>
        <c:crosses val="autoZero"/>
        <c:auto val="1"/>
        <c:lblAlgn val="ctr"/>
        <c:lblOffset val="100"/>
        <c:tickMarkSkip val="2"/>
        <c:noMultiLvlLbl val="0"/>
      </c:catAx>
      <c:valAx>
        <c:axId val="8185337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smtClean="0"/>
                  <a:t>Waiver Share</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18539967"/>
        <c:crosses val="autoZero"/>
        <c:crossBetween val="between"/>
      </c:valAx>
      <c:spPr>
        <a:noFill/>
        <a:ln>
          <a:solidFill>
            <a:sysClr val="windowText" lastClr="000000"/>
          </a:solidFill>
        </a:ln>
        <a:effectLst/>
      </c:spPr>
    </c:plotArea>
    <c:legend>
      <c:legendPos val="r"/>
      <c:layout>
        <c:manualLayout>
          <c:xMode val="edge"/>
          <c:yMode val="edge"/>
          <c:x val="0.49482774256876422"/>
          <c:y val="0.13886455599300088"/>
          <c:w val="0.34303527332214001"/>
          <c:h val="0.23852318331809677"/>
        </c:manualLayout>
      </c:layout>
      <c:overlay val="0"/>
      <c:spPr>
        <a:solidFill>
          <a:sysClr val="window" lastClr="FFFFFF"/>
        </a:solidFill>
        <a:ln w="3175">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smtClean="0"/>
              <a:t>Cash</a:t>
            </a:r>
            <a:r>
              <a:rPr lang="en-US" baseline="0" dirty="0" smtClean="0"/>
              <a:t> Out</a:t>
            </a:r>
            <a:endParaRPr lang="en-US" dirty="0"/>
          </a:p>
        </c:rich>
      </c:tx>
      <c:overlay val="0"/>
      <c:spPr>
        <a:solidFill>
          <a:schemeClr val="accent4">
            <a:lumMod val="20000"/>
            <a:lumOff val="80000"/>
          </a:schemeClr>
        </a:solid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691992099472414"/>
          <c:y val="0.118841929041589"/>
          <c:w val="0.81526452185900999"/>
          <c:h val="0.75165090915313704"/>
        </c:manualLayout>
      </c:layout>
      <c:lineChart>
        <c:grouping val="standard"/>
        <c:varyColors val="0"/>
        <c:ser>
          <c:idx val="0"/>
          <c:order val="0"/>
          <c:tx>
            <c:strRef>
              <c:f>'Cash Out'!$B$5</c:f>
              <c:strCache>
                <c:ptCount val="1"/>
                <c:pt idx="0">
                  <c:v>1-60 CLTV</c:v>
                </c:pt>
              </c:strCache>
            </c:strRef>
          </c:tx>
          <c:spPr>
            <a:ln w="28575" cap="rnd">
              <a:solidFill>
                <a:schemeClr val="tx1"/>
              </a:solidFill>
              <a:round/>
            </a:ln>
            <a:effectLst/>
          </c:spPr>
          <c:marker>
            <c:symbol val="none"/>
          </c:marker>
          <c:cat>
            <c:strRef>
              <c:f>'Cash Out'!$A$6:$A$10</c:f>
              <c:strCache>
                <c:ptCount val="5"/>
                <c:pt idx="0">
                  <c:v>&gt;=770</c:v>
                </c:pt>
                <c:pt idx="1">
                  <c:v>720-769</c:v>
                </c:pt>
                <c:pt idx="2">
                  <c:v>690-719</c:v>
                </c:pt>
                <c:pt idx="3">
                  <c:v>660-689</c:v>
                </c:pt>
                <c:pt idx="4">
                  <c:v>300-659</c:v>
                </c:pt>
              </c:strCache>
            </c:strRef>
          </c:cat>
          <c:val>
            <c:numRef>
              <c:f>'Cash Out'!$B$6:$B$10</c:f>
              <c:numCache>
                <c:formatCode>0%</c:formatCode>
                <c:ptCount val="5"/>
                <c:pt idx="0">
                  <c:v>0.63806349039077759</c:v>
                </c:pt>
                <c:pt idx="1">
                  <c:v>0.57213407754898071</c:v>
                </c:pt>
                <c:pt idx="2">
                  <c:v>0.50730001926422119</c:v>
                </c:pt>
                <c:pt idx="3">
                  <c:v>0.46284934878349304</c:v>
                </c:pt>
                <c:pt idx="4">
                  <c:v>0.44984614849090576</c:v>
                </c:pt>
              </c:numCache>
            </c:numRef>
          </c:val>
          <c:smooth val="0"/>
          <c:extLst>
            <c:ext xmlns:c16="http://schemas.microsoft.com/office/drawing/2014/chart" uri="{C3380CC4-5D6E-409C-BE32-E72D297353CC}">
              <c16:uniqueId val="{00000000-FC52-4C25-8006-C129A5F7AB8A}"/>
            </c:ext>
          </c:extLst>
        </c:ser>
        <c:ser>
          <c:idx val="1"/>
          <c:order val="1"/>
          <c:tx>
            <c:strRef>
              <c:f>'Cash Out'!$C$5</c:f>
              <c:strCache>
                <c:ptCount val="1"/>
                <c:pt idx="0">
                  <c:v>61-70 CLTV</c:v>
                </c:pt>
              </c:strCache>
            </c:strRef>
          </c:tx>
          <c:spPr>
            <a:ln w="28575" cap="rnd">
              <a:solidFill>
                <a:schemeClr val="accent1"/>
              </a:solidFill>
              <a:round/>
            </a:ln>
            <a:effectLst/>
          </c:spPr>
          <c:marker>
            <c:symbol val="none"/>
          </c:marker>
          <c:cat>
            <c:strRef>
              <c:f>'Cash Out'!$A$6:$A$10</c:f>
              <c:strCache>
                <c:ptCount val="5"/>
                <c:pt idx="0">
                  <c:v>&gt;=770</c:v>
                </c:pt>
                <c:pt idx="1">
                  <c:v>720-769</c:v>
                </c:pt>
                <c:pt idx="2">
                  <c:v>690-719</c:v>
                </c:pt>
                <c:pt idx="3">
                  <c:v>660-689</c:v>
                </c:pt>
                <c:pt idx="4">
                  <c:v>300-659</c:v>
                </c:pt>
              </c:strCache>
            </c:strRef>
          </c:cat>
          <c:val>
            <c:numRef>
              <c:f>'Cash Out'!$C$6:$C$10</c:f>
              <c:numCache>
                <c:formatCode>0%</c:formatCode>
                <c:ptCount val="5"/>
                <c:pt idx="0">
                  <c:v>0.51272135972976685</c:v>
                </c:pt>
                <c:pt idx="1">
                  <c:v>0.46241864562034607</c:v>
                </c:pt>
                <c:pt idx="2">
                  <c:v>0.4052034318447113</c:v>
                </c:pt>
                <c:pt idx="3">
                  <c:v>0.37433627247810364</c:v>
                </c:pt>
                <c:pt idx="4">
                  <c:v>0.30034521222114563</c:v>
                </c:pt>
              </c:numCache>
            </c:numRef>
          </c:val>
          <c:smooth val="0"/>
          <c:extLst>
            <c:ext xmlns:c16="http://schemas.microsoft.com/office/drawing/2014/chart" uri="{C3380CC4-5D6E-409C-BE32-E72D297353CC}">
              <c16:uniqueId val="{00000001-FC52-4C25-8006-C129A5F7AB8A}"/>
            </c:ext>
          </c:extLst>
        </c:ser>
        <c:dLbls>
          <c:showLegendKey val="0"/>
          <c:showVal val="0"/>
          <c:showCatName val="0"/>
          <c:showSerName val="0"/>
          <c:showPercent val="0"/>
          <c:showBubbleSize val="0"/>
        </c:dLbls>
        <c:smooth val="0"/>
        <c:axId val="818539967"/>
        <c:axId val="818533727"/>
      </c:lineChart>
      <c:catAx>
        <c:axId val="818539967"/>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smtClean="0"/>
                  <a:t>FICO Bucket</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18533727"/>
        <c:crosses val="autoZero"/>
        <c:auto val="1"/>
        <c:lblAlgn val="ctr"/>
        <c:lblOffset val="100"/>
        <c:tickMarkSkip val="2"/>
        <c:noMultiLvlLbl val="0"/>
      </c:catAx>
      <c:valAx>
        <c:axId val="8185337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18539967"/>
        <c:crosses val="autoZero"/>
        <c:crossBetween val="between"/>
      </c:valAx>
      <c:spPr>
        <a:noFill/>
        <a:ln>
          <a:solidFill>
            <a:sysClr val="windowText" lastClr="000000"/>
          </a:solidFill>
        </a:ln>
        <a:effectLst/>
      </c:spPr>
    </c:plotArea>
    <c:legend>
      <c:legendPos val="r"/>
      <c:layout>
        <c:manualLayout>
          <c:xMode val="edge"/>
          <c:yMode val="edge"/>
          <c:x val="0.20167654232614862"/>
          <c:y val="0.56925770997375336"/>
          <c:w val="0.34303527332214001"/>
          <c:h val="0.15518974190726159"/>
        </c:manualLayout>
      </c:layout>
      <c:overlay val="0"/>
      <c:spPr>
        <a:solidFill>
          <a:sysClr val="window" lastClr="FFFFFF"/>
        </a:solidFill>
        <a:ln w="3175">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smtClean="0"/>
              <a:t>No Cash</a:t>
            </a:r>
            <a:r>
              <a:rPr lang="en-US" baseline="0" dirty="0" smtClean="0"/>
              <a:t> Out</a:t>
            </a:r>
            <a:endParaRPr lang="en-US" dirty="0"/>
          </a:p>
        </c:rich>
      </c:tx>
      <c:overlay val="0"/>
      <c:spPr>
        <a:solidFill>
          <a:schemeClr val="accent4">
            <a:lumMod val="20000"/>
            <a:lumOff val="80000"/>
          </a:schemeClr>
        </a:solid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63812004560036"/>
          <c:y val="0.118841929041589"/>
          <c:w val="0.78955698719478251"/>
          <c:h val="0.74849429332697048"/>
        </c:manualLayout>
      </c:layout>
      <c:lineChart>
        <c:grouping val="standard"/>
        <c:varyColors val="0"/>
        <c:ser>
          <c:idx val="0"/>
          <c:order val="0"/>
          <c:tx>
            <c:strRef>
              <c:f>'No Cash Out'!$B$5</c:f>
              <c:strCache>
                <c:ptCount val="1"/>
                <c:pt idx="0">
                  <c:v>1-60 CLTV</c:v>
                </c:pt>
              </c:strCache>
            </c:strRef>
          </c:tx>
          <c:spPr>
            <a:ln w="28575" cap="rnd">
              <a:solidFill>
                <a:schemeClr val="tx1"/>
              </a:solidFill>
              <a:round/>
            </a:ln>
            <a:effectLst/>
          </c:spPr>
          <c:marker>
            <c:symbol val="none"/>
          </c:marker>
          <c:cat>
            <c:strRef>
              <c:f>'No Cash Out'!$A$6:$A$10</c:f>
              <c:strCache>
                <c:ptCount val="5"/>
                <c:pt idx="0">
                  <c:v>&gt;=770</c:v>
                </c:pt>
                <c:pt idx="1">
                  <c:v>720-769</c:v>
                </c:pt>
                <c:pt idx="2">
                  <c:v>690-719</c:v>
                </c:pt>
                <c:pt idx="3">
                  <c:v>660-689</c:v>
                </c:pt>
                <c:pt idx="4">
                  <c:v>300-659</c:v>
                </c:pt>
              </c:strCache>
            </c:strRef>
          </c:cat>
          <c:val>
            <c:numRef>
              <c:f>'No Cash Out'!$B$6:$B$10</c:f>
              <c:numCache>
                <c:formatCode>0%</c:formatCode>
                <c:ptCount val="5"/>
                <c:pt idx="0">
                  <c:v>0.76477044820785522</c:v>
                </c:pt>
                <c:pt idx="1">
                  <c:v>0.71743208169937134</c:v>
                </c:pt>
                <c:pt idx="2">
                  <c:v>0.65472102165222168</c:v>
                </c:pt>
                <c:pt idx="3">
                  <c:v>0.64200794696807861</c:v>
                </c:pt>
                <c:pt idx="4">
                  <c:v>0.62052005529403687</c:v>
                </c:pt>
              </c:numCache>
            </c:numRef>
          </c:val>
          <c:smooth val="0"/>
          <c:extLst>
            <c:ext xmlns:c16="http://schemas.microsoft.com/office/drawing/2014/chart" uri="{C3380CC4-5D6E-409C-BE32-E72D297353CC}">
              <c16:uniqueId val="{00000000-AAAE-4B24-B837-D397A350CFBD}"/>
            </c:ext>
          </c:extLst>
        </c:ser>
        <c:ser>
          <c:idx val="1"/>
          <c:order val="1"/>
          <c:tx>
            <c:strRef>
              <c:f>'No Cash Out'!$C$5</c:f>
              <c:strCache>
                <c:ptCount val="1"/>
                <c:pt idx="0">
                  <c:v>61-70 CLTV</c:v>
                </c:pt>
              </c:strCache>
            </c:strRef>
          </c:tx>
          <c:spPr>
            <a:ln w="28575" cap="rnd">
              <a:solidFill>
                <a:schemeClr val="accent1"/>
              </a:solidFill>
              <a:round/>
            </a:ln>
            <a:effectLst/>
          </c:spPr>
          <c:marker>
            <c:symbol val="none"/>
          </c:marker>
          <c:cat>
            <c:strRef>
              <c:f>'No Cash Out'!$A$6:$A$10</c:f>
              <c:strCache>
                <c:ptCount val="5"/>
                <c:pt idx="0">
                  <c:v>&gt;=770</c:v>
                </c:pt>
                <c:pt idx="1">
                  <c:v>720-769</c:v>
                </c:pt>
                <c:pt idx="2">
                  <c:v>690-719</c:v>
                </c:pt>
                <c:pt idx="3">
                  <c:v>660-689</c:v>
                </c:pt>
                <c:pt idx="4">
                  <c:v>300-659</c:v>
                </c:pt>
              </c:strCache>
            </c:strRef>
          </c:cat>
          <c:val>
            <c:numRef>
              <c:f>'No Cash Out'!$C$6:$C$10</c:f>
              <c:numCache>
                <c:formatCode>0%</c:formatCode>
                <c:ptCount val="5"/>
                <c:pt idx="0">
                  <c:v>0.76490741968154907</c:v>
                </c:pt>
                <c:pt idx="1">
                  <c:v>0.73101186752319336</c:v>
                </c:pt>
                <c:pt idx="2">
                  <c:v>0.69914191961288452</c:v>
                </c:pt>
                <c:pt idx="3">
                  <c:v>0.67370569705963135</c:v>
                </c:pt>
                <c:pt idx="4">
                  <c:v>0.6600000262260437</c:v>
                </c:pt>
              </c:numCache>
            </c:numRef>
          </c:val>
          <c:smooth val="0"/>
          <c:extLst>
            <c:ext xmlns:c16="http://schemas.microsoft.com/office/drawing/2014/chart" uri="{C3380CC4-5D6E-409C-BE32-E72D297353CC}">
              <c16:uniqueId val="{00000001-AAAE-4B24-B837-D397A350CFBD}"/>
            </c:ext>
          </c:extLst>
        </c:ser>
        <c:ser>
          <c:idx val="2"/>
          <c:order val="2"/>
          <c:tx>
            <c:strRef>
              <c:f>'No Cash Out'!$D$5</c:f>
              <c:strCache>
                <c:ptCount val="1"/>
                <c:pt idx="0">
                  <c:v>71-80 CLTV</c:v>
                </c:pt>
              </c:strCache>
            </c:strRef>
          </c:tx>
          <c:spPr>
            <a:ln w="28575" cap="rnd">
              <a:solidFill>
                <a:schemeClr val="accent3"/>
              </a:solidFill>
              <a:round/>
            </a:ln>
            <a:effectLst/>
          </c:spPr>
          <c:marker>
            <c:symbol val="none"/>
          </c:marker>
          <c:cat>
            <c:strRef>
              <c:f>'No Cash Out'!$A$6:$A$10</c:f>
              <c:strCache>
                <c:ptCount val="5"/>
                <c:pt idx="0">
                  <c:v>&gt;=770</c:v>
                </c:pt>
                <c:pt idx="1">
                  <c:v>720-769</c:v>
                </c:pt>
                <c:pt idx="2">
                  <c:v>690-719</c:v>
                </c:pt>
                <c:pt idx="3">
                  <c:v>660-689</c:v>
                </c:pt>
                <c:pt idx="4">
                  <c:v>300-659</c:v>
                </c:pt>
              </c:strCache>
            </c:strRef>
          </c:cat>
          <c:val>
            <c:numRef>
              <c:f>'No Cash Out'!$D$6:$D$10</c:f>
              <c:numCache>
                <c:formatCode>0%</c:formatCode>
                <c:ptCount val="5"/>
                <c:pt idx="0">
                  <c:v>0.76319187879562378</c:v>
                </c:pt>
                <c:pt idx="1">
                  <c:v>0.70647561550140381</c:v>
                </c:pt>
                <c:pt idx="2">
                  <c:v>0.6191902756690979</c:v>
                </c:pt>
                <c:pt idx="3">
                  <c:v>0.57621359825134277</c:v>
                </c:pt>
                <c:pt idx="4">
                  <c:v>0.53927123546600342</c:v>
                </c:pt>
              </c:numCache>
            </c:numRef>
          </c:val>
          <c:smooth val="0"/>
          <c:extLst>
            <c:ext xmlns:c16="http://schemas.microsoft.com/office/drawing/2014/chart" uri="{C3380CC4-5D6E-409C-BE32-E72D297353CC}">
              <c16:uniqueId val="{00000002-AAAE-4B24-B837-D397A350CFBD}"/>
            </c:ext>
          </c:extLst>
        </c:ser>
        <c:ser>
          <c:idx val="3"/>
          <c:order val="3"/>
          <c:tx>
            <c:strRef>
              <c:f>'No Cash Out'!$E$5</c:f>
              <c:strCache>
                <c:ptCount val="1"/>
                <c:pt idx="0">
                  <c:v>81-90 CLTV</c:v>
                </c:pt>
              </c:strCache>
            </c:strRef>
          </c:tx>
          <c:spPr>
            <a:ln w="28575" cap="rnd">
              <a:solidFill>
                <a:schemeClr val="accent4"/>
              </a:solidFill>
              <a:round/>
            </a:ln>
            <a:effectLst/>
          </c:spPr>
          <c:marker>
            <c:symbol val="none"/>
          </c:marker>
          <c:cat>
            <c:strRef>
              <c:f>'No Cash Out'!$A$6:$A$10</c:f>
              <c:strCache>
                <c:ptCount val="5"/>
                <c:pt idx="0">
                  <c:v>&gt;=770</c:v>
                </c:pt>
                <c:pt idx="1">
                  <c:v>720-769</c:v>
                </c:pt>
                <c:pt idx="2">
                  <c:v>690-719</c:v>
                </c:pt>
                <c:pt idx="3">
                  <c:v>660-689</c:v>
                </c:pt>
                <c:pt idx="4">
                  <c:v>300-659</c:v>
                </c:pt>
              </c:strCache>
            </c:strRef>
          </c:cat>
          <c:val>
            <c:numRef>
              <c:f>'No Cash Out'!$E$6:$E$10</c:f>
              <c:numCache>
                <c:formatCode>0%</c:formatCode>
                <c:ptCount val="5"/>
                <c:pt idx="0">
                  <c:v>0.57434403896331787</c:v>
                </c:pt>
                <c:pt idx="1">
                  <c:v>0.53649359941482544</c:v>
                </c:pt>
                <c:pt idx="2">
                  <c:v>0.50481176376342773</c:v>
                </c:pt>
                <c:pt idx="3">
                  <c:v>0.46173468232154846</c:v>
                </c:pt>
                <c:pt idx="4">
                  <c:v>0.40389293432235718</c:v>
                </c:pt>
              </c:numCache>
            </c:numRef>
          </c:val>
          <c:smooth val="0"/>
          <c:extLst>
            <c:ext xmlns:c16="http://schemas.microsoft.com/office/drawing/2014/chart" uri="{C3380CC4-5D6E-409C-BE32-E72D297353CC}">
              <c16:uniqueId val="{00000003-AAAE-4B24-B837-D397A350CFBD}"/>
            </c:ext>
          </c:extLst>
        </c:ser>
        <c:dLbls>
          <c:showLegendKey val="0"/>
          <c:showVal val="0"/>
          <c:showCatName val="0"/>
          <c:showSerName val="0"/>
          <c:showPercent val="0"/>
          <c:showBubbleSize val="0"/>
        </c:dLbls>
        <c:smooth val="0"/>
        <c:axId val="818539967"/>
        <c:axId val="818533727"/>
      </c:lineChart>
      <c:catAx>
        <c:axId val="818539967"/>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smtClean="0"/>
                  <a:t>FICO Bucket</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18533727"/>
        <c:crosses val="autoZero"/>
        <c:auto val="1"/>
        <c:lblAlgn val="ctr"/>
        <c:lblOffset val="100"/>
        <c:tickMarkSkip val="2"/>
        <c:noMultiLvlLbl val="0"/>
      </c:catAx>
      <c:valAx>
        <c:axId val="8185337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18539967"/>
        <c:crosses val="autoZero"/>
        <c:crossBetween val="between"/>
      </c:valAx>
      <c:spPr>
        <a:noFill/>
        <a:ln>
          <a:solidFill>
            <a:sysClr val="windowText" lastClr="000000"/>
          </a:solidFill>
        </a:ln>
        <a:effectLst/>
      </c:spPr>
    </c:plotArea>
    <c:legend>
      <c:legendPos val="r"/>
      <c:layout>
        <c:manualLayout>
          <c:xMode val="edge"/>
          <c:yMode val="edge"/>
          <c:x val="0.19553391974651818"/>
          <c:y val="0.5206465988626422"/>
          <c:w val="0.34687756833426125"/>
          <c:h val="0.23437664041994755"/>
        </c:manualLayout>
      </c:layout>
      <c:overlay val="0"/>
      <c:spPr>
        <a:solidFill>
          <a:sysClr val="window" lastClr="FFFFFF"/>
        </a:solidFill>
        <a:ln w="3175">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a:t>GSE Refi Value Overstatement</a:t>
            </a:r>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'slide 13'!$B$1</c:f>
              <c:strCache>
                <c:ptCount val="1"/>
                <c:pt idx="0">
                  <c:v>refi value overstatement</c:v>
                </c:pt>
              </c:strCache>
            </c:strRef>
          </c:tx>
          <c:spPr>
            <a:ln w="28575" cap="rnd">
              <a:solidFill>
                <a:schemeClr val="accent1"/>
              </a:solidFill>
              <a:round/>
            </a:ln>
            <a:effectLst/>
          </c:spPr>
          <c:marker>
            <c:symbol val="none"/>
          </c:marker>
          <c:cat>
            <c:numRef>
              <c:f>'slide 13'!$A$2:$A$98</c:f>
              <c:numCache>
                <c:formatCode>[$-409]mmm\-yy;@</c:formatCode>
                <c:ptCount val="97"/>
                <c:pt idx="0">
                  <c:v>41197</c:v>
                </c:pt>
                <c:pt idx="1">
                  <c:v>41228</c:v>
                </c:pt>
                <c:pt idx="2">
                  <c:v>41258</c:v>
                </c:pt>
                <c:pt idx="3">
                  <c:v>41289</c:v>
                </c:pt>
                <c:pt idx="4">
                  <c:v>41320</c:v>
                </c:pt>
                <c:pt idx="5">
                  <c:v>41348</c:v>
                </c:pt>
                <c:pt idx="6">
                  <c:v>41379</c:v>
                </c:pt>
                <c:pt idx="7">
                  <c:v>41409</c:v>
                </c:pt>
                <c:pt idx="8">
                  <c:v>41440</c:v>
                </c:pt>
                <c:pt idx="9">
                  <c:v>41470</c:v>
                </c:pt>
                <c:pt idx="10">
                  <c:v>41501</c:v>
                </c:pt>
                <c:pt idx="11">
                  <c:v>41532</c:v>
                </c:pt>
                <c:pt idx="12">
                  <c:v>41562</c:v>
                </c:pt>
                <c:pt idx="13">
                  <c:v>41593</c:v>
                </c:pt>
                <c:pt idx="14">
                  <c:v>41623</c:v>
                </c:pt>
                <c:pt idx="15">
                  <c:v>41654</c:v>
                </c:pt>
                <c:pt idx="16">
                  <c:v>41685</c:v>
                </c:pt>
                <c:pt idx="17">
                  <c:v>41713</c:v>
                </c:pt>
                <c:pt idx="18">
                  <c:v>41744</c:v>
                </c:pt>
                <c:pt idx="19">
                  <c:v>41774</c:v>
                </c:pt>
                <c:pt idx="20">
                  <c:v>41805</c:v>
                </c:pt>
                <c:pt idx="21">
                  <c:v>41835</c:v>
                </c:pt>
                <c:pt idx="22">
                  <c:v>41866</c:v>
                </c:pt>
                <c:pt idx="23">
                  <c:v>41897</c:v>
                </c:pt>
                <c:pt idx="24">
                  <c:v>41927</c:v>
                </c:pt>
                <c:pt idx="25">
                  <c:v>41958</c:v>
                </c:pt>
                <c:pt idx="26">
                  <c:v>41988</c:v>
                </c:pt>
                <c:pt idx="27">
                  <c:v>42019</c:v>
                </c:pt>
                <c:pt idx="28">
                  <c:v>42050</c:v>
                </c:pt>
                <c:pt idx="29">
                  <c:v>42078</c:v>
                </c:pt>
                <c:pt idx="30">
                  <c:v>42109</c:v>
                </c:pt>
                <c:pt idx="31">
                  <c:v>42139</c:v>
                </c:pt>
                <c:pt idx="32">
                  <c:v>42170</c:v>
                </c:pt>
                <c:pt idx="33">
                  <c:v>42200</c:v>
                </c:pt>
                <c:pt idx="34">
                  <c:v>42231</c:v>
                </c:pt>
                <c:pt idx="35">
                  <c:v>42262</c:v>
                </c:pt>
                <c:pt idx="36">
                  <c:v>42292</c:v>
                </c:pt>
                <c:pt idx="37">
                  <c:v>42323</c:v>
                </c:pt>
                <c:pt idx="38">
                  <c:v>42353</c:v>
                </c:pt>
                <c:pt idx="39">
                  <c:v>42384</c:v>
                </c:pt>
                <c:pt idx="40">
                  <c:v>42415</c:v>
                </c:pt>
                <c:pt idx="41">
                  <c:v>42444</c:v>
                </c:pt>
                <c:pt idx="42">
                  <c:v>42475</c:v>
                </c:pt>
                <c:pt idx="43">
                  <c:v>42505</c:v>
                </c:pt>
                <c:pt idx="44">
                  <c:v>42536</c:v>
                </c:pt>
                <c:pt idx="45">
                  <c:v>42566</c:v>
                </c:pt>
                <c:pt idx="46">
                  <c:v>42597</c:v>
                </c:pt>
                <c:pt idx="47">
                  <c:v>42628</c:v>
                </c:pt>
                <c:pt idx="48">
                  <c:v>42658</c:v>
                </c:pt>
                <c:pt idx="49">
                  <c:v>42689</c:v>
                </c:pt>
                <c:pt idx="50">
                  <c:v>42719</c:v>
                </c:pt>
                <c:pt idx="51">
                  <c:v>42750</c:v>
                </c:pt>
                <c:pt idx="52">
                  <c:v>42781</c:v>
                </c:pt>
                <c:pt idx="53">
                  <c:v>42809</c:v>
                </c:pt>
                <c:pt idx="54">
                  <c:v>42840</c:v>
                </c:pt>
                <c:pt idx="55">
                  <c:v>42870</c:v>
                </c:pt>
                <c:pt idx="56">
                  <c:v>42901</c:v>
                </c:pt>
                <c:pt idx="57">
                  <c:v>42931</c:v>
                </c:pt>
                <c:pt idx="58">
                  <c:v>42962</c:v>
                </c:pt>
                <c:pt idx="59">
                  <c:v>42993</c:v>
                </c:pt>
                <c:pt idx="60">
                  <c:v>43023</c:v>
                </c:pt>
                <c:pt idx="61">
                  <c:v>43054</c:v>
                </c:pt>
                <c:pt idx="62">
                  <c:v>43084</c:v>
                </c:pt>
                <c:pt idx="63">
                  <c:v>43115</c:v>
                </c:pt>
                <c:pt idx="64">
                  <c:v>43146</c:v>
                </c:pt>
                <c:pt idx="65">
                  <c:v>43174</c:v>
                </c:pt>
                <c:pt idx="66">
                  <c:v>43205</c:v>
                </c:pt>
                <c:pt idx="67">
                  <c:v>43235</c:v>
                </c:pt>
                <c:pt idx="68">
                  <c:v>43266</c:v>
                </c:pt>
                <c:pt idx="69">
                  <c:v>43296</c:v>
                </c:pt>
                <c:pt idx="70">
                  <c:v>43327</c:v>
                </c:pt>
                <c:pt idx="71">
                  <c:v>43358</c:v>
                </c:pt>
                <c:pt idx="72">
                  <c:v>43388</c:v>
                </c:pt>
                <c:pt idx="73">
                  <c:v>43419</c:v>
                </c:pt>
                <c:pt idx="74">
                  <c:v>43449</c:v>
                </c:pt>
                <c:pt idx="75">
                  <c:v>43480</c:v>
                </c:pt>
                <c:pt idx="76">
                  <c:v>43511</c:v>
                </c:pt>
                <c:pt idx="77">
                  <c:v>43539</c:v>
                </c:pt>
                <c:pt idx="78">
                  <c:v>43570</c:v>
                </c:pt>
                <c:pt idx="79">
                  <c:v>43600</c:v>
                </c:pt>
                <c:pt idx="80">
                  <c:v>43631</c:v>
                </c:pt>
                <c:pt idx="81">
                  <c:v>43661</c:v>
                </c:pt>
                <c:pt idx="82">
                  <c:v>43692</c:v>
                </c:pt>
                <c:pt idx="83">
                  <c:v>43723</c:v>
                </c:pt>
                <c:pt idx="84">
                  <c:v>43753</c:v>
                </c:pt>
                <c:pt idx="85">
                  <c:v>43784</c:v>
                </c:pt>
                <c:pt idx="86">
                  <c:v>43814</c:v>
                </c:pt>
                <c:pt idx="87">
                  <c:v>43845</c:v>
                </c:pt>
                <c:pt idx="88">
                  <c:v>43876</c:v>
                </c:pt>
                <c:pt idx="89">
                  <c:v>43905</c:v>
                </c:pt>
                <c:pt idx="90">
                  <c:v>43936</c:v>
                </c:pt>
                <c:pt idx="91">
                  <c:v>43966</c:v>
                </c:pt>
                <c:pt idx="92">
                  <c:v>43997</c:v>
                </c:pt>
                <c:pt idx="93">
                  <c:v>44027</c:v>
                </c:pt>
                <c:pt idx="94">
                  <c:v>44058</c:v>
                </c:pt>
                <c:pt idx="95">
                  <c:v>44089</c:v>
                </c:pt>
                <c:pt idx="96">
                  <c:v>44119</c:v>
                </c:pt>
              </c:numCache>
            </c:numRef>
          </c:cat>
          <c:val>
            <c:numRef>
              <c:f>'slide 13'!$B$2:$B$98</c:f>
              <c:numCache>
                <c:formatCode>0%</c:formatCode>
                <c:ptCount val="97"/>
                <c:pt idx="0">
                  <c:v>2.8853500000000001E-2</c:v>
                </c:pt>
                <c:pt idx="1">
                  <c:v>3.2834700000000001E-2</c:v>
                </c:pt>
                <c:pt idx="2">
                  <c:v>3.2782899999999997E-2</c:v>
                </c:pt>
                <c:pt idx="3">
                  <c:v>3.1723000000000001E-2</c:v>
                </c:pt>
                <c:pt idx="4">
                  <c:v>2.8465899999999999E-2</c:v>
                </c:pt>
                <c:pt idx="5">
                  <c:v>2.50821E-2</c:v>
                </c:pt>
                <c:pt idx="6">
                  <c:v>1.79273E-2</c:v>
                </c:pt>
                <c:pt idx="7">
                  <c:v>8.8879000000000007E-3</c:v>
                </c:pt>
                <c:pt idx="8">
                  <c:v>6.8567999999999997E-3</c:v>
                </c:pt>
                <c:pt idx="9">
                  <c:v>7.3216000000000002E-3</c:v>
                </c:pt>
                <c:pt idx="10">
                  <c:v>9.3804000000000005E-3</c:v>
                </c:pt>
                <c:pt idx="11">
                  <c:v>1.36665E-2</c:v>
                </c:pt>
                <c:pt idx="12">
                  <c:v>1.4753499999999999E-2</c:v>
                </c:pt>
                <c:pt idx="13">
                  <c:v>2.62673E-2</c:v>
                </c:pt>
                <c:pt idx="14">
                  <c:v>2.3923099999999999E-2</c:v>
                </c:pt>
                <c:pt idx="15">
                  <c:v>2.9603999999999998E-2</c:v>
                </c:pt>
                <c:pt idx="16">
                  <c:v>2.8892500000000002E-2</c:v>
                </c:pt>
                <c:pt idx="17">
                  <c:v>2.9634400000000002E-2</c:v>
                </c:pt>
                <c:pt idx="18">
                  <c:v>2.76549E-2</c:v>
                </c:pt>
                <c:pt idx="19">
                  <c:v>2.4085499999999999E-2</c:v>
                </c:pt>
                <c:pt idx="20">
                  <c:v>2.0581100000000001E-2</c:v>
                </c:pt>
                <c:pt idx="21">
                  <c:v>2.0463100000000001E-2</c:v>
                </c:pt>
                <c:pt idx="22">
                  <c:v>2.2200399999999999E-2</c:v>
                </c:pt>
                <c:pt idx="23">
                  <c:v>2.8241700000000002E-2</c:v>
                </c:pt>
                <c:pt idx="24">
                  <c:v>3.3028700000000001E-2</c:v>
                </c:pt>
                <c:pt idx="25">
                  <c:v>3.8425099999999997E-2</c:v>
                </c:pt>
                <c:pt idx="26">
                  <c:v>3.8455299999999998E-2</c:v>
                </c:pt>
                <c:pt idx="27">
                  <c:v>3.8109999999999998E-2</c:v>
                </c:pt>
                <c:pt idx="28">
                  <c:v>3.0977600000000001E-2</c:v>
                </c:pt>
                <c:pt idx="29">
                  <c:v>2.7688500000000001E-2</c:v>
                </c:pt>
                <c:pt idx="30">
                  <c:v>2.4582900000000001E-2</c:v>
                </c:pt>
                <c:pt idx="31">
                  <c:v>1.3236E-2</c:v>
                </c:pt>
                <c:pt idx="32">
                  <c:v>1.2918300000000001E-2</c:v>
                </c:pt>
                <c:pt idx="33">
                  <c:v>1.06599E-2</c:v>
                </c:pt>
                <c:pt idx="34">
                  <c:v>1.5395000000000001E-2</c:v>
                </c:pt>
                <c:pt idx="35">
                  <c:v>1.6814800000000001E-2</c:v>
                </c:pt>
                <c:pt idx="36">
                  <c:v>2.3119600000000001E-2</c:v>
                </c:pt>
                <c:pt idx="37">
                  <c:v>2.7444699999999999E-2</c:v>
                </c:pt>
                <c:pt idx="38">
                  <c:v>2.9259799999999999E-2</c:v>
                </c:pt>
                <c:pt idx="39">
                  <c:v>2.78283E-2</c:v>
                </c:pt>
                <c:pt idx="40">
                  <c:v>2.4700900000000001E-2</c:v>
                </c:pt>
                <c:pt idx="41">
                  <c:v>2.2574199999999999E-2</c:v>
                </c:pt>
                <c:pt idx="42">
                  <c:v>1.9453999999999999E-2</c:v>
                </c:pt>
                <c:pt idx="43">
                  <c:v>1.1503599999999999E-2</c:v>
                </c:pt>
                <c:pt idx="44">
                  <c:v>9.9278999999999999E-3</c:v>
                </c:pt>
                <c:pt idx="45">
                  <c:v>1.09011E-2</c:v>
                </c:pt>
                <c:pt idx="46">
                  <c:v>1.2473400000000001E-2</c:v>
                </c:pt>
                <c:pt idx="47">
                  <c:v>1.7614500000000002E-2</c:v>
                </c:pt>
                <c:pt idx="48">
                  <c:v>2.2135599999999998E-2</c:v>
                </c:pt>
                <c:pt idx="49">
                  <c:v>2.3019399999999999E-2</c:v>
                </c:pt>
                <c:pt idx="50">
                  <c:v>2.62037E-2</c:v>
                </c:pt>
                <c:pt idx="51">
                  <c:v>2.7951799999999999E-2</c:v>
                </c:pt>
                <c:pt idx="52">
                  <c:v>2.3904600000000002E-2</c:v>
                </c:pt>
                <c:pt idx="53">
                  <c:v>2.1396200000000001E-2</c:v>
                </c:pt>
                <c:pt idx="54">
                  <c:v>1.79093E-2</c:v>
                </c:pt>
                <c:pt idx="55">
                  <c:v>7.8221000000000002E-3</c:v>
                </c:pt>
                <c:pt idx="56">
                  <c:v>8.0044000000000001E-3</c:v>
                </c:pt>
                <c:pt idx="57">
                  <c:v>9.4940000000000007E-3</c:v>
                </c:pt>
                <c:pt idx="58">
                  <c:v>9.1082999999999997E-3</c:v>
                </c:pt>
                <c:pt idx="59">
                  <c:v>1.53043E-2</c:v>
                </c:pt>
                <c:pt idx="60">
                  <c:v>1.6911099999999998E-2</c:v>
                </c:pt>
                <c:pt idx="61">
                  <c:v>1.8425500000000001E-2</c:v>
                </c:pt>
                <c:pt idx="62">
                  <c:v>2.1143700000000001E-2</c:v>
                </c:pt>
                <c:pt idx="63">
                  <c:v>2.2613500000000002E-2</c:v>
                </c:pt>
                <c:pt idx="64">
                  <c:v>1.24893E-2</c:v>
                </c:pt>
                <c:pt idx="65">
                  <c:v>7.6949999999999996E-3</c:v>
                </c:pt>
                <c:pt idx="66">
                  <c:v>4.2493000000000001E-3</c:v>
                </c:pt>
                <c:pt idx="67">
                  <c:v>-2.5571999999999999E-3</c:v>
                </c:pt>
                <c:pt idx="68">
                  <c:v>-3.9360000000000003E-4</c:v>
                </c:pt>
                <c:pt idx="69">
                  <c:v>2.8165E-3</c:v>
                </c:pt>
                <c:pt idx="70">
                  <c:v>4.6582999999999998E-3</c:v>
                </c:pt>
                <c:pt idx="71">
                  <c:v>1.0359800000000001E-2</c:v>
                </c:pt>
                <c:pt idx="72">
                  <c:v>1.1958999999999999E-2</c:v>
                </c:pt>
                <c:pt idx="73">
                  <c:v>1.79962E-2</c:v>
                </c:pt>
                <c:pt idx="74">
                  <c:v>2.1444499999999998E-2</c:v>
                </c:pt>
                <c:pt idx="75">
                  <c:v>2.4374199999999999E-2</c:v>
                </c:pt>
                <c:pt idx="76">
                  <c:v>2.4003099999999999E-2</c:v>
                </c:pt>
                <c:pt idx="77">
                  <c:v>1.9758000000000001E-2</c:v>
                </c:pt>
                <c:pt idx="78">
                  <c:v>1.32447E-2</c:v>
                </c:pt>
                <c:pt idx="79">
                  <c:v>-2.4369999999999999E-4</c:v>
                </c:pt>
                <c:pt idx="80">
                  <c:v>-2.4627E-3</c:v>
                </c:pt>
                <c:pt idx="81">
                  <c:v>-2.7033000000000001E-3</c:v>
                </c:pt>
                <c:pt idx="82">
                  <c:v>-4.0683000000000004E-3</c:v>
                </c:pt>
                <c:pt idx="83">
                  <c:v>-9.1430000000000005E-4</c:v>
                </c:pt>
                <c:pt idx="84">
                  <c:v>4.3409999999999998E-4</c:v>
                </c:pt>
                <c:pt idx="85">
                  <c:v>1.8954E-3</c:v>
                </c:pt>
                <c:pt idx="86">
                  <c:v>5.1738000000000001E-3</c:v>
                </c:pt>
                <c:pt idx="87">
                  <c:v>6.0721999999999998E-3</c:v>
                </c:pt>
                <c:pt idx="88">
                  <c:v>4.2329999999999999E-4</c:v>
                </c:pt>
                <c:pt idx="89">
                  <c:v>-6.3578999999999997E-3</c:v>
                </c:pt>
                <c:pt idx="90">
                  <c:v>-1.47344E-2</c:v>
                </c:pt>
                <c:pt idx="91">
                  <c:v>-2.3006599999999999E-2</c:v>
                </c:pt>
                <c:pt idx="92">
                  <c:v>-2.1636200000000001E-2</c:v>
                </c:pt>
                <c:pt idx="93">
                  <c:v>-2.92725E-2</c:v>
                </c:pt>
                <c:pt idx="94">
                  <c:v>-3.8431699999999999E-2</c:v>
                </c:pt>
                <c:pt idx="95">
                  <c:v>-4.2182499999999998E-2</c:v>
                </c:pt>
                <c:pt idx="96">
                  <c:v>-4.7858999999999999E-2</c:v>
                </c:pt>
              </c:numCache>
            </c:numRef>
          </c:val>
          <c:smooth val="0"/>
          <c:extLst>
            <c:ext xmlns:c16="http://schemas.microsoft.com/office/drawing/2014/chart" uri="{C3380CC4-5D6E-409C-BE32-E72D297353CC}">
              <c16:uniqueId val="{00000000-3600-45BD-A506-F75563A83DBF}"/>
            </c:ext>
          </c:extLst>
        </c:ser>
        <c:dLbls>
          <c:showLegendKey val="0"/>
          <c:showVal val="0"/>
          <c:showCatName val="0"/>
          <c:showSerName val="0"/>
          <c:showPercent val="0"/>
          <c:showBubbleSize val="0"/>
        </c:dLbls>
        <c:smooth val="0"/>
        <c:axId val="696345488"/>
        <c:axId val="696340912"/>
      </c:lineChart>
      <c:dateAx>
        <c:axId val="696345488"/>
        <c:scaling>
          <c:orientation val="minMax"/>
        </c:scaling>
        <c:delete val="0"/>
        <c:axPos val="b"/>
        <c:numFmt formatCode="[$-409]mmm\-yy;@" sourceLinked="1"/>
        <c:majorTickMark val="in"/>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96340912"/>
        <c:crosses val="autoZero"/>
        <c:auto val="1"/>
        <c:lblOffset val="100"/>
        <c:baseTimeUnit val="months"/>
      </c:dateAx>
      <c:valAx>
        <c:axId val="696340912"/>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96345488"/>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sz="10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a:t>GSE Value Overstatement by Refi Type</a:t>
            </a:r>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944225721784777E-2"/>
          <c:y val="0.15363444152814232"/>
          <c:w val="0.89000218722659663"/>
          <c:h val="0.66097914843977834"/>
        </c:manualLayout>
      </c:layout>
      <c:lineChart>
        <c:grouping val="standard"/>
        <c:varyColors val="0"/>
        <c:ser>
          <c:idx val="0"/>
          <c:order val="0"/>
          <c:tx>
            <c:strRef>
              <c:f>'slide 15 NMRI only'!$D$2</c:f>
              <c:strCache>
                <c:ptCount val="1"/>
                <c:pt idx="0">
                  <c:v>Cash Out</c:v>
                </c:pt>
              </c:strCache>
            </c:strRef>
          </c:tx>
          <c:spPr>
            <a:ln w="28575" cap="rnd">
              <a:solidFill>
                <a:schemeClr val="accent1"/>
              </a:solidFill>
              <a:round/>
            </a:ln>
            <a:effectLst/>
          </c:spPr>
          <c:marker>
            <c:symbol val="none"/>
          </c:marker>
          <c:cat>
            <c:numRef>
              <c:f>'slide 15 NMRI only'!$A$3:$A$99</c:f>
              <c:numCache>
                <c:formatCode>[$-409]mmm\-yy;@</c:formatCode>
                <c:ptCount val="97"/>
                <c:pt idx="0">
                  <c:v>41197</c:v>
                </c:pt>
                <c:pt idx="1">
                  <c:v>41228</c:v>
                </c:pt>
                <c:pt idx="2">
                  <c:v>41258</c:v>
                </c:pt>
                <c:pt idx="3">
                  <c:v>41289</c:v>
                </c:pt>
                <c:pt idx="4">
                  <c:v>41320</c:v>
                </c:pt>
                <c:pt idx="5">
                  <c:v>41348</c:v>
                </c:pt>
                <c:pt idx="6">
                  <c:v>41379</c:v>
                </c:pt>
                <c:pt idx="7">
                  <c:v>41409</c:v>
                </c:pt>
                <c:pt idx="8">
                  <c:v>41440</c:v>
                </c:pt>
                <c:pt idx="9">
                  <c:v>41470</c:v>
                </c:pt>
                <c:pt idx="10">
                  <c:v>41501</c:v>
                </c:pt>
                <c:pt idx="11">
                  <c:v>41532</c:v>
                </c:pt>
                <c:pt idx="12">
                  <c:v>41562</c:v>
                </c:pt>
                <c:pt idx="13">
                  <c:v>41593</c:v>
                </c:pt>
                <c:pt idx="14">
                  <c:v>41623</c:v>
                </c:pt>
                <c:pt idx="15">
                  <c:v>41654</c:v>
                </c:pt>
                <c:pt idx="16">
                  <c:v>41685</c:v>
                </c:pt>
                <c:pt idx="17">
                  <c:v>41713</c:v>
                </c:pt>
                <c:pt idx="18">
                  <c:v>41744</c:v>
                </c:pt>
                <c:pt idx="19">
                  <c:v>41774</c:v>
                </c:pt>
                <c:pt idx="20">
                  <c:v>41805</c:v>
                </c:pt>
                <c:pt idx="21">
                  <c:v>41835</c:v>
                </c:pt>
                <c:pt idx="22">
                  <c:v>41866</c:v>
                </c:pt>
                <c:pt idx="23">
                  <c:v>41897</c:v>
                </c:pt>
                <c:pt idx="24">
                  <c:v>41927</c:v>
                </c:pt>
                <c:pt idx="25">
                  <c:v>41958</c:v>
                </c:pt>
                <c:pt idx="26">
                  <c:v>41988</c:v>
                </c:pt>
                <c:pt idx="27">
                  <c:v>42019</c:v>
                </c:pt>
                <c:pt idx="28">
                  <c:v>42050</c:v>
                </c:pt>
                <c:pt idx="29">
                  <c:v>42078</c:v>
                </c:pt>
                <c:pt idx="30">
                  <c:v>42109</c:v>
                </c:pt>
                <c:pt idx="31">
                  <c:v>42139</c:v>
                </c:pt>
                <c:pt idx="32">
                  <c:v>42170</c:v>
                </c:pt>
                <c:pt idx="33">
                  <c:v>42200</c:v>
                </c:pt>
                <c:pt idx="34">
                  <c:v>42231</c:v>
                </c:pt>
                <c:pt idx="35">
                  <c:v>42262</c:v>
                </c:pt>
                <c:pt idx="36">
                  <c:v>42292</c:v>
                </c:pt>
                <c:pt idx="37">
                  <c:v>42323</c:v>
                </c:pt>
                <c:pt idx="38">
                  <c:v>42353</c:v>
                </c:pt>
                <c:pt idx="39">
                  <c:v>42384</c:v>
                </c:pt>
                <c:pt idx="40">
                  <c:v>42415</c:v>
                </c:pt>
                <c:pt idx="41">
                  <c:v>42444</c:v>
                </c:pt>
                <c:pt idx="42">
                  <c:v>42475</c:v>
                </c:pt>
                <c:pt idx="43">
                  <c:v>42505</c:v>
                </c:pt>
                <c:pt idx="44">
                  <c:v>42536</c:v>
                </c:pt>
                <c:pt idx="45">
                  <c:v>42566</c:v>
                </c:pt>
                <c:pt idx="46">
                  <c:v>42597</c:v>
                </c:pt>
                <c:pt idx="47">
                  <c:v>42628</c:v>
                </c:pt>
                <c:pt idx="48">
                  <c:v>42658</c:v>
                </c:pt>
                <c:pt idx="49">
                  <c:v>42689</c:v>
                </c:pt>
                <c:pt idx="50">
                  <c:v>42719</c:v>
                </c:pt>
                <c:pt idx="51">
                  <c:v>42750</c:v>
                </c:pt>
                <c:pt idx="52">
                  <c:v>42781</c:v>
                </c:pt>
                <c:pt idx="53">
                  <c:v>42809</c:v>
                </c:pt>
                <c:pt idx="54">
                  <c:v>42840</c:v>
                </c:pt>
                <c:pt idx="55">
                  <c:v>42870</c:v>
                </c:pt>
                <c:pt idx="56">
                  <c:v>42901</c:v>
                </c:pt>
                <c:pt idx="57">
                  <c:v>42931</c:v>
                </c:pt>
                <c:pt idx="58">
                  <c:v>42962</c:v>
                </c:pt>
                <c:pt idx="59">
                  <c:v>42993</c:v>
                </c:pt>
                <c:pt idx="60">
                  <c:v>43023</c:v>
                </c:pt>
                <c:pt idx="61">
                  <c:v>43054</c:v>
                </c:pt>
                <c:pt idx="62">
                  <c:v>43084</c:v>
                </c:pt>
                <c:pt idx="63">
                  <c:v>43115</c:v>
                </c:pt>
                <c:pt idx="64">
                  <c:v>43146</c:v>
                </c:pt>
                <c:pt idx="65">
                  <c:v>43174</c:v>
                </c:pt>
                <c:pt idx="66">
                  <c:v>43205</c:v>
                </c:pt>
                <c:pt idx="67">
                  <c:v>43235</c:v>
                </c:pt>
                <c:pt idx="68">
                  <c:v>43266</c:v>
                </c:pt>
                <c:pt idx="69">
                  <c:v>43296</c:v>
                </c:pt>
                <c:pt idx="70">
                  <c:v>43327</c:v>
                </c:pt>
                <c:pt idx="71">
                  <c:v>43358</c:v>
                </c:pt>
                <c:pt idx="72">
                  <c:v>43388</c:v>
                </c:pt>
                <c:pt idx="73">
                  <c:v>43419</c:v>
                </c:pt>
                <c:pt idx="74">
                  <c:v>43449</c:v>
                </c:pt>
                <c:pt idx="75">
                  <c:v>43480</c:v>
                </c:pt>
                <c:pt idx="76">
                  <c:v>43511</c:v>
                </c:pt>
                <c:pt idx="77">
                  <c:v>43539</c:v>
                </c:pt>
                <c:pt idx="78">
                  <c:v>43570</c:v>
                </c:pt>
                <c:pt idx="79">
                  <c:v>43600</c:v>
                </c:pt>
                <c:pt idx="80">
                  <c:v>43631</c:v>
                </c:pt>
                <c:pt idx="81">
                  <c:v>43661</c:v>
                </c:pt>
                <c:pt idx="82">
                  <c:v>43692</c:v>
                </c:pt>
                <c:pt idx="83">
                  <c:v>43723</c:v>
                </c:pt>
                <c:pt idx="84">
                  <c:v>43753</c:v>
                </c:pt>
                <c:pt idx="85">
                  <c:v>43784</c:v>
                </c:pt>
                <c:pt idx="86">
                  <c:v>43814</c:v>
                </c:pt>
                <c:pt idx="87">
                  <c:v>43845</c:v>
                </c:pt>
                <c:pt idx="88">
                  <c:v>43876</c:v>
                </c:pt>
                <c:pt idx="89">
                  <c:v>43905</c:v>
                </c:pt>
                <c:pt idx="90">
                  <c:v>43936</c:v>
                </c:pt>
                <c:pt idx="91">
                  <c:v>43966</c:v>
                </c:pt>
                <c:pt idx="92">
                  <c:v>43997</c:v>
                </c:pt>
                <c:pt idx="93">
                  <c:v>44027</c:v>
                </c:pt>
                <c:pt idx="94">
                  <c:v>44058</c:v>
                </c:pt>
                <c:pt idx="95">
                  <c:v>44089</c:v>
                </c:pt>
                <c:pt idx="96">
                  <c:v>44119</c:v>
                </c:pt>
              </c:numCache>
            </c:numRef>
          </c:cat>
          <c:val>
            <c:numRef>
              <c:f>'slide 15 NMRI only'!$D$3:$D$99</c:f>
              <c:numCache>
                <c:formatCode>0%</c:formatCode>
                <c:ptCount val="97"/>
                <c:pt idx="0">
                  <c:v>3.9574100000000001E-2</c:v>
                </c:pt>
                <c:pt idx="1">
                  <c:v>4.1642100000000001E-2</c:v>
                </c:pt>
                <c:pt idx="2">
                  <c:v>4.1214899999999999E-2</c:v>
                </c:pt>
                <c:pt idx="3">
                  <c:v>4.3931900000000003E-2</c:v>
                </c:pt>
                <c:pt idx="4">
                  <c:v>4.1140099999999999E-2</c:v>
                </c:pt>
                <c:pt idx="5">
                  <c:v>4.0054899999999997E-2</c:v>
                </c:pt>
                <c:pt idx="6">
                  <c:v>3.3992599999999998E-2</c:v>
                </c:pt>
                <c:pt idx="7">
                  <c:v>2.14214E-2</c:v>
                </c:pt>
                <c:pt idx="8">
                  <c:v>1.9440700000000002E-2</c:v>
                </c:pt>
                <c:pt idx="9">
                  <c:v>1.9250900000000001E-2</c:v>
                </c:pt>
                <c:pt idx="10">
                  <c:v>1.8501500000000001E-2</c:v>
                </c:pt>
                <c:pt idx="11">
                  <c:v>2.4562199999999999E-2</c:v>
                </c:pt>
                <c:pt idx="12">
                  <c:v>2.7961E-2</c:v>
                </c:pt>
                <c:pt idx="13">
                  <c:v>3.4569799999999998E-2</c:v>
                </c:pt>
                <c:pt idx="14">
                  <c:v>3.4353000000000002E-2</c:v>
                </c:pt>
                <c:pt idx="15">
                  <c:v>3.7469099999999998E-2</c:v>
                </c:pt>
                <c:pt idx="16">
                  <c:v>3.7236199999999997E-2</c:v>
                </c:pt>
                <c:pt idx="17">
                  <c:v>3.6902299999999999E-2</c:v>
                </c:pt>
                <c:pt idx="18">
                  <c:v>3.0377000000000001E-2</c:v>
                </c:pt>
                <c:pt idx="19">
                  <c:v>2.7445199999999999E-2</c:v>
                </c:pt>
                <c:pt idx="20">
                  <c:v>2.2351599999999999E-2</c:v>
                </c:pt>
                <c:pt idx="21">
                  <c:v>2.4494200000000001E-2</c:v>
                </c:pt>
                <c:pt idx="22">
                  <c:v>2.5129800000000001E-2</c:v>
                </c:pt>
                <c:pt idx="23">
                  <c:v>3.1484400000000003E-2</c:v>
                </c:pt>
                <c:pt idx="24">
                  <c:v>3.5809399999999998E-2</c:v>
                </c:pt>
                <c:pt idx="25">
                  <c:v>4.0428600000000002E-2</c:v>
                </c:pt>
                <c:pt idx="26">
                  <c:v>3.8473899999999998E-2</c:v>
                </c:pt>
                <c:pt idx="27">
                  <c:v>4.0555300000000002E-2</c:v>
                </c:pt>
                <c:pt idx="28">
                  <c:v>3.5632400000000002E-2</c:v>
                </c:pt>
                <c:pt idx="29">
                  <c:v>3.3145000000000001E-2</c:v>
                </c:pt>
                <c:pt idx="30">
                  <c:v>2.9731299999999999E-2</c:v>
                </c:pt>
                <c:pt idx="31">
                  <c:v>1.75464E-2</c:v>
                </c:pt>
                <c:pt idx="32">
                  <c:v>1.6043700000000001E-2</c:v>
                </c:pt>
                <c:pt idx="33">
                  <c:v>1.65258E-2</c:v>
                </c:pt>
                <c:pt idx="34">
                  <c:v>2.0429200000000002E-2</c:v>
                </c:pt>
                <c:pt idx="35">
                  <c:v>2.0826799999999999E-2</c:v>
                </c:pt>
                <c:pt idx="36">
                  <c:v>2.5387799999999999E-2</c:v>
                </c:pt>
                <c:pt idx="37">
                  <c:v>2.86498E-2</c:v>
                </c:pt>
                <c:pt idx="38">
                  <c:v>3.1615400000000002E-2</c:v>
                </c:pt>
                <c:pt idx="39">
                  <c:v>3.2205400000000002E-2</c:v>
                </c:pt>
                <c:pt idx="40">
                  <c:v>3.0604200000000002E-2</c:v>
                </c:pt>
                <c:pt idx="41">
                  <c:v>2.8001399999999999E-2</c:v>
                </c:pt>
                <c:pt idx="42">
                  <c:v>2.4884699999999999E-2</c:v>
                </c:pt>
                <c:pt idx="43">
                  <c:v>1.6005200000000001E-2</c:v>
                </c:pt>
                <c:pt idx="44">
                  <c:v>1.5757199999999999E-2</c:v>
                </c:pt>
                <c:pt idx="45">
                  <c:v>1.6268399999999999E-2</c:v>
                </c:pt>
                <c:pt idx="46">
                  <c:v>1.9299299999999998E-2</c:v>
                </c:pt>
                <c:pt idx="47">
                  <c:v>2.4384699999999999E-2</c:v>
                </c:pt>
                <c:pt idx="48">
                  <c:v>2.9556700000000002E-2</c:v>
                </c:pt>
                <c:pt idx="49">
                  <c:v>3.1220999999999999E-2</c:v>
                </c:pt>
                <c:pt idx="50">
                  <c:v>3.2746999999999998E-2</c:v>
                </c:pt>
                <c:pt idx="51">
                  <c:v>3.3808199999999997E-2</c:v>
                </c:pt>
                <c:pt idx="52">
                  <c:v>2.7430900000000001E-2</c:v>
                </c:pt>
                <c:pt idx="53">
                  <c:v>2.2592999999999999E-2</c:v>
                </c:pt>
                <c:pt idx="54">
                  <c:v>1.9923699999999999E-2</c:v>
                </c:pt>
                <c:pt idx="55">
                  <c:v>1.12649E-2</c:v>
                </c:pt>
                <c:pt idx="56">
                  <c:v>1.07767E-2</c:v>
                </c:pt>
                <c:pt idx="57">
                  <c:v>1.1890599999999999E-2</c:v>
                </c:pt>
                <c:pt idx="58">
                  <c:v>1.38607E-2</c:v>
                </c:pt>
                <c:pt idx="59">
                  <c:v>1.9924999999999998E-2</c:v>
                </c:pt>
                <c:pt idx="60">
                  <c:v>1.96285E-2</c:v>
                </c:pt>
                <c:pt idx="61">
                  <c:v>2.2926100000000001E-2</c:v>
                </c:pt>
                <c:pt idx="62">
                  <c:v>2.4015600000000002E-2</c:v>
                </c:pt>
                <c:pt idx="63">
                  <c:v>2.6707600000000001E-2</c:v>
                </c:pt>
                <c:pt idx="64">
                  <c:v>1.5256799999999999E-2</c:v>
                </c:pt>
                <c:pt idx="65">
                  <c:v>1.1524100000000001E-2</c:v>
                </c:pt>
                <c:pt idx="66">
                  <c:v>5.7193000000000001E-3</c:v>
                </c:pt>
                <c:pt idx="67">
                  <c:v>-1.2783E-3</c:v>
                </c:pt>
                <c:pt idx="68">
                  <c:v>2.6107999999999999E-3</c:v>
                </c:pt>
                <c:pt idx="69">
                  <c:v>5.1114999999999997E-3</c:v>
                </c:pt>
                <c:pt idx="70">
                  <c:v>7.4776E-3</c:v>
                </c:pt>
                <c:pt idx="71">
                  <c:v>1.3180900000000001E-2</c:v>
                </c:pt>
                <c:pt idx="72">
                  <c:v>1.50247E-2</c:v>
                </c:pt>
                <c:pt idx="73">
                  <c:v>2.20447E-2</c:v>
                </c:pt>
                <c:pt idx="74">
                  <c:v>2.44067E-2</c:v>
                </c:pt>
                <c:pt idx="75">
                  <c:v>2.92398E-2</c:v>
                </c:pt>
                <c:pt idx="76">
                  <c:v>2.7893100000000001E-2</c:v>
                </c:pt>
                <c:pt idx="77">
                  <c:v>2.2960399999999999E-2</c:v>
                </c:pt>
                <c:pt idx="78">
                  <c:v>1.67431E-2</c:v>
                </c:pt>
                <c:pt idx="79">
                  <c:v>2.9997000000000001E-3</c:v>
                </c:pt>
                <c:pt idx="80">
                  <c:v>7.4319999999999996E-4</c:v>
                </c:pt>
                <c:pt idx="81">
                  <c:v>3.1349999999999998E-4</c:v>
                </c:pt>
                <c:pt idx="82">
                  <c:v>-1.1259E-3</c:v>
                </c:pt>
                <c:pt idx="83">
                  <c:v>2.2363000000000001E-3</c:v>
                </c:pt>
                <c:pt idx="84">
                  <c:v>4.5798999999999996E-3</c:v>
                </c:pt>
                <c:pt idx="85">
                  <c:v>5.2846999999999998E-3</c:v>
                </c:pt>
                <c:pt idx="86">
                  <c:v>9.2064E-3</c:v>
                </c:pt>
                <c:pt idx="87">
                  <c:v>9.5172E-3</c:v>
                </c:pt>
                <c:pt idx="88">
                  <c:v>6.8040000000000002E-3</c:v>
                </c:pt>
                <c:pt idx="89">
                  <c:v>2.6599999999999999E-5</c:v>
                </c:pt>
                <c:pt idx="90">
                  <c:v>-7.8867999999999994E-3</c:v>
                </c:pt>
                <c:pt idx="91">
                  <c:v>-1.5960700000000001E-2</c:v>
                </c:pt>
                <c:pt idx="92">
                  <c:v>-1.4082600000000001E-2</c:v>
                </c:pt>
                <c:pt idx="93">
                  <c:v>-1.8384999999999999E-2</c:v>
                </c:pt>
                <c:pt idx="94">
                  <c:v>-2.6091799999999998E-2</c:v>
                </c:pt>
                <c:pt idx="95">
                  <c:v>-3.0660799999999998E-2</c:v>
                </c:pt>
                <c:pt idx="96">
                  <c:v>-3.4176400000000003E-2</c:v>
                </c:pt>
              </c:numCache>
            </c:numRef>
          </c:val>
          <c:smooth val="0"/>
          <c:extLst>
            <c:ext xmlns:c16="http://schemas.microsoft.com/office/drawing/2014/chart" uri="{C3380CC4-5D6E-409C-BE32-E72D297353CC}">
              <c16:uniqueId val="{00000000-C862-4295-9FF8-65FE4187460B}"/>
            </c:ext>
          </c:extLst>
        </c:ser>
        <c:ser>
          <c:idx val="1"/>
          <c:order val="1"/>
          <c:tx>
            <c:strRef>
              <c:f>'slide 15 NMRI only'!$E$2</c:f>
              <c:strCache>
                <c:ptCount val="1"/>
                <c:pt idx="0">
                  <c:v>No Cash Out</c:v>
                </c:pt>
              </c:strCache>
            </c:strRef>
          </c:tx>
          <c:spPr>
            <a:ln w="28575" cap="rnd">
              <a:solidFill>
                <a:schemeClr val="accent2"/>
              </a:solidFill>
              <a:round/>
            </a:ln>
            <a:effectLst/>
          </c:spPr>
          <c:marker>
            <c:symbol val="none"/>
          </c:marker>
          <c:cat>
            <c:numRef>
              <c:f>'slide 15 NMRI only'!$A$3:$A$99</c:f>
              <c:numCache>
                <c:formatCode>[$-409]mmm\-yy;@</c:formatCode>
                <c:ptCount val="97"/>
                <c:pt idx="0">
                  <c:v>41197</c:v>
                </c:pt>
                <c:pt idx="1">
                  <c:v>41228</c:v>
                </c:pt>
                <c:pt idx="2">
                  <c:v>41258</c:v>
                </c:pt>
                <c:pt idx="3">
                  <c:v>41289</c:v>
                </c:pt>
                <c:pt idx="4">
                  <c:v>41320</c:v>
                </c:pt>
                <c:pt idx="5">
                  <c:v>41348</c:v>
                </c:pt>
                <c:pt idx="6">
                  <c:v>41379</c:v>
                </c:pt>
                <c:pt idx="7">
                  <c:v>41409</c:v>
                </c:pt>
                <c:pt idx="8">
                  <c:v>41440</c:v>
                </c:pt>
                <c:pt idx="9">
                  <c:v>41470</c:v>
                </c:pt>
                <c:pt idx="10">
                  <c:v>41501</c:v>
                </c:pt>
                <c:pt idx="11">
                  <c:v>41532</c:v>
                </c:pt>
                <c:pt idx="12">
                  <c:v>41562</c:v>
                </c:pt>
                <c:pt idx="13">
                  <c:v>41593</c:v>
                </c:pt>
                <c:pt idx="14">
                  <c:v>41623</c:v>
                </c:pt>
                <c:pt idx="15">
                  <c:v>41654</c:v>
                </c:pt>
                <c:pt idx="16">
                  <c:v>41685</c:v>
                </c:pt>
                <c:pt idx="17">
                  <c:v>41713</c:v>
                </c:pt>
                <c:pt idx="18">
                  <c:v>41744</c:v>
                </c:pt>
                <c:pt idx="19">
                  <c:v>41774</c:v>
                </c:pt>
                <c:pt idx="20">
                  <c:v>41805</c:v>
                </c:pt>
                <c:pt idx="21">
                  <c:v>41835</c:v>
                </c:pt>
                <c:pt idx="22">
                  <c:v>41866</c:v>
                </c:pt>
                <c:pt idx="23">
                  <c:v>41897</c:v>
                </c:pt>
                <c:pt idx="24">
                  <c:v>41927</c:v>
                </c:pt>
                <c:pt idx="25">
                  <c:v>41958</c:v>
                </c:pt>
                <c:pt idx="26">
                  <c:v>41988</c:v>
                </c:pt>
                <c:pt idx="27">
                  <c:v>42019</c:v>
                </c:pt>
                <c:pt idx="28">
                  <c:v>42050</c:v>
                </c:pt>
                <c:pt idx="29">
                  <c:v>42078</c:v>
                </c:pt>
                <c:pt idx="30">
                  <c:v>42109</c:v>
                </c:pt>
                <c:pt idx="31">
                  <c:v>42139</c:v>
                </c:pt>
                <c:pt idx="32">
                  <c:v>42170</c:v>
                </c:pt>
                <c:pt idx="33">
                  <c:v>42200</c:v>
                </c:pt>
                <c:pt idx="34">
                  <c:v>42231</c:v>
                </c:pt>
                <c:pt idx="35">
                  <c:v>42262</c:v>
                </c:pt>
                <c:pt idx="36">
                  <c:v>42292</c:v>
                </c:pt>
                <c:pt idx="37">
                  <c:v>42323</c:v>
                </c:pt>
                <c:pt idx="38">
                  <c:v>42353</c:v>
                </c:pt>
                <c:pt idx="39">
                  <c:v>42384</c:v>
                </c:pt>
                <c:pt idx="40">
                  <c:v>42415</c:v>
                </c:pt>
                <c:pt idx="41">
                  <c:v>42444</c:v>
                </c:pt>
                <c:pt idx="42">
                  <c:v>42475</c:v>
                </c:pt>
                <c:pt idx="43">
                  <c:v>42505</c:v>
                </c:pt>
                <c:pt idx="44">
                  <c:v>42536</c:v>
                </c:pt>
                <c:pt idx="45">
                  <c:v>42566</c:v>
                </c:pt>
                <c:pt idx="46">
                  <c:v>42597</c:v>
                </c:pt>
                <c:pt idx="47">
                  <c:v>42628</c:v>
                </c:pt>
                <c:pt idx="48">
                  <c:v>42658</c:v>
                </c:pt>
                <c:pt idx="49">
                  <c:v>42689</c:v>
                </c:pt>
                <c:pt idx="50">
                  <c:v>42719</c:v>
                </c:pt>
                <c:pt idx="51">
                  <c:v>42750</c:v>
                </c:pt>
                <c:pt idx="52">
                  <c:v>42781</c:v>
                </c:pt>
                <c:pt idx="53">
                  <c:v>42809</c:v>
                </c:pt>
                <c:pt idx="54">
                  <c:v>42840</c:v>
                </c:pt>
                <c:pt idx="55">
                  <c:v>42870</c:v>
                </c:pt>
                <c:pt idx="56">
                  <c:v>42901</c:v>
                </c:pt>
                <c:pt idx="57">
                  <c:v>42931</c:v>
                </c:pt>
                <c:pt idx="58">
                  <c:v>42962</c:v>
                </c:pt>
                <c:pt idx="59">
                  <c:v>42993</c:v>
                </c:pt>
                <c:pt idx="60">
                  <c:v>43023</c:v>
                </c:pt>
                <c:pt idx="61">
                  <c:v>43054</c:v>
                </c:pt>
                <c:pt idx="62">
                  <c:v>43084</c:v>
                </c:pt>
                <c:pt idx="63">
                  <c:v>43115</c:v>
                </c:pt>
                <c:pt idx="64">
                  <c:v>43146</c:v>
                </c:pt>
                <c:pt idx="65">
                  <c:v>43174</c:v>
                </c:pt>
                <c:pt idx="66">
                  <c:v>43205</c:v>
                </c:pt>
                <c:pt idx="67">
                  <c:v>43235</c:v>
                </c:pt>
                <c:pt idx="68">
                  <c:v>43266</c:v>
                </c:pt>
                <c:pt idx="69">
                  <c:v>43296</c:v>
                </c:pt>
                <c:pt idx="70">
                  <c:v>43327</c:v>
                </c:pt>
                <c:pt idx="71">
                  <c:v>43358</c:v>
                </c:pt>
                <c:pt idx="72">
                  <c:v>43388</c:v>
                </c:pt>
                <c:pt idx="73">
                  <c:v>43419</c:v>
                </c:pt>
                <c:pt idx="74">
                  <c:v>43449</c:v>
                </c:pt>
                <c:pt idx="75">
                  <c:v>43480</c:v>
                </c:pt>
                <c:pt idx="76">
                  <c:v>43511</c:v>
                </c:pt>
                <c:pt idx="77">
                  <c:v>43539</c:v>
                </c:pt>
                <c:pt idx="78">
                  <c:v>43570</c:v>
                </c:pt>
                <c:pt idx="79">
                  <c:v>43600</c:v>
                </c:pt>
                <c:pt idx="80">
                  <c:v>43631</c:v>
                </c:pt>
                <c:pt idx="81">
                  <c:v>43661</c:v>
                </c:pt>
                <c:pt idx="82">
                  <c:v>43692</c:v>
                </c:pt>
                <c:pt idx="83">
                  <c:v>43723</c:v>
                </c:pt>
                <c:pt idx="84">
                  <c:v>43753</c:v>
                </c:pt>
                <c:pt idx="85">
                  <c:v>43784</c:v>
                </c:pt>
                <c:pt idx="86">
                  <c:v>43814</c:v>
                </c:pt>
                <c:pt idx="87">
                  <c:v>43845</c:v>
                </c:pt>
                <c:pt idx="88">
                  <c:v>43876</c:v>
                </c:pt>
                <c:pt idx="89">
                  <c:v>43905</c:v>
                </c:pt>
                <c:pt idx="90">
                  <c:v>43936</c:v>
                </c:pt>
                <c:pt idx="91">
                  <c:v>43966</c:v>
                </c:pt>
                <c:pt idx="92">
                  <c:v>43997</c:v>
                </c:pt>
                <c:pt idx="93">
                  <c:v>44027</c:v>
                </c:pt>
                <c:pt idx="94">
                  <c:v>44058</c:v>
                </c:pt>
                <c:pt idx="95">
                  <c:v>44089</c:v>
                </c:pt>
                <c:pt idx="96">
                  <c:v>44119</c:v>
                </c:pt>
              </c:numCache>
            </c:numRef>
          </c:cat>
          <c:val>
            <c:numRef>
              <c:f>'slide 15 NMRI only'!$E$3:$E$99</c:f>
              <c:numCache>
                <c:formatCode>0%</c:formatCode>
                <c:ptCount val="97"/>
                <c:pt idx="0">
                  <c:v>1.7155299999999998E-2</c:v>
                </c:pt>
                <c:pt idx="1">
                  <c:v>2.0859800000000001E-2</c:v>
                </c:pt>
                <c:pt idx="2">
                  <c:v>2.1674499999999999E-2</c:v>
                </c:pt>
                <c:pt idx="3">
                  <c:v>2.3886999999999999E-2</c:v>
                </c:pt>
                <c:pt idx="4">
                  <c:v>2.0489400000000001E-2</c:v>
                </c:pt>
                <c:pt idx="5">
                  <c:v>1.73245E-2</c:v>
                </c:pt>
                <c:pt idx="6">
                  <c:v>1.07598E-2</c:v>
                </c:pt>
                <c:pt idx="7">
                  <c:v>2.1605999999999999E-3</c:v>
                </c:pt>
                <c:pt idx="8">
                  <c:v>-2.608E-4</c:v>
                </c:pt>
                <c:pt idx="9">
                  <c:v>1.3970000000000001E-4</c:v>
                </c:pt>
                <c:pt idx="10">
                  <c:v>5.1469999999999999E-4</c:v>
                </c:pt>
                <c:pt idx="11">
                  <c:v>4.6230000000000004E-3</c:v>
                </c:pt>
                <c:pt idx="12">
                  <c:v>6.8793999999999999E-3</c:v>
                </c:pt>
                <c:pt idx="13">
                  <c:v>1.5767400000000001E-2</c:v>
                </c:pt>
                <c:pt idx="14">
                  <c:v>1.7340100000000001E-2</c:v>
                </c:pt>
                <c:pt idx="15">
                  <c:v>2.1518599999999999E-2</c:v>
                </c:pt>
                <c:pt idx="16">
                  <c:v>2.25297E-2</c:v>
                </c:pt>
                <c:pt idx="17">
                  <c:v>2.3317600000000001E-2</c:v>
                </c:pt>
                <c:pt idx="18">
                  <c:v>2.06158E-2</c:v>
                </c:pt>
                <c:pt idx="19">
                  <c:v>1.7640599999999999E-2</c:v>
                </c:pt>
                <c:pt idx="20">
                  <c:v>1.4581800000000001E-2</c:v>
                </c:pt>
                <c:pt idx="21">
                  <c:v>1.38843E-2</c:v>
                </c:pt>
                <c:pt idx="22">
                  <c:v>1.50285E-2</c:v>
                </c:pt>
                <c:pt idx="23">
                  <c:v>1.9878799999999999E-2</c:v>
                </c:pt>
                <c:pt idx="24">
                  <c:v>2.5049499999999999E-2</c:v>
                </c:pt>
                <c:pt idx="25">
                  <c:v>3.1880800000000001E-2</c:v>
                </c:pt>
                <c:pt idx="26">
                  <c:v>3.1647000000000002E-2</c:v>
                </c:pt>
                <c:pt idx="27">
                  <c:v>3.1406400000000001E-2</c:v>
                </c:pt>
                <c:pt idx="28">
                  <c:v>2.4963599999999999E-2</c:v>
                </c:pt>
                <c:pt idx="29">
                  <c:v>2.16037E-2</c:v>
                </c:pt>
                <c:pt idx="30">
                  <c:v>1.83766E-2</c:v>
                </c:pt>
                <c:pt idx="31">
                  <c:v>7.7936000000000004E-3</c:v>
                </c:pt>
                <c:pt idx="32">
                  <c:v>6.1345999999999996E-3</c:v>
                </c:pt>
                <c:pt idx="33">
                  <c:v>4.0578000000000003E-3</c:v>
                </c:pt>
                <c:pt idx="34">
                  <c:v>8.4087999999999993E-3</c:v>
                </c:pt>
                <c:pt idx="35">
                  <c:v>1.39776E-2</c:v>
                </c:pt>
                <c:pt idx="36">
                  <c:v>1.8276199999999999E-2</c:v>
                </c:pt>
                <c:pt idx="37">
                  <c:v>2.1974E-2</c:v>
                </c:pt>
                <c:pt idx="38">
                  <c:v>2.4237999999999999E-2</c:v>
                </c:pt>
                <c:pt idx="39">
                  <c:v>2.10178E-2</c:v>
                </c:pt>
                <c:pt idx="40">
                  <c:v>1.79157E-2</c:v>
                </c:pt>
                <c:pt idx="41">
                  <c:v>1.6649799999999999E-2</c:v>
                </c:pt>
                <c:pt idx="42">
                  <c:v>1.41449E-2</c:v>
                </c:pt>
                <c:pt idx="43">
                  <c:v>5.8095000000000004E-3</c:v>
                </c:pt>
                <c:pt idx="44">
                  <c:v>5.0556999999999998E-3</c:v>
                </c:pt>
                <c:pt idx="45">
                  <c:v>4.2161000000000004E-3</c:v>
                </c:pt>
                <c:pt idx="46">
                  <c:v>4.8434999999999997E-3</c:v>
                </c:pt>
                <c:pt idx="47">
                  <c:v>1.11068E-2</c:v>
                </c:pt>
                <c:pt idx="48">
                  <c:v>1.5720999999999999E-2</c:v>
                </c:pt>
                <c:pt idx="49">
                  <c:v>1.5726799999999999E-2</c:v>
                </c:pt>
                <c:pt idx="50">
                  <c:v>1.9472900000000001E-2</c:v>
                </c:pt>
                <c:pt idx="51">
                  <c:v>2.19642E-2</c:v>
                </c:pt>
                <c:pt idx="52">
                  <c:v>1.7872699999999998E-2</c:v>
                </c:pt>
                <c:pt idx="53">
                  <c:v>1.5552399999999999E-2</c:v>
                </c:pt>
                <c:pt idx="54">
                  <c:v>1.20121E-2</c:v>
                </c:pt>
                <c:pt idx="55">
                  <c:v>3.9356E-3</c:v>
                </c:pt>
                <c:pt idx="56">
                  <c:v>2.4502E-3</c:v>
                </c:pt>
                <c:pt idx="57">
                  <c:v>2.0856999999999998E-3</c:v>
                </c:pt>
                <c:pt idx="58">
                  <c:v>2.4369000000000001E-3</c:v>
                </c:pt>
                <c:pt idx="59">
                  <c:v>7.1875999999999997E-3</c:v>
                </c:pt>
                <c:pt idx="60">
                  <c:v>1.09955E-2</c:v>
                </c:pt>
                <c:pt idx="61">
                  <c:v>1.29508E-2</c:v>
                </c:pt>
                <c:pt idx="62">
                  <c:v>1.6408900000000001E-2</c:v>
                </c:pt>
                <c:pt idx="63">
                  <c:v>1.6541799999999999E-2</c:v>
                </c:pt>
                <c:pt idx="64">
                  <c:v>8.5286000000000008E-3</c:v>
                </c:pt>
                <c:pt idx="65">
                  <c:v>3.1840000000000002E-3</c:v>
                </c:pt>
                <c:pt idx="66">
                  <c:v>4.3829999999999997E-4</c:v>
                </c:pt>
                <c:pt idx="67">
                  <c:v>-4.5103000000000001E-3</c:v>
                </c:pt>
                <c:pt idx="68">
                  <c:v>-4.9534000000000002E-3</c:v>
                </c:pt>
                <c:pt idx="69">
                  <c:v>-9.4899999999999997E-4</c:v>
                </c:pt>
                <c:pt idx="70">
                  <c:v>-3.8880000000000002E-4</c:v>
                </c:pt>
                <c:pt idx="71">
                  <c:v>7.2808999999999999E-3</c:v>
                </c:pt>
                <c:pt idx="72">
                  <c:v>8.1072000000000002E-3</c:v>
                </c:pt>
                <c:pt idx="73">
                  <c:v>1.338E-2</c:v>
                </c:pt>
                <c:pt idx="74">
                  <c:v>2.2031200000000001E-2</c:v>
                </c:pt>
                <c:pt idx="75">
                  <c:v>2.3747600000000001E-2</c:v>
                </c:pt>
                <c:pt idx="76">
                  <c:v>2.1778700000000002E-2</c:v>
                </c:pt>
                <c:pt idx="77">
                  <c:v>1.83549E-2</c:v>
                </c:pt>
                <c:pt idx="78">
                  <c:v>1.08565E-2</c:v>
                </c:pt>
                <c:pt idx="79">
                  <c:v>-4.8298999999999998E-3</c:v>
                </c:pt>
                <c:pt idx="80">
                  <c:v>-6.7967000000000001E-3</c:v>
                </c:pt>
                <c:pt idx="81">
                  <c:v>-8.5965999999999994E-3</c:v>
                </c:pt>
                <c:pt idx="82">
                  <c:v>-7.2750000000000002E-3</c:v>
                </c:pt>
                <c:pt idx="83">
                  <c:v>-5.7593999999999996E-3</c:v>
                </c:pt>
                <c:pt idx="84">
                  <c:v>-4.2429E-3</c:v>
                </c:pt>
                <c:pt idx="85">
                  <c:v>-3.5435000000000002E-3</c:v>
                </c:pt>
                <c:pt idx="86">
                  <c:v>-2.1175E-3</c:v>
                </c:pt>
                <c:pt idx="87">
                  <c:v>4.6500000000000003E-4</c:v>
                </c:pt>
                <c:pt idx="88">
                  <c:v>-7.8986999999999998E-3</c:v>
                </c:pt>
                <c:pt idx="89">
                  <c:v>-1.30577E-2</c:v>
                </c:pt>
                <c:pt idx="90">
                  <c:v>-2.03016E-2</c:v>
                </c:pt>
                <c:pt idx="91">
                  <c:v>-2.7639199999999999E-2</c:v>
                </c:pt>
                <c:pt idx="92">
                  <c:v>-2.6038599999999999E-2</c:v>
                </c:pt>
                <c:pt idx="93">
                  <c:v>-3.3977300000000002E-2</c:v>
                </c:pt>
                <c:pt idx="94">
                  <c:v>-4.3921099999999998E-2</c:v>
                </c:pt>
                <c:pt idx="95">
                  <c:v>-4.7554100000000002E-2</c:v>
                </c:pt>
                <c:pt idx="96">
                  <c:v>-5.3513999999999999E-2</c:v>
                </c:pt>
              </c:numCache>
            </c:numRef>
          </c:val>
          <c:smooth val="0"/>
          <c:extLst>
            <c:ext xmlns:c16="http://schemas.microsoft.com/office/drawing/2014/chart" uri="{C3380CC4-5D6E-409C-BE32-E72D297353CC}">
              <c16:uniqueId val="{00000001-C862-4295-9FF8-65FE4187460B}"/>
            </c:ext>
          </c:extLst>
        </c:ser>
        <c:dLbls>
          <c:showLegendKey val="0"/>
          <c:showVal val="0"/>
          <c:showCatName val="0"/>
          <c:showSerName val="0"/>
          <c:showPercent val="0"/>
          <c:showBubbleSize val="0"/>
        </c:dLbls>
        <c:smooth val="0"/>
        <c:axId val="504458896"/>
        <c:axId val="504470960"/>
      </c:lineChart>
      <c:dateAx>
        <c:axId val="504458896"/>
        <c:scaling>
          <c:orientation val="minMax"/>
        </c:scaling>
        <c:delete val="0"/>
        <c:axPos val="b"/>
        <c:numFmt formatCode="[$-409]mmm\-yy;@" sourceLinked="1"/>
        <c:majorTickMark val="in"/>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04470960"/>
        <c:crosses val="autoZero"/>
        <c:auto val="1"/>
        <c:lblOffset val="100"/>
        <c:baseTimeUnit val="months"/>
      </c:dateAx>
      <c:valAx>
        <c:axId val="504470960"/>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04458896"/>
        <c:crosses val="autoZero"/>
        <c:crossBetween val="between"/>
        <c:majorUnit val="2.0000000000000004E-2"/>
      </c:valAx>
      <c:spPr>
        <a:noFill/>
        <a:ln>
          <a:noFill/>
        </a:ln>
        <a:effectLst/>
      </c:spPr>
    </c:plotArea>
    <c:legend>
      <c:legendPos val="b"/>
      <c:layout>
        <c:manualLayout>
          <c:xMode val="edge"/>
          <c:yMode val="edge"/>
          <c:x val="0.12479396325459317"/>
          <c:y val="0.620948527267425"/>
          <c:w val="0.20456106942271474"/>
          <c:h val="0.14181531221907584"/>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dirty="0" smtClean="0"/>
              <a:t>Cash</a:t>
            </a:r>
            <a:r>
              <a:rPr lang="en-US" sz="1200" baseline="0" dirty="0" smtClean="0"/>
              <a:t> </a:t>
            </a:r>
            <a:r>
              <a:rPr lang="en-US" sz="1200" dirty="0" smtClean="0"/>
              <a:t>Out </a:t>
            </a:r>
            <a:r>
              <a:rPr lang="en-US" sz="1200" dirty="0"/>
              <a:t>Value Overstatement</a:t>
            </a:r>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46631751086009"/>
          <c:y val="0.16041666666666668"/>
          <c:w val="0.85508064922808713"/>
          <c:h val="0.68660469524642753"/>
        </c:manualLayout>
      </c:layout>
      <c:lineChart>
        <c:grouping val="standard"/>
        <c:varyColors val="0"/>
        <c:ser>
          <c:idx val="0"/>
          <c:order val="0"/>
          <c:tx>
            <c:strRef>
              <c:f>'slide 16'!$B$1</c:f>
              <c:strCache>
                <c:ptCount val="1"/>
                <c:pt idx="0">
                  <c:v>CO - Human</c:v>
                </c:pt>
              </c:strCache>
            </c:strRef>
          </c:tx>
          <c:spPr>
            <a:ln w="28575" cap="rnd">
              <a:solidFill>
                <a:schemeClr val="accent1"/>
              </a:solidFill>
              <a:round/>
            </a:ln>
            <a:effectLst/>
          </c:spPr>
          <c:marker>
            <c:symbol val="none"/>
          </c:marker>
          <c:cat>
            <c:numRef>
              <c:f>'slide 16'!$A$53:$A$98</c:f>
              <c:numCache>
                <c:formatCode>[$-409]mmm\-yy;@</c:formatCode>
                <c:ptCount val="46"/>
                <c:pt idx="0">
                  <c:v>42750</c:v>
                </c:pt>
                <c:pt idx="1">
                  <c:v>42781</c:v>
                </c:pt>
                <c:pt idx="2">
                  <c:v>42809</c:v>
                </c:pt>
                <c:pt idx="3">
                  <c:v>42840</c:v>
                </c:pt>
                <c:pt idx="4">
                  <c:v>42870</c:v>
                </c:pt>
                <c:pt idx="5">
                  <c:v>42901</c:v>
                </c:pt>
                <c:pt idx="6">
                  <c:v>42931</c:v>
                </c:pt>
                <c:pt idx="7">
                  <c:v>42962</c:v>
                </c:pt>
                <c:pt idx="8">
                  <c:v>42993</c:v>
                </c:pt>
                <c:pt idx="9">
                  <c:v>43023</c:v>
                </c:pt>
                <c:pt idx="10">
                  <c:v>43054</c:v>
                </c:pt>
                <c:pt idx="11">
                  <c:v>43084</c:v>
                </c:pt>
                <c:pt idx="12">
                  <c:v>43115</c:v>
                </c:pt>
                <c:pt idx="13">
                  <c:v>43146</c:v>
                </c:pt>
                <c:pt idx="14">
                  <c:v>43174</c:v>
                </c:pt>
                <c:pt idx="15">
                  <c:v>43205</c:v>
                </c:pt>
                <c:pt idx="16">
                  <c:v>43235</c:v>
                </c:pt>
                <c:pt idx="17">
                  <c:v>43266</c:v>
                </c:pt>
                <c:pt idx="18">
                  <c:v>43296</c:v>
                </c:pt>
                <c:pt idx="19">
                  <c:v>43327</c:v>
                </c:pt>
                <c:pt idx="20">
                  <c:v>43358</c:v>
                </c:pt>
                <c:pt idx="21">
                  <c:v>43388</c:v>
                </c:pt>
                <c:pt idx="22">
                  <c:v>43419</c:v>
                </c:pt>
                <c:pt idx="23">
                  <c:v>43449</c:v>
                </c:pt>
                <c:pt idx="24">
                  <c:v>43480</c:v>
                </c:pt>
                <c:pt idx="25">
                  <c:v>43511</c:v>
                </c:pt>
                <c:pt idx="26">
                  <c:v>43539</c:v>
                </c:pt>
                <c:pt idx="27">
                  <c:v>43570</c:v>
                </c:pt>
                <c:pt idx="28">
                  <c:v>43600</c:v>
                </c:pt>
                <c:pt idx="29">
                  <c:v>43631</c:v>
                </c:pt>
                <c:pt idx="30">
                  <c:v>43661</c:v>
                </c:pt>
                <c:pt idx="31">
                  <c:v>43692</c:v>
                </c:pt>
                <c:pt idx="32">
                  <c:v>43723</c:v>
                </c:pt>
                <c:pt idx="33">
                  <c:v>43753</c:v>
                </c:pt>
                <c:pt idx="34">
                  <c:v>43784</c:v>
                </c:pt>
                <c:pt idx="35">
                  <c:v>43814</c:v>
                </c:pt>
                <c:pt idx="36">
                  <c:v>43845</c:v>
                </c:pt>
                <c:pt idx="37">
                  <c:v>43876</c:v>
                </c:pt>
                <c:pt idx="38">
                  <c:v>43905</c:v>
                </c:pt>
                <c:pt idx="39">
                  <c:v>43936</c:v>
                </c:pt>
                <c:pt idx="40">
                  <c:v>43966</c:v>
                </c:pt>
                <c:pt idx="41">
                  <c:v>43997</c:v>
                </c:pt>
                <c:pt idx="42">
                  <c:v>44027</c:v>
                </c:pt>
                <c:pt idx="43">
                  <c:v>44058</c:v>
                </c:pt>
                <c:pt idx="44">
                  <c:v>44089</c:v>
                </c:pt>
                <c:pt idx="45">
                  <c:v>44119</c:v>
                </c:pt>
              </c:numCache>
            </c:numRef>
          </c:cat>
          <c:val>
            <c:numRef>
              <c:f>'slide 16'!$B$53:$B$98</c:f>
              <c:numCache>
                <c:formatCode>0%</c:formatCode>
                <c:ptCount val="46"/>
                <c:pt idx="0">
                  <c:v>3.3931000000000003E-2</c:v>
                </c:pt>
                <c:pt idx="1">
                  <c:v>2.9605099999999999E-2</c:v>
                </c:pt>
                <c:pt idx="2">
                  <c:v>2.4145900000000001E-2</c:v>
                </c:pt>
                <c:pt idx="3">
                  <c:v>2.14664E-2</c:v>
                </c:pt>
                <c:pt idx="4">
                  <c:v>1.26018E-2</c:v>
                </c:pt>
                <c:pt idx="5">
                  <c:v>1.2272999999999999E-2</c:v>
                </c:pt>
                <c:pt idx="6">
                  <c:v>1.46056E-2</c:v>
                </c:pt>
                <c:pt idx="7">
                  <c:v>1.5444899999999999E-2</c:v>
                </c:pt>
                <c:pt idx="8">
                  <c:v>2.1891899999999999E-2</c:v>
                </c:pt>
                <c:pt idx="9">
                  <c:v>2.19787E-2</c:v>
                </c:pt>
                <c:pt idx="10">
                  <c:v>2.4258499999999999E-2</c:v>
                </c:pt>
                <c:pt idx="11">
                  <c:v>2.6664799999999999E-2</c:v>
                </c:pt>
                <c:pt idx="12">
                  <c:v>2.92234E-2</c:v>
                </c:pt>
                <c:pt idx="13">
                  <c:v>1.6887900000000001E-2</c:v>
                </c:pt>
                <c:pt idx="14">
                  <c:v>1.22138E-2</c:v>
                </c:pt>
                <c:pt idx="15">
                  <c:v>8.4723000000000003E-3</c:v>
                </c:pt>
                <c:pt idx="16">
                  <c:v>-1.8569999999999999E-4</c:v>
                </c:pt>
                <c:pt idx="17">
                  <c:v>3.1556000000000002E-3</c:v>
                </c:pt>
                <c:pt idx="18">
                  <c:v>5.0603000000000002E-3</c:v>
                </c:pt>
                <c:pt idx="19">
                  <c:v>7.8463000000000005E-3</c:v>
                </c:pt>
                <c:pt idx="20">
                  <c:v>1.24867E-2</c:v>
                </c:pt>
                <c:pt idx="21">
                  <c:v>1.49734E-2</c:v>
                </c:pt>
                <c:pt idx="22">
                  <c:v>2.0271899999999999E-2</c:v>
                </c:pt>
                <c:pt idx="23">
                  <c:v>2.2256100000000001E-2</c:v>
                </c:pt>
                <c:pt idx="24">
                  <c:v>2.6315999999999999E-2</c:v>
                </c:pt>
                <c:pt idx="25">
                  <c:v>2.5910699999999998E-2</c:v>
                </c:pt>
                <c:pt idx="26">
                  <c:v>2.1164499999999999E-2</c:v>
                </c:pt>
                <c:pt idx="27">
                  <c:v>1.6171000000000001E-2</c:v>
                </c:pt>
                <c:pt idx="28">
                  <c:v>3.0292000000000001E-3</c:v>
                </c:pt>
                <c:pt idx="29">
                  <c:v>2.0596999999999998E-3</c:v>
                </c:pt>
                <c:pt idx="30">
                  <c:v>1.4153E-3</c:v>
                </c:pt>
                <c:pt idx="31">
                  <c:v>6.8499999999999996E-6</c:v>
                </c:pt>
                <c:pt idx="32">
                  <c:v>3.3798000000000001E-3</c:v>
                </c:pt>
                <c:pt idx="33">
                  <c:v>5.8409000000000004E-3</c:v>
                </c:pt>
                <c:pt idx="34">
                  <c:v>6.9699999999999996E-3</c:v>
                </c:pt>
                <c:pt idx="35">
                  <c:v>1.09211E-2</c:v>
                </c:pt>
                <c:pt idx="36">
                  <c:v>1.1481E-2</c:v>
                </c:pt>
                <c:pt idx="37">
                  <c:v>7.6064000000000001E-3</c:v>
                </c:pt>
                <c:pt idx="38">
                  <c:v>1.7267000000000001E-3</c:v>
                </c:pt>
                <c:pt idx="39">
                  <c:v>-6.4536999999999997E-3</c:v>
                </c:pt>
                <c:pt idx="40">
                  <c:v>-1.2776300000000001E-2</c:v>
                </c:pt>
                <c:pt idx="41">
                  <c:v>-9.3369999999999998E-3</c:v>
                </c:pt>
                <c:pt idx="42">
                  <c:v>-1.11237E-2</c:v>
                </c:pt>
                <c:pt idx="43">
                  <c:v>-1.951E-2</c:v>
                </c:pt>
                <c:pt idx="44">
                  <c:v>-2.0638E-2</c:v>
                </c:pt>
                <c:pt idx="45">
                  <c:v>-2.5307300000000001E-2</c:v>
                </c:pt>
              </c:numCache>
            </c:numRef>
          </c:val>
          <c:smooth val="0"/>
          <c:extLst>
            <c:ext xmlns:c16="http://schemas.microsoft.com/office/drawing/2014/chart" uri="{C3380CC4-5D6E-409C-BE32-E72D297353CC}">
              <c16:uniqueId val="{00000000-E4F0-4E68-A7CA-9B387781950A}"/>
            </c:ext>
          </c:extLst>
        </c:ser>
        <c:ser>
          <c:idx val="1"/>
          <c:order val="1"/>
          <c:tx>
            <c:strRef>
              <c:f>'slide 16'!$C$1</c:f>
              <c:strCache>
                <c:ptCount val="1"/>
                <c:pt idx="0">
                  <c:v>CO - Waiver</c:v>
                </c:pt>
              </c:strCache>
            </c:strRef>
          </c:tx>
          <c:spPr>
            <a:ln w="28575" cap="rnd">
              <a:solidFill>
                <a:schemeClr val="accent2"/>
              </a:solidFill>
              <a:round/>
            </a:ln>
            <a:effectLst/>
          </c:spPr>
          <c:marker>
            <c:symbol val="none"/>
          </c:marker>
          <c:cat>
            <c:numRef>
              <c:f>'slide 16'!$A$53:$A$98</c:f>
              <c:numCache>
                <c:formatCode>[$-409]mmm\-yy;@</c:formatCode>
                <c:ptCount val="46"/>
                <c:pt idx="0">
                  <c:v>42750</c:v>
                </c:pt>
                <c:pt idx="1">
                  <c:v>42781</c:v>
                </c:pt>
                <c:pt idx="2">
                  <c:v>42809</c:v>
                </c:pt>
                <c:pt idx="3">
                  <c:v>42840</c:v>
                </c:pt>
                <c:pt idx="4">
                  <c:v>42870</c:v>
                </c:pt>
                <c:pt idx="5">
                  <c:v>42901</c:v>
                </c:pt>
                <c:pt idx="6">
                  <c:v>42931</c:v>
                </c:pt>
                <c:pt idx="7">
                  <c:v>42962</c:v>
                </c:pt>
                <c:pt idx="8">
                  <c:v>42993</c:v>
                </c:pt>
                <c:pt idx="9">
                  <c:v>43023</c:v>
                </c:pt>
                <c:pt idx="10">
                  <c:v>43054</c:v>
                </c:pt>
                <c:pt idx="11">
                  <c:v>43084</c:v>
                </c:pt>
                <c:pt idx="12">
                  <c:v>43115</c:v>
                </c:pt>
                <c:pt idx="13">
                  <c:v>43146</c:v>
                </c:pt>
                <c:pt idx="14">
                  <c:v>43174</c:v>
                </c:pt>
                <c:pt idx="15">
                  <c:v>43205</c:v>
                </c:pt>
                <c:pt idx="16">
                  <c:v>43235</c:v>
                </c:pt>
                <c:pt idx="17">
                  <c:v>43266</c:v>
                </c:pt>
                <c:pt idx="18">
                  <c:v>43296</c:v>
                </c:pt>
                <c:pt idx="19">
                  <c:v>43327</c:v>
                </c:pt>
                <c:pt idx="20">
                  <c:v>43358</c:v>
                </c:pt>
                <c:pt idx="21">
                  <c:v>43388</c:v>
                </c:pt>
                <c:pt idx="22">
                  <c:v>43419</c:v>
                </c:pt>
                <c:pt idx="23">
                  <c:v>43449</c:v>
                </c:pt>
                <c:pt idx="24">
                  <c:v>43480</c:v>
                </c:pt>
                <c:pt idx="25">
                  <c:v>43511</c:v>
                </c:pt>
                <c:pt idx="26">
                  <c:v>43539</c:v>
                </c:pt>
                <c:pt idx="27">
                  <c:v>43570</c:v>
                </c:pt>
                <c:pt idx="28">
                  <c:v>43600</c:v>
                </c:pt>
                <c:pt idx="29">
                  <c:v>43631</c:v>
                </c:pt>
                <c:pt idx="30">
                  <c:v>43661</c:v>
                </c:pt>
                <c:pt idx="31">
                  <c:v>43692</c:v>
                </c:pt>
                <c:pt idx="32">
                  <c:v>43723</c:v>
                </c:pt>
                <c:pt idx="33">
                  <c:v>43753</c:v>
                </c:pt>
                <c:pt idx="34">
                  <c:v>43784</c:v>
                </c:pt>
                <c:pt idx="35">
                  <c:v>43814</c:v>
                </c:pt>
                <c:pt idx="36">
                  <c:v>43845</c:v>
                </c:pt>
                <c:pt idx="37">
                  <c:v>43876</c:v>
                </c:pt>
                <c:pt idx="38">
                  <c:v>43905</c:v>
                </c:pt>
                <c:pt idx="39">
                  <c:v>43936</c:v>
                </c:pt>
                <c:pt idx="40">
                  <c:v>43966</c:v>
                </c:pt>
                <c:pt idx="41">
                  <c:v>43997</c:v>
                </c:pt>
                <c:pt idx="42">
                  <c:v>44027</c:v>
                </c:pt>
                <c:pt idx="43">
                  <c:v>44058</c:v>
                </c:pt>
                <c:pt idx="44">
                  <c:v>44089</c:v>
                </c:pt>
                <c:pt idx="45">
                  <c:v>44119</c:v>
                </c:pt>
              </c:numCache>
            </c:numRef>
          </c:cat>
          <c:val>
            <c:numRef>
              <c:f>'slide 16'!$C$53:$C$98</c:f>
              <c:numCache>
                <c:formatCode>0%</c:formatCode>
                <c:ptCount val="46"/>
                <c:pt idx="0">
                  <c:v>1.8438300000000001E-2</c:v>
                </c:pt>
                <c:pt idx="1">
                  <c:v>-1.5894999999999999E-2</c:v>
                </c:pt>
                <c:pt idx="2">
                  <c:v>3.4843999999999999E-3</c:v>
                </c:pt>
                <c:pt idx="3">
                  <c:v>-8.4720999999999998E-3</c:v>
                </c:pt>
                <c:pt idx="4">
                  <c:v>-1.9996400000000001E-2</c:v>
                </c:pt>
                <c:pt idx="5">
                  <c:v>-1.4563599999999999E-2</c:v>
                </c:pt>
                <c:pt idx="6">
                  <c:v>-2.2285E-3</c:v>
                </c:pt>
                <c:pt idx="7">
                  <c:v>-3.1740000000000002E-3</c:v>
                </c:pt>
                <c:pt idx="8">
                  <c:v>2.4209000000000001E-3</c:v>
                </c:pt>
                <c:pt idx="9">
                  <c:v>-3.2659999999999998E-3</c:v>
                </c:pt>
                <c:pt idx="10">
                  <c:v>1.7263999999999999E-3</c:v>
                </c:pt>
                <c:pt idx="11">
                  <c:v>4.1365000000000004E-3</c:v>
                </c:pt>
                <c:pt idx="12">
                  <c:v>-1.2727999999999999E-3</c:v>
                </c:pt>
                <c:pt idx="13">
                  <c:v>-6.5044999999999999E-3</c:v>
                </c:pt>
                <c:pt idx="14">
                  <c:v>-1.11345E-2</c:v>
                </c:pt>
                <c:pt idx="15">
                  <c:v>-1.5901999999999999E-2</c:v>
                </c:pt>
                <c:pt idx="16">
                  <c:v>-2.3316E-2</c:v>
                </c:pt>
                <c:pt idx="17">
                  <c:v>-2.2627000000000001E-2</c:v>
                </c:pt>
                <c:pt idx="18">
                  <c:v>-1.3631900000000001E-2</c:v>
                </c:pt>
                <c:pt idx="19">
                  <c:v>-1.46488E-2</c:v>
                </c:pt>
                <c:pt idx="20">
                  <c:v>1.6965000000000001E-3</c:v>
                </c:pt>
                <c:pt idx="21">
                  <c:v>-5.5355999999999999E-3</c:v>
                </c:pt>
                <c:pt idx="22">
                  <c:v>3.1798999999999998E-3</c:v>
                </c:pt>
                <c:pt idx="23">
                  <c:v>8.3110000000000007E-3</c:v>
                </c:pt>
                <c:pt idx="24">
                  <c:v>1.2903899999999999E-2</c:v>
                </c:pt>
                <c:pt idx="25">
                  <c:v>8.1401000000000008E-3</c:v>
                </c:pt>
                <c:pt idx="26">
                  <c:v>5.2052000000000001E-3</c:v>
                </c:pt>
                <c:pt idx="27">
                  <c:v>2.376E-4</c:v>
                </c:pt>
                <c:pt idx="28">
                  <c:v>-1.28004E-2</c:v>
                </c:pt>
                <c:pt idx="29">
                  <c:v>-1.6573600000000001E-2</c:v>
                </c:pt>
                <c:pt idx="30">
                  <c:v>-1.3174999999999999E-2</c:v>
                </c:pt>
                <c:pt idx="31">
                  <c:v>-2.11177E-2</c:v>
                </c:pt>
                <c:pt idx="32">
                  <c:v>-1.4155299999999999E-2</c:v>
                </c:pt>
                <c:pt idx="33">
                  <c:v>-1.45761E-2</c:v>
                </c:pt>
                <c:pt idx="34">
                  <c:v>-1.1740199999999999E-2</c:v>
                </c:pt>
                <c:pt idx="35">
                  <c:v>-9.9301000000000007E-3</c:v>
                </c:pt>
                <c:pt idx="36">
                  <c:v>-1.25272E-2</c:v>
                </c:pt>
                <c:pt idx="37">
                  <c:v>-1.3163899999999999E-2</c:v>
                </c:pt>
                <c:pt idx="38">
                  <c:v>-2.15097E-2</c:v>
                </c:pt>
                <c:pt idx="39">
                  <c:v>-2.9622300000000001E-2</c:v>
                </c:pt>
                <c:pt idx="40">
                  <c:v>-3.7205099999999998E-2</c:v>
                </c:pt>
                <c:pt idx="41">
                  <c:v>-3.0473099999999999E-2</c:v>
                </c:pt>
                <c:pt idx="42">
                  <c:v>-3.4577999999999998E-2</c:v>
                </c:pt>
                <c:pt idx="43">
                  <c:v>-4.2453200000000003E-2</c:v>
                </c:pt>
                <c:pt idx="44">
                  <c:v>-4.9447499999999998E-2</c:v>
                </c:pt>
                <c:pt idx="45">
                  <c:v>-5.0061099999999997E-2</c:v>
                </c:pt>
              </c:numCache>
            </c:numRef>
          </c:val>
          <c:smooth val="0"/>
          <c:extLst>
            <c:ext xmlns:c16="http://schemas.microsoft.com/office/drawing/2014/chart" uri="{C3380CC4-5D6E-409C-BE32-E72D297353CC}">
              <c16:uniqueId val="{00000001-E4F0-4E68-A7CA-9B387781950A}"/>
            </c:ext>
          </c:extLst>
        </c:ser>
        <c:dLbls>
          <c:showLegendKey val="0"/>
          <c:showVal val="0"/>
          <c:showCatName val="0"/>
          <c:showSerName val="0"/>
          <c:showPercent val="0"/>
          <c:showBubbleSize val="0"/>
        </c:dLbls>
        <c:smooth val="0"/>
        <c:axId val="604435936"/>
        <c:axId val="604442176"/>
      </c:lineChart>
      <c:dateAx>
        <c:axId val="604435936"/>
        <c:scaling>
          <c:orientation val="minMax"/>
        </c:scaling>
        <c:delete val="0"/>
        <c:axPos val="b"/>
        <c:numFmt formatCode="[$-409]mmm\-yy;@" sourceLinked="1"/>
        <c:majorTickMark val="in"/>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04442176"/>
        <c:crosses val="autoZero"/>
        <c:auto val="1"/>
        <c:lblOffset val="100"/>
        <c:baseTimeUnit val="months"/>
      </c:dateAx>
      <c:valAx>
        <c:axId val="60444217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04435936"/>
        <c:crosses val="autoZero"/>
        <c:crossBetween val="between"/>
        <c:majorUnit val="2.0000000000000004E-2"/>
      </c:valAx>
      <c:spPr>
        <a:noFill/>
        <a:ln>
          <a:noFill/>
        </a:ln>
        <a:effectLst/>
      </c:spPr>
    </c:plotArea>
    <c:legend>
      <c:legendPos val="b"/>
      <c:layout>
        <c:manualLayout>
          <c:xMode val="edge"/>
          <c:yMode val="edge"/>
          <c:x val="0.15057538667684839"/>
          <c:y val="0.64872630504520268"/>
          <c:w val="0.32556440051580926"/>
          <c:h val="0.13831073199183436"/>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dirty="0" smtClean="0"/>
              <a:t>No Cash</a:t>
            </a:r>
            <a:r>
              <a:rPr lang="en-US" sz="1200" baseline="0" dirty="0" smtClean="0"/>
              <a:t> </a:t>
            </a:r>
            <a:r>
              <a:rPr lang="en-US" sz="1200" dirty="0" smtClean="0"/>
              <a:t>Out </a:t>
            </a:r>
            <a:r>
              <a:rPr lang="en-US" sz="1200" dirty="0"/>
              <a:t>Value Overstatement</a:t>
            </a:r>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46631751086009"/>
          <c:y val="0.16041666666666668"/>
          <c:w val="0.85508064922808713"/>
          <c:h val="0.69065616797900264"/>
        </c:manualLayout>
      </c:layout>
      <c:lineChart>
        <c:grouping val="standard"/>
        <c:varyColors val="0"/>
        <c:ser>
          <c:idx val="0"/>
          <c:order val="0"/>
          <c:tx>
            <c:strRef>
              <c:f>'slide 16'!$D$1</c:f>
              <c:strCache>
                <c:ptCount val="1"/>
                <c:pt idx="0">
                  <c:v>NCO - Human</c:v>
                </c:pt>
              </c:strCache>
            </c:strRef>
          </c:tx>
          <c:spPr>
            <a:ln w="28575" cap="rnd">
              <a:solidFill>
                <a:schemeClr val="accent1"/>
              </a:solidFill>
              <a:round/>
            </a:ln>
            <a:effectLst/>
          </c:spPr>
          <c:marker>
            <c:symbol val="none"/>
          </c:marker>
          <c:cat>
            <c:numRef>
              <c:f>'slide 16'!$A$53:$A$98</c:f>
              <c:numCache>
                <c:formatCode>[$-409]mmm\-yy;@</c:formatCode>
                <c:ptCount val="46"/>
                <c:pt idx="0">
                  <c:v>42750</c:v>
                </c:pt>
                <c:pt idx="1">
                  <c:v>42781</c:v>
                </c:pt>
                <c:pt idx="2">
                  <c:v>42809</c:v>
                </c:pt>
                <c:pt idx="3">
                  <c:v>42840</c:v>
                </c:pt>
                <c:pt idx="4">
                  <c:v>42870</c:v>
                </c:pt>
                <c:pt idx="5">
                  <c:v>42901</c:v>
                </c:pt>
                <c:pt idx="6">
                  <c:v>42931</c:v>
                </c:pt>
                <c:pt idx="7">
                  <c:v>42962</c:v>
                </c:pt>
                <c:pt idx="8">
                  <c:v>42993</c:v>
                </c:pt>
                <c:pt idx="9">
                  <c:v>43023</c:v>
                </c:pt>
                <c:pt idx="10">
                  <c:v>43054</c:v>
                </c:pt>
                <c:pt idx="11">
                  <c:v>43084</c:v>
                </c:pt>
                <c:pt idx="12">
                  <c:v>43115</c:v>
                </c:pt>
                <c:pt idx="13">
                  <c:v>43146</c:v>
                </c:pt>
                <c:pt idx="14">
                  <c:v>43174</c:v>
                </c:pt>
                <c:pt idx="15">
                  <c:v>43205</c:v>
                </c:pt>
                <c:pt idx="16">
                  <c:v>43235</c:v>
                </c:pt>
                <c:pt idx="17">
                  <c:v>43266</c:v>
                </c:pt>
                <c:pt idx="18">
                  <c:v>43296</c:v>
                </c:pt>
                <c:pt idx="19">
                  <c:v>43327</c:v>
                </c:pt>
                <c:pt idx="20">
                  <c:v>43358</c:v>
                </c:pt>
                <c:pt idx="21">
                  <c:v>43388</c:v>
                </c:pt>
                <c:pt idx="22">
                  <c:v>43419</c:v>
                </c:pt>
                <c:pt idx="23">
                  <c:v>43449</c:v>
                </c:pt>
                <c:pt idx="24">
                  <c:v>43480</c:v>
                </c:pt>
                <c:pt idx="25">
                  <c:v>43511</c:v>
                </c:pt>
                <c:pt idx="26">
                  <c:v>43539</c:v>
                </c:pt>
                <c:pt idx="27">
                  <c:v>43570</c:v>
                </c:pt>
                <c:pt idx="28">
                  <c:v>43600</c:v>
                </c:pt>
                <c:pt idx="29">
                  <c:v>43631</c:v>
                </c:pt>
                <c:pt idx="30">
                  <c:v>43661</c:v>
                </c:pt>
                <c:pt idx="31">
                  <c:v>43692</c:v>
                </c:pt>
                <c:pt idx="32">
                  <c:v>43723</c:v>
                </c:pt>
                <c:pt idx="33">
                  <c:v>43753</c:v>
                </c:pt>
                <c:pt idx="34">
                  <c:v>43784</c:v>
                </c:pt>
                <c:pt idx="35">
                  <c:v>43814</c:v>
                </c:pt>
                <c:pt idx="36">
                  <c:v>43845</c:v>
                </c:pt>
                <c:pt idx="37">
                  <c:v>43876</c:v>
                </c:pt>
                <c:pt idx="38">
                  <c:v>43905</c:v>
                </c:pt>
                <c:pt idx="39">
                  <c:v>43936</c:v>
                </c:pt>
                <c:pt idx="40">
                  <c:v>43966</c:v>
                </c:pt>
                <c:pt idx="41">
                  <c:v>43997</c:v>
                </c:pt>
                <c:pt idx="42">
                  <c:v>44027</c:v>
                </c:pt>
                <c:pt idx="43">
                  <c:v>44058</c:v>
                </c:pt>
                <c:pt idx="44">
                  <c:v>44089</c:v>
                </c:pt>
                <c:pt idx="45">
                  <c:v>44119</c:v>
                </c:pt>
              </c:numCache>
            </c:numRef>
          </c:cat>
          <c:val>
            <c:numRef>
              <c:f>'slide 16'!$D$53:$D$98</c:f>
              <c:numCache>
                <c:formatCode>0%</c:formatCode>
                <c:ptCount val="46"/>
                <c:pt idx="0">
                  <c:v>2.6146900000000001E-2</c:v>
                </c:pt>
                <c:pt idx="1">
                  <c:v>2.1652100000000001E-2</c:v>
                </c:pt>
                <c:pt idx="2">
                  <c:v>2.1259900000000002E-2</c:v>
                </c:pt>
                <c:pt idx="3">
                  <c:v>1.74758E-2</c:v>
                </c:pt>
                <c:pt idx="4">
                  <c:v>6.3981000000000003E-3</c:v>
                </c:pt>
                <c:pt idx="5">
                  <c:v>7.4542000000000002E-3</c:v>
                </c:pt>
                <c:pt idx="6">
                  <c:v>8.8053000000000003E-3</c:v>
                </c:pt>
                <c:pt idx="7">
                  <c:v>5.1989999999999996E-3</c:v>
                </c:pt>
                <c:pt idx="8">
                  <c:v>1.2298E-2</c:v>
                </c:pt>
                <c:pt idx="9">
                  <c:v>1.6524E-2</c:v>
                </c:pt>
                <c:pt idx="10">
                  <c:v>1.7279800000000001E-2</c:v>
                </c:pt>
                <c:pt idx="11">
                  <c:v>1.8279400000000001E-2</c:v>
                </c:pt>
                <c:pt idx="12">
                  <c:v>2.1238E-2</c:v>
                </c:pt>
                <c:pt idx="13">
                  <c:v>1.3795399999999999E-2</c:v>
                </c:pt>
                <c:pt idx="14">
                  <c:v>7.3448000000000003E-3</c:v>
                </c:pt>
                <c:pt idx="15">
                  <c:v>3.1473999999999999E-3</c:v>
                </c:pt>
                <c:pt idx="16">
                  <c:v>-1.9846999999999998E-3</c:v>
                </c:pt>
                <c:pt idx="17">
                  <c:v>-8.9439999999999995E-4</c:v>
                </c:pt>
                <c:pt idx="18">
                  <c:v>2.1031999999999999E-3</c:v>
                </c:pt>
                <c:pt idx="19">
                  <c:v>2.2147999999999998E-3</c:v>
                </c:pt>
                <c:pt idx="20">
                  <c:v>9.5549999999999993E-3</c:v>
                </c:pt>
                <c:pt idx="21">
                  <c:v>1.0664999999999999E-2</c:v>
                </c:pt>
                <c:pt idx="22">
                  <c:v>1.7256899999999999E-2</c:v>
                </c:pt>
                <c:pt idx="23">
                  <c:v>2.53572E-2</c:v>
                </c:pt>
                <c:pt idx="24">
                  <c:v>2.6270700000000001E-2</c:v>
                </c:pt>
                <c:pt idx="25">
                  <c:v>2.68855E-2</c:v>
                </c:pt>
                <c:pt idx="26">
                  <c:v>2.63228E-2</c:v>
                </c:pt>
                <c:pt idx="27">
                  <c:v>1.34885E-2</c:v>
                </c:pt>
                <c:pt idx="28">
                  <c:v>2.6296000000000002E-3</c:v>
                </c:pt>
                <c:pt idx="29">
                  <c:v>-2.3019E-3</c:v>
                </c:pt>
                <c:pt idx="30">
                  <c:v>-2.4255000000000001E-3</c:v>
                </c:pt>
                <c:pt idx="31">
                  <c:v>8.7109999999999998E-4</c:v>
                </c:pt>
                <c:pt idx="32">
                  <c:v>1.9147999999999999E-3</c:v>
                </c:pt>
                <c:pt idx="33">
                  <c:v>4.3737999999999997E-3</c:v>
                </c:pt>
                <c:pt idx="34">
                  <c:v>7.6051000000000001E-3</c:v>
                </c:pt>
                <c:pt idx="35">
                  <c:v>7.3301E-3</c:v>
                </c:pt>
                <c:pt idx="36">
                  <c:v>1.0180099999999999E-2</c:v>
                </c:pt>
                <c:pt idx="37">
                  <c:v>4.5545999999999998E-3</c:v>
                </c:pt>
                <c:pt idx="38">
                  <c:v>4.3239999999999999E-4</c:v>
                </c:pt>
                <c:pt idx="39">
                  <c:v>-9.0419000000000003E-3</c:v>
                </c:pt>
                <c:pt idx="40">
                  <c:v>-1.69137E-2</c:v>
                </c:pt>
                <c:pt idx="41">
                  <c:v>-1.27019E-2</c:v>
                </c:pt>
                <c:pt idx="42">
                  <c:v>-1.69826E-2</c:v>
                </c:pt>
                <c:pt idx="43">
                  <c:v>-2.66161E-2</c:v>
                </c:pt>
                <c:pt idx="44">
                  <c:v>-3.0379900000000001E-2</c:v>
                </c:pt>
                <c:pt idx="45">
                  <c:v>-3.44753E-2</c:v>
                </c:pt>
              </c:numCache>
            </c:numRef>
          </c:val>
          <c:smooth val="0"/>
          <c:extLst>
            <c:ext xmlns:c16="http://schemas.microsoft.com/office/drawing/2014/chart" uri="{C3380CC4-5D6E-409C-BE32-E72D297353CC}">
              <c16:uniqueId val="{00000000-7D71-4795-9935-7F9C7A990775}"/>
            </c:ext>
          </c:extLst>
        </c:ser>
        <c:ser>
          <c:idx val="1"/>
          <c:order val="1"/>
          <c:tx>
            <c:strRef>
              <c:f>'slide 16'!$E$1</c:f>
              <c:strCache>
                <c:ptCount val="1"/>
                <c:pt idx="0">
                  <c:v>NCO - Waiver</c:v>
                </c:pt>
              </c:strCache>
            </c:strRef>
          </c:tx>
          <c:spPr>
            <a:ln w="28575" cap="rnd">
              <a:solidFill>
                <a:schemeClr val="accent2"/>
              </a:solidFill>
              <a:round/>
            </a:ln>
            <a:effectLst/>
          </c:spPr>
          <c:marker>
            <c:symbol val="none"/>
          </c:marker>
          <c:cat>
            <c:numRef>
              <c:f>'slide 16'!$A$53:$A$98</c:f>
              <c:numCache>
                <c:formatCode>[$-409]mmm\-yy;@</c:formatCode>
                <c:ptCount val="46"/>
                <c:pt idx="0">
                  <c:v>42750</c:v>
                </c:pt>
                <c:pt idx="1">
                  <c:v>42781</c:v>
                </c:pt>
                <c:pt idx="2">
                  <c:v>42809</c:v>
                </c:pt>
                <c:pt idx="3">
                  <c:v>42840</c:v>
                </c:pt>
                <c:pt idx="4">
                  <c:v>42870</c:v>
                </c:pt>
                <c:pt idx="5">
                  <c:v>42901</c:v>
                </c:pt>
                <c:pt idx="6">
                  <c:v>42931</c:v>
                </c:pt>
                <c:pt idx="7">
                  <c:v>42962</c:v>
                </c:pt>
                <c:pt idx="8">
                  <c:v>42993</c:v>
                </c:pt>
                <c:pt idx="9">
                  <c:v>43023</c:v>
                </c:pt>
                <c:pt idx="10">
                  <c:v>43054</c:v>
                </c:pt>
                <c:pt idx="11">
                  <c:v>43084</c:v>
                </c:pt>
                <c:pt idx="12">
                  <c:v>43115</c:v>
                </c:pt>
                <c:pt idx="13">
                  <c:v>43146</c:v>
                </c:pt>
                <c:pt idx="14">
                  <c:v>43174</c:v>
                </c:pt>
                <c:pt idx="15">
                  <c:v>43205</c:v>
                </c:pt>
                <c:pt idx="16">
                  <c:v>43235</c:v>
                </c:pt>
                <c:pt idx="17">
                  <c:v>43266</c:v>
                </c:pt>
                <c:pt idx="18">
                  <c:v>43296</c:v>
                </c:pt>
                <c:pt idx="19">
                  <c:v>43327</c:v>
                </c:pt>
                <c:pt idx="20">
                  <c:v>43358</c:v>
                </c:pt>
                <c:pt idx="21">
                  <c:v>43388</c:v>
                </c:pt>
                <c:pt idx="22">
                  <c:v>43419</c:v>
                </c:pt>
                <c:pt idx="23">
                  <c:v>43449</c:v>
                </c:pt>
                <c:pt idx="24">
                  <c:v>43480</c:v>
                </c:pt>
                <c:pt idx="25">
                  <c:v>43511</c:v>
                </c:pt>
                <c:pt idx="26">
                  <c:v>43539</c:v>
                </c:pt>
                <c:pt idx="27">
                  <c:v>43570</c:v>
                </c:pt>
                <c:pt idx="28">
                  <c:v>43600</c:v>
                </c:pt>
                <c:pt idx="29">
                  <c:v>43631</c:v>
                </c:pt>
                <c:pt idx="30">
                  <c:v>43661</c:v>
                </c:pt>
                <c:pt idx="31">
                  <c:v>43692</c:v>
                </c:pt>
                <c:pt idx="32">
                  <c:v>43723</c:v>
                </c:pt>
                <c:pt idx="33">
                  <c:v>43753</c:v>
                </c:pt>
                <c:pt idx="34">
                  <c:v>43784</c:v>
                </c:pt>
                <c:pt idx="35">
                  <c:v>43814</c:v>
                </c:pt>
                <c:pt idx="36">
                  <c:v>43845</c:v>
                </c:pt>
                <c:pt idx="37">
                  <c:v>43876</c:v>
                </c:pt>
                <c:pt idx="38">
                  <c:v>43905</c:v>
                </c:pt>
                <c:pt idx="39">
                  <c:v>43936</c:v>
                </c:pt>
                <c:pt idx="40">
                  <c:v>43966</c:v>
                </c:pt>
                <c:pt idx="41">
                  <c:v>43997</c:v>
                </c:pt>
                <c:pt idx="42">
                  <c:v>44027</c:v>
                </c:pt>
                <c:pt idx="43">
                  <c:v>44058</c:v>
                </c:pt>
                <c:pt idx="44">
                  <c:v>44089</c:v>
                </c:pt>
                <c:pt idx="45">
                  <c:v>44119</c:v>
                </c:pt>
              </c:numCache>
            </c:numRef>
          </c:cat>
          <c:val>
            <c:numRef>
              <c:f>'slide 16'!$E$53:$E$98</c:f>
              <c:numCache>
                <c:formatCode>0%</c:formatCode>
                <c:ptCount val="46"/>
                <c:pt idx="0">
                  <c:v>-4.2402000000000004E-3</c:v>
                </c:pt>
                <c:pt idx="1">
                  <c:v>-6.7241000000000002E-3</c:v>
                </c:pt>
                <c:pt idx="2">
                  <c:v>-4.0407999999999998E-3</c:v>
                </c:pt>
                <c:pt idx="3">
                  <c:v>-5.6078999999999999E-3</c:v>
                </c:pt>
                <c:pt idx="4">
                  <c:v>-1.6764399999999999E-2</c:v>
                </c:pt>
                <c:pt idx="5">
                  <c:v>-1.83865E-2</c:v>
                </c:pt>
                <c:pt idx="6">
                  <c:v>-2.0327399999999999E-2</c:v>
                </c:pt>
                <c:pt idx="7">
                  <c:v>-8.1566999999999994E-3</c:v>
                </c:pt>
                <c:pt idx="8">
                  <c:v>-9.0209000000000001E-3</c:v>
                </c:pt>
                <c:pt idx="9">
                  <c:v>1.1837E-3</c:v>
                </c:pt>
                <c:pt idx="10">
                  <c:v>2.1981000000000001E-3</c:v>
                </c:pt>
                <c:pt idx="11">
                  <c:v>9.5601000000000002E-3</c:v>
                </c:pt>
                <c:pt idx="12">
                  <c:v>4.5443999999999997E-3</c:v>
                </c:pt>
                <c:pt idx="13">
                  <c:v>-6.4029999999999998E-3</c:v>
                </c:pt>
                <c:pt idx="14">
                  <c:v>-9.6445999999999997E-3</c:v>
                </c:pt>
                <c:pt idx="15">
                  <c:v>-1.59714E-2</c:v>
                </c:pt>
                <c:pt idx="16">
                  <c:v>-1.9935499999999998E-2</c:v>
                </c:pt>
                <c:pt idx="17">
                  <c:v>-2.38424E-2</c:v>
                </c:pt>
                <c:pt idx="18">
                  <c:v>-8.8380000000000004E-3</c:v>
                </c:pt>
                <c:pt idx="19">
                  <c:v>-5.9451E-3</c:v>
                </c:pt>
                <c:pt idx="20">
                  <c:v>-3.0837999999999998E-3</c:v>
                </c:pt>
                <c:pt idx="21">
                  <c:v>-7.6780000000000001E-4</c:v>
                </c:pt>
                <c:pt idx="22">
                  <c:v>7.4022999999999997E-3</c:v>
                </c:pt>
                <c:pt idx="23">
                  <c:v>9.7576E-3</c:v>
                </c:pt>
                <c:pt idx="24">
                  <c:v>7.2307999999999999E-3</c:v>
                </c:pt>
                <c:pt idx="25">
                  <c:v>1.24479E-2</c:v>
                </c:pt>
                <c:pt idx="26">
                  <c:v>7.5766999999999996E-3</c:v>
                </c:pt>
                <c:pt idx="27">
                  <c:v>5.1048999999999999E-3</c:v>
                </c:pt>
                <c:pt idx="28">
                  <c:v>-9.0904000000000002E-3</c:v>
                </c:pt>
                <c:pt idx="29">
                  <c:v>-1.05734E-2</c:v>
                </c:pt>
                <c:pt idx="30">
                  <c:v>-9.0688999999999995E-3</c:v>
                </c:pt>
                <c:pt idx="31">
                  <c:v>-1.0949499999999999E-2</c:v>
                </c:pt>
                <c:pt idx="32">
                  <c:v>-6.1730999999999999E-3</c:v>
                </c:pt>
                <c:pt idx="33">
                  <c:v>-5.1671E-3</c:v>
                </c:pt>
                <c:pt idx="34">
                  <c:v>-5.5046000000000001E-3</c:v>
                </c:pt>
                <c:pt idx="35">
                  <c:v>6.2799999999999995E-5</c:v>
                </c:pt>
                <c:pt idx="36">
                  <c:v>1.1680000000000001E-4</c:v>
                </c:pt>
                <c:pt idx="37">
                  <c:v>-9.2172E-3</c:v>
                </c:pt>
                <c:pt idx="38">
                  <c:v>-1.6858700000000001E-2</c:v>
                </c:pt>
                <c:pt idx="39">
                  <c:v>-2.3588700000000001E-2</c:v>
                </c:pt>
                <c:pt idx="40">
                  <c:v>-3.14206E-2</c:v>
                </c:pt>
                <c:pt idx="41">
                  <c:v>-2.89793E-2</c:v>
                </c:pt>
                <c:pt idx="42">
                  <c:v>-3.8449499999999998E-2</c:v>
                </c:pt>
                <c:pt idx="43">
                  <c:v>-4.7518100000000001E-2</c:v>
                </c:pt>
                <c:pt idx="44">
                  <c:v>-5.1250700000000003E-2</c:v>
                </c:pt>
                <c:pt idx="45">
                  <c:v>-5.8416200000000001E-2</c:v>
                </c:pt>
              </c:numCache>
            </c:numRef>
          </c:val>
          <c:smooth val="0"/>
          <c:extLst>
            <c:ext xmlns:c16="http://schemas.microsoft.com/office/drawing/2014/chart" uri="{C3380CC4-5D6E-409C-BE32-E72D297353CC}">
              <c16:uniqueId val="{00000001-7D71-4795-9935-7F9C7A990775}"/>
            </c:ext>
          </c:extLst>
        </c:ser>
        <c:dLbls>
          <c:showLegendKey val="0"/>
          <c:showVal val="0"/>
          <c:showCatName val="0"/>
          <c:showSerName val="0"/>
          <c:showPercent val="0"/>
          <c:showBubbleSize val="0"/>
        </c:dLbls>
        <c:smooth val="0"/>
        <c:axId val="604435936"/>
        <c:axId val="604442176"/>
      </c:lineChart>
      <c:dateAx>
        <c:axId val="604435936"/>
        <c:scaling>
          <c:orientation val="minMax"/>
        </c:scaling>
        <c:delete val="0"/>
        <c:axPos val="b"/>
        <c:numFmt formatCode="[$-409]mmm\-yy;@" sourceLinked="1"/>
        <c:majorTickMark val="in"/>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04442176"/>
        <c:crosses val="autoZero"/>
        <c:auto val="1"/>
        <c:lblOffset val="100"/>
        <c:baseTimeUnit val="months"/>
      </c:dateAx>
      <c:valAx>
        <c:axId val="60444217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04435936"/>
        <c:crosses val="autoZero"/>
        <c:crossBetween val="between"/>
        <c:majorUnit val="2.0000000000000004E-2"/>
      </c:valAx>
      <c:spPr>
        <a:noFill/>
        <a:ln>
          <a:noFill/>
        </a:ln>
        <a:effectLst/>
      </c:spPr>
    </c:plotArea>
    <c:legend>
      <c:legendPos val="b"/>
      <c:layout>
        <c:manualLayout>
          <c:xMode val="edge"/>
          <c:yMode val="edge"/>
          <c:x val="0.1726358862049838"/>
          <c:y val="0.62557815689705465"/>
          <c:w val="0.3326785341219356"/>
          <c:h val="0.1475699912510936"/>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0.11793</cdr:x>
      <cdr:y>0.05072</cdr:y>
    </cdr:from>
    <cdr:to>
      <cdr:x>1</cdr:x>
      <cdr:y>0.31264</cdr:y>
    </cdr:to>
    <cdr:sp macro="" textlink="">
      <cdr:nvSpPr>
        <cdr:cNvPr id="3" name="TextBox 1"/>
        <cdr:cNvSpPr txBox="1"/>
      </cdr:nvSpPr>
      <cdr:spPr>
        <a:xfrm xmlns:a="http://schemas.openxmlformats.org/drawingml/2006/main">
          <a:off x="433743" y="139135"/>
          <a:ext cx="3244226" cy="7185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0000"/>
            </a:lnSpc>
          </a:pPr>
          <a:r>
            <a:rPr lang="en-US" sz="1200" i="1" dirty="0"/>
            <a:t>LTV anchoring </a:t>
          </a:r>
          <a:r>
            <a:rPr lang="en-US" sz="1200" i="1" dirty="0" smtClean="0"/>
            <a:t>at LLPA </a:t>
          </a:r>
          <a:r>
            <a:rPr lang="en-US" sz="1200" i="1" dirty="0"/>
            <a:t>price points at 60%, 70%, 75%, and 80%, </a:t>
          </a:r>
          <a:r>
            <a:rPr lang="en-US" sz="1200" i="1" dirty="0" smtClean="0"/>
            <a:t>whether mortgage </a:t>
          </a:r>
          <a:r>
            <a:rPr lang="en-US" sz="1200" i="1" dirty="0"/>
            <a:t>insurance (MI)  is required (yes if &gt;80%) , and MI price points at 85%, 90%, and 95% (LTV cap is effectively 95%). </a:t>
          </a:r>
        </a:p>
      </cdr:txBody>
    </cdr:sp>
  </cdr:relSizeAnchor>
</c:userShapes>
</file>

<file path=ppt/drawings/drawing2.xml><?xml version="1.0" encoding="utf-8"?>
<c:userShapes xmlns:c="http://schemas.openxmlformats.org/drawingml/2006/chart">
  <cdr:relSizeAnchor xmlns:cdr="http://schemas.openxmlformats.org/drawingml/2006/chartDrawing">
    <cdr:from>
      <cdr:x>0.14166</cdr:x>
      <cdr:y>0.05728</cdr:y>
    </cdr:from>
    <cdr:to>
      <cdr:x>0.60267</cdr:x>
      <cdr:y>0.4417</cdr:y>
    </cdr:to>
    <cdr:sp macro="" textlink="">
      <cdr:nvSpPr>
        <cdr:cNvPr id="2" name="TextBox 1"/>
        <cdr:cNvSpPr txBox="1"/>
      </cdr:nvSpPr>
      <cdr:spPr>
        <a:xfrm xmlns:a="http://schemas.openxmlformats.org/drawingml/2006/main">
          <a:off x="505729" y="157130"/>
          <a:ext cx="1645814" cy="10545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0000"/>
            </a:lnSpc>
          </a:pPr>
          <a:r>
            <a:rPr lang="en-US" sz="1200" i="1" dirty="0" smtClean="0"/>
            <a:t>LTV anchoring </a:t>
          </a:r>
          <a:r>
            <a:rPr lang="en-US" sz="1200" i="1" dirty="0"/>
            <a:t>at LLPAs price points at 60%, 70%, 75%, and 80%, MI yes/no of 80%, and MI price points at 85%, 90%, 95%, and 97%.</a:t>
          </a:r>
        </a:p>
      </cdr:txBody>
    </cdr:sp>
  </cdr:relSizeAnchor>
</c:userShapes>
</file>

<file path=ppt/drawings/drawing3.xml><?xml version="1.0" encoding="utf-8"?>
<c:userShapes xmlns:c="http://schemas.openxmlformats.org/drawingml/2006/chart">
  <cdr:relSizeAnchor xmlns:cdr="http://schemas.openxmlformats.org/drawingml/2006/chartDrawing">
    <cdr:from>
      <cdr:x>0.13386</cdr:x>
      <cdr:y>0.0402</cdr:y>
    </cdr:from>
    <cdr:to>
      <cdr:x>0.71585</cdr:x>
      <cdr:y>0.80211</cdr:y>
    </cdr:to>
    <cdr:sp macro="" textlink="">
      <cdr:nvSpPr>
        <cdr:cNvPr id="2" name="TextBox 1"/>
        <cdr:cNvSpPr txBox="1"/>
      </cdr:nvSpPr>
      <cdr:spPr>
        <a:xfrm xmlns:a="http://schemas.openxmlformats.org/drawingml/2006/main">
          <a:off x="506232" y="107496"/>
          <a:ext cx="2200976" cy="20374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0000"/>
            </a:lnSpc>
          </a:pPr>
          <a:r>
            <a:rPr lang="en-US" sz="1200" i="1" dirty="0"/>
            <a:t>LTV anchoring </a:t>
          </a:r>
          <a:r>
            <a:rPr lang="en-US" sz="1200" i="1" dirty="0" smtClean="0"/>
            <a:t>at LLPA </a:t>
          </a:r>
          <a:r>
            <a:rPr lang="en-US" sz="1200" i="1" dirty="0"/>
            <a:t>price points at 60%, 70%, and 75% and an LTV cap of 80%. </a:t>
          </a:r>
        </a:p>
      </cdr:txBody>
    </cdr:sp>
  </cdr:relSizeAnchor>
</c:userShapes>
</file>

<file path=ppt/drawings/drawing4.xml><?xml version="1.0" encoding="utf-8"?>
<c:userShapes xmlns:c="http://schemas.openxmlformats.org/drawingml/2006/chart">
  <cdr:relSizeAnchor xmlns:cdr="http://schemas.openxmlformats.org/drawingml/2006/chartDrawing">
    <cdr:from>
      <cdr:x>0.12345</cdr:x>
      <cdr:y>0.12053</cdr:y>
    </cdr:from>
    <cdr:to>
      <cdr:x>0.61416</cdr:x>
      <cdr:y>0.396</cdr:y>
    </cdr:to>
    <cdr:sp macro="" textlink="">
      <cdr:nvSpPr>
        <cdr:cNvPr id="2" name="TextBox 1"/>
        <cdr:cNvSpPr txBox="1"/>
      </cdr:nvSpPr>
      <cdr:spPr>
        <a:xfrm xmlns:a="http://schemas.openxmlformats.org/drawingml/2006/main">
          <a:off x="453616" y="342111"/>
          <a:ext cx="1803023" cy="781907"/>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050" dirty="0"/>
            <a:t>Waiver valuation spikes at 60, 70, </a:t>
          </a:r>
          <a:r>
            <a:rPr lang="en-US" sz="1050" dirty="0" smtClean="0"/>
            <a:t>75, </a:t>
          </a:r>
          <a:r>
            <a:rPr lang="en-US" sz="1050" dirty="0"/>
            <a:t>(but not at 80), and 80+.</a:t>
          </a:r>
          <a:r>
            <a:rPr lang="en-US" sz="1050" baseline="0" dirty="0"/>
            <a:t> </a:t>
          </a:r>
          <a:r>
            <a:rPr lang="en-US" sz="1050" baseline="0" dirty="0" smtClean="0"/>
            <a:t>Valuations also increase for higher LTVs</a:t>
          </a:r>
          <a:r>
            <a:rPr lang="en-US" sz="1050" baseline="0" dirty="0"/>
            <a:t>.</a:t>
          </a:r>
          <a:endParaRPr lang="en-US" sz="1050" dirty="0"/>
        </a:p>
      </cdr:txBody>
    </cdr:sp>
  </cdr:relSizeAnchor>
</c:userShapes>
</file>

<file path=ppt/drawings/drawing5.xml><?xml version="1.0" encoding="utf-8"?>
<c:userShapes xmlns:c="http://schemas.openxmlformats.org/drawingml/2006/chart">
  <cdr:relSizeAnchor xmlns:cdr="http://schemas.openxmlformats.org/drawingml/2006/chartDrawing">
    <cdr:from>
      <cdr:x>0.0842</cdr:x>
      <cdr:y>0.14467</cdr:y>
    </cdr:from>
    <cdr:to>
      <cdr:x>0.78172</cdr:x>
      <cdr:y>0.25231</cdr:y>
    </cdr:to>
    <cdr:sp macro="" textlink="">
      <cdr:nvSpPr>
        <cdr:cNvPr id="2" name="TextBox 1"/>
        <cdr:cNvSpPr txBox="1"/>
      </cdr:nvSpPr>
      <cdr:spPr>
        <a:xfrm xmlns:a="http://schemas.openxmlformats.org/drawingml/2006/main">
          <a:off x="286577" y="396866"/>
          <a:ext cx="2374073" cy="29528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rtlCol="0"/>
        <a:lstStyle xmlns:a="http://schemas.openxmlformats.org/drawingml/2006/main"/>
        <a:p xmlns:a="http://schemas.openxmlformats.org/drawingml/2006/main">
          <a:r>
            <a:rPr lang="en-US" sz="1050" dirty="0"/>
            <a:t>Waiver valuation spikes at 60 and 70.</a:t>
          </a:r>
        </a:p>
      </cdr:txBody>
    </cdr:sp>
  </cdr:relSizeAnchor>
</c:userShapes>
</file>

<file path=ppt/drawings/drawing6.xml><?xml version="1.0" encoding="utf-8"?>
<c:userShapes xmlns:c="http://schemas.openxmlformats.org/drawingml/2006/chart">
  <cdr:relSizeAnchor xmlns:cdr="http://schemas.openxmlformats.org/drawingml/2006/chartDrawing">
    <cdr:from>
      <cdr:x>0.13142</cdr:x>
      <cdr:y>0.48818</cdr:y>
    </cdr:from>
    <cdr:to>
      <cdr:x>0.29658</cdr:x>
      <cdr:y>0.63439</cdr:y>
    </cdr:to>
    <cdr:sp macro="" textlink="">
      <cdr:nvSpPr>
        <cdr:cNvPr id="2" name="Rectangle 1"/>
        <cdr:cNvSpPr/>
      </cdr:nvSpPr>
      <cdr:spPr>
        <a:xfrm xmlns:a="http://schemas.openxmlformats.org/drawingml/2006/main">
          <a:off x="1021465" y="1619825"/>
          <a:ext cx="1283689" cy="485138"/>
        </a:xfrm>
        <a:prstGeom xmlns:a="http://schemas.openxmlformats.org/drawingml/2006/main" prst="rect">
          <a:avLst/>
        </a:prstGeom>
        <a:noFill xmlns:a="http://schemas.openxmlformats.org/drawingml/2006/main"/>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0.24936</cdr:x>
      <cdr:y>0.69466</cdr:y>
    </cdr:from>
    <cdr:to>
      <cdr:x>0.53132</cdr:x>
      <cdr:y>0.85018</cdr:y>
    </cdr:to>
    <cdr:sp macro="" textlink="">
      <cdr:nvSpPr>
        <cdr:cNvPr id="3" name="TextBox 7"/>
        <cdr:cNvSpPr txBox="1"/>
      </cdr:nvSpPr>
      <cdr:spPr>
        <a:xfrm xmlns:a="http://schemas.openxmlformats.org/drawingml/2006/main">
          <a:off x="1938126" y="2304945"/>
          <a:ext cx="2191501" cy="516030"/>
        </a:xfrm>
        <a:prstGeom xmlns:a="http://schemas.openxmlformats.org/drawingml/2006/main" prst="rect">
          <a:avLst/>
        </a:prstGeom>
        <a:solidFill xmlns:a="http://schemas.openxmlformats.org/drawingml/2006/main">
          <a:schemeClr val="lt1"/>
        </a:solidFill>
        <a:ln xmlns:a="http://schemas.openxmlformats.org/drawingml/2006/main" w="9525" cmpd="sng">
          <a:solidFill>
            <a:sysClr val="windowText" lastClr="00000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i="1" dirty="0" smtClean="0"/>
            <a:t>Our analysis focuses on this 70-110 area </a:t>
          </a:r>
          <a:r>
            <a:rPr lang="en-US" sz="1100" i="1" dirty="0"/>
            <a:t>of </a:t>
          </a:r>
          <a:r>
            <a:rPr lang="en-US" sz="1100" i="1" dirty="0" smtClean="0"/>
            <a:t>income overlap between treatment and control groups.</a:t>
          </a:r>
          <a:endParaRPr lang="en-US" sz="1100" i="1" dirty="0"/>
        </a:p>
      </cdr:txBody>
    </cdr:sp>
  </cdr:relSizeAnchor>
  <cdr:relSizeAnchor xmlns:cdr="http://schemas.openxmlformats.org/drawingml/2006/chartDrawing">
    <cdr:from>
      <cdr:x>0.214</cdr:x>
      <cdr:y>0.63439</cdr:y>
    </cdr:from>
    <cdr:to>
      <cdr:x>0.24936</cdr:x>
      <cdr:y>0.77242</cdr:y>
    </cdr:to>
    <cdr:cxnSp macro="">
      <cdr:nvCxnSpPr>
        <cdr:cNvPr id="4" name="Straight Connector 3"/>
        <cdr:cNvCxnSpPr>
          <a:stCxn xmlns:a="http://schemas.openxmlformats.org/drawingml/2006/main" id="2" idx="2"/>
          <a:endCxn xmlns:a="http://schemas.openxmlformats.org/drawingml/2006/main" id="3" idx="1"/>
        </cdr:cNvCxnSpPr>
      </cdr:nvCxnSpPr>
      <cdr:spPr>
        <a:xfrm xmlns:a="http://schemas.openxmlformats.org/drawingml/2006/main">
          <a:off x="1663294" y="2104964"/>
          <a:ext cx="274832" cy="45799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0.33823</cdr:x>
      <cdr:y>0.7284</cdr:y>
    </cdr:from>
    <cdr:to>
      <cdr:x>0.52413</cdr:x>
      <cdr:y>0.86482</cdr:y>
    </cdr:to>
    <cdr:sp macro="" textlink="">
      <cdr:nvSpPr>
        <cdr:cNvPr id="2" name="TextBox 1"/>
        <cdr:cNvSpPr txBox="1"/>
      </cdr:nvSpPr>
      <cdr:spPr>
        <a:xfrm xmlns:a="http://schemas.openxmlformats.org/drawingml/2006/main">
          <a:off x="2671201" y="2944113"/>
          <a:ext cx="1468169" cy="5513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Area of income overlap</a:t>
          </a:r>
        </a:p>
      </cdr:txBody>
    </cdr:sp>
  </cdr:relSizeAnchor>
  <cdr:relSizeAnchor xmlns:cdr="http://schemas.openxmlformats.org/drawingml/2006/chartDrawing">
    <cdr:from>
      <cdr:x>0.31028</cdr:x>
      <cdr:y>0.16052</cdr:y>
    </cdr:from>
    <cdr:to>
      <cdr:x>0.54107</cdr:x>
      <cdr:y>0.45749</cdr:y>
    </cdr:to>
    <cdr:sp macro="" textlink="">
      <cdr:nvSpPr>
        <cdr:cNvPr id="3" name="TextBox 2"/>
        <cdr:cNvSpPr txBox="1"/>
      </cdr:nvSpPr>
      <cdr:spPr>
        <a:xfrm xmlns:a="http://schemas.openxmlformats.org/drawingml/2006/main">
          <a:off x="2450476" y="648804"/>
          <a:ext cx="1822665" cy="12003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i="1" dirty="0"/>
            <a:t>Weighted </a:t>
          </a:r>
          <a:r>
            <a:rPr lang="en-US" sz="1200" b="1" i="1" dirty="0" smtClean="0"/>
            <a:t>devaluation between the treatment and control groups in the area of the income overlap: </a:t>
          </a:r>
        </a:p>
        <a:p xmlns:a="http://schemas.openxmlformats.org/drawingml/2006/main">
          <a:pPr algn="ctr"/>
          <a:r>
            <a:rPr lang="en-US" sz="1200" b="1" i="1" dirty="0" smtClean="0"/>
            <a:t>19%</a:t>
          </a:r>
          <a:endParaRPr lang="en-US" sz="1200" b="1" i="1" dirty="0"/>
        </a:p>
      </cdr:txBody>
    </cdr:sp>
  </cdr:relSizeAnchor>
</c:userShapes>
</file>

<file path=ppt/drawings/drawing8.xml><?xml version="1.0" encoding="utf-8"?>
<c:userShapes xmlns:c="http://schemas.openxmlformats.org/drawingml/2006/chart">
  <cdr:relSizeAnchor xmlns:cdr="http://schemas.openxmlformats.org/drawingml/2006/chartDrawing">
    <cdr:from>
      <cdr:x>0.3327</cdr:x>
      <cdr:y>0.72517</cdr:y>
    </cdr:from>
    <cdr:to>
      <cdr:x>0.5186</cdr:x>
      <cdr:y>0.87299</cdr:y>
    </cdr:to>
    <cdr:sp macro="" textlink="">
      <cdr:nvSpPr>
        <cdr:cNvPr id="2" name="TextBox 1"/>
        <cdr:cNvSpPr txBox="1"/>
      </cdr:nvSpPr>
      <cdr:spPr>
        <a:xfrm xmlns:a="http://schemas.openxmlformats.org/drawingml/2006/main">
          <a:off x="2691011" y="2369906"/>
          <a:ext cx="1503612" cy="4830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Area of income overlap</a:t>
          </a:r>
        </a:p>
      </cdr:txBody>
    </cdr:sp>
  </cdr:relSizeAnchor>
  <cdr:relSizeAnchor xmlns:cdr="http://schemas.openxmlformats.org/drawingml/2006/chartDrawing">
    <cdr:from>
      <cdr:x>0.28867</cdr:x>
      <cdr:y>0.16756</cdr:y>
    </cdr:from>
    <cdr:to>
      <cdr:x>0.52797</cdr:x>
      <cdr:y>0.47834</cdr:y>
    </cdr:to>
    <cdr:sp macro="" textlink="">
      <cdr:nvSpPr>
        <cdr:cNvPr id="3" name="TextBox 12"/>
        <cdr:cNvSpPr txBox="1"/>
      </cdr:nvSpPr>
      <cdr:spPr>
        <a:xfrm xmlns:a="http://schemas.openxmlformats.org/drawingml/2006/main">
          <a:off x="2334841" y="547581"/>
          <a:ext cx="1935566" cy="1015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i="1" dirty="0"/>
            <a:t>Weighted </a:t>
          </a:r>
          <a:r>
            <a:rPr lang="en-US" sz="1200" b="1" i="1" dirty="0" smtClean="0"/>
            <a:t>devaluation between the treatment and control groups in the area of the income overlap: </a:t>
          </a:r>
        </a:p>
        <a:p xmlns:a="http://schemas.openxmlformats.org/drawingml/2006/main">
          <a:pPr algn="ctr"/>
          <a:r>
            <a:rPr lang="en-US" sz="1200" b="1" i="1" dirty="0" smtClean="0"/>
            <a:t>6%</a:t>
          </a:r>
          <a:endParaRPr lang="en-US" sz="1200" b="1"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D2DDE1A-F5D6-433F-9DC6-103C36181E45}" type="datetimeFigureOut">
              <a:rPr lang="en-US" smtClean="0"/>
              <a:t>2/26/2021</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8ADBA99-7FE0-413B-9460-2D9A06BE3810}" type="slidenum">
              <a:rPr lang="en-US" smtClean="0"/>
              <a:t>‹#›</a:t>
            </a:fld>
            <a:endParaRPr lang="en-US" dirty="0"/>
          </a:p>
        </p:txBody>
      </p:sp>
    </p:spTree>
    <p:extLst>
      <p:ext uri="{BB962C8B-B14F-4D97-AF65-F5344CB8AC3E}">
        <p14:creationId xmlns:p14="http://schemas.microsoft.com/office/powerpoint/2010/main" val="3376323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6501B5-052A-4082-91C9-FB95235E5238}" type="datetimeFigureOut">
              <a:rPr lang="en-US" smtClean="0"/>
              <a:t>2/26/2021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49149B-10C0-4A85-9435-74355FC0208F}" type="slidenum">
              <a:rPr lang="en-US" smtClean="0"/>
              <a:t>‹#›</a:t>
            </a:fld>
            <a:endParaRPr lang="en-US" dirty="0"/>
          </a:p>
        </p:txBody>
      </p:sp>
    </p:spTree>
    <p:extLst>
      <p:ext uri="{BB962C8B-B14F-4D97-AF65-F5344CB8AC3E}">
        <p14:creationId xmlns:p14="http://schemas.microsoft.com/office/powerpoint/2010/main" val="312958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250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83135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9249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16086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52837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55083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45218F-FFB8-4EB7-9D06-91C8E3FFD4BE}" type="datetime1">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B93FB-070B-4945-8AF2-4B941007AB20}" type="slidenum">
              <a:rPr lang="en-US" smtClean="0"/>
              <a:t>‹#›</a:t>
            </a:fld>
            <a:endParaRPr lang="en-US" dirty="0"/>
          </a:p>
        </p:txBody>
      </p:sp>
    </p:spTree>
    <p:extLst>
      <p:ext uri="{BB962C8B-B14F-4D97-AF65-F5344CB8AC3E}">
        <p14:creationId xmlns:p14="http://schemas.microsoft.com/office/powerpoint/2010/main" val="416408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E6AFF6-8413-4411-B022-6DD746A6156C}" type="datetime1">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B93FB-070B-4945-8AF2-4B941007AB20}" type="slidenum">
              <a:rPr lang="en-US" smtClean="0"/>
              <a:t>‹#›</a:t>
            </a:fld>
            <a:endParaRPr lang="en-US" dirty="0"/>
          </a:p>
        </p:txBody>
      </p:sp>
    </p:spTree>
    <p:extLst>
      <p:ext uri="{BB962C8B-B14F-4D97-AF65-F5344CB8AC3E}">
        <p14:creationId xmlns:p14="http://schemas.microsoft.com/office/powerpoint/2010/main" val="272959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48D7A6-EC64-40B4-AEAF-22199AD4F9F2}" type="datetime1">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B93FB-070B-4945-8AF2-4B941007AB20}" type="slidenum">
              <a:rPr lang="en-US" smtClean="0"/>
              <a:t>‹#›</a:t>
            </a:fld>
            <a:endParaRPr lang="en-US" dirty="0"/>
          </a:p>
        </p:txBody>
      </p:sp>
    </p:spTree>
    <p:extLst>
      <p:ext uri="{BB962C8B-B14F-4D97-AF65-F5344CB8AC3E}">
        <p14:creationId xmlns:p14="http://schemas.microsoft.com/office/powerpoint/2010/main" val="90133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D11B1-1B74-44B1-B3FC-F8998D9D5424}" type="datetime1">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B93FB-070B-4945-8AF2-4B941007AB20}" type="slidenum">
              <a:rPr lang="en-US" smtClean="0"/>
              <a:t>‹#›</a:t>
            </a:fld>
            <a:endParaRPr lang="en-US" dirty="0"/>
          </a:p>
        </p:txBody>
      </p:sp>
    </p:spTree>
    <p:extLst>
      <p:ext uri="{BB962C8B-B14F-4D97-AF65-F5344CB8AC3E}">
        <p14:creationId xmlns:p14="http://schemas.microsoft.com/office/powerpoint/2010/main" val="254300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26C9F4-6856-4A7A-ADA7-5C7AB5E50071}" type="datetime1">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B93FB-070B-4945-8AF2-4B941007AB20}" type="slidenum">
              <a:rPr lang="en-US" smtClean="0"/>
              <a:t>‹#›</a:t>
            </a:fld>
            <a:endParaRPr lang="en-US" dirty="0"/>
          </a:p>
        </p:txBody>
      </p:sp>
    </p:spTree>
    <p:extLst>
      <p:ext uri="{BB962C8B-B14F-4D97-AF65-F5344CB8AC3E}">
        <p14:creationId xmlns:p14="http://schemas.microsoft.com/office/powerpoint/2010/main" val="169263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F7D81C-2AB6-47D1-9C62-565AFC5E8B6F}" type="datetime1">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0B93FB-070B-4945-8AF2-4B941007AB20}" type="slidenum">
              <a:rPr lang="en-US" smtClean="0"/>
              <a:t>‹#›</a:t>
            </a:fld>
            <a:endParaRPr lang="en-US" dirty="0"/>
          </a:p>
        </p:txBody>
      </p:sp>
    </p:spTree>
    <p:extLst>
      <p:ext uri="{BB962C8B-B14F-4D97-AF65-F5344CB8AC3E}">
        <p14:creationId xmlns:p14="http://schemas.microsoft.com/office/powerpoint/2010/main" val="334538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63CFFD-170F-46CA-8D60-CD73B2D7FC93}" type="datetime1">
              <a:rPr lang="en-US" smtClean="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0B93FB-070B-4945-8AF2-4B941007AB20}" type="slidenum">
              <a:rPr lang="en-US" smtClean="0"/>
              <a:t>‹#›</a:t>
            </a:fld>
            <a:endParaRPr lang="en-US" dirty="0"/>
          </a:p>
        </p:txBody>
      </p:sp>
    </p:spTree>
    <p:extLst>
      <p:ext uri="{BB962C8B-B14F-4D97-AF65-F5344CB8AC3E}">
        <p14:creationId xmlns:p14="http://schemas.microsoft.com/office/powerpoint/2010/main" val="81479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8616F0-82C6-421C-A15E-B001155DA02F}" type="datetime1">
              <a:rPr lang="en-US" smtClean="0"/>
              <a:t>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0B93FB-070B-4945-8AF2-4B941007AB20}" type="slidenum">
              <a:rPr lang="en-US" smtClean="0"/>
              <a:t>‹#›</a:t>
            </a:fld>
            <a:endParaRPr lang="en-US" dirty="0"/>
          </a:p>
        </p:txBody>
      </p:sp>
    </p:spTree>
    <p:extLst>
      <p:ext uri="{BB962C8B-B14F-4D97-AF65-F5344CB8AC3E}">
        <p14:creationId xmlns:p14="http://schemas.microsoft.com/office/powerpoint/2010/main" val="400485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A201C-F9A5-4C93-BE08-246F24CF1DDA}" type="datetime1">
              <a:rPr lang="en-US" smtClean="0"/>
              <a:t>2/26/2021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0B93FB-070B-4945-8AF2-4B941007AB20}" type="slidenum">
              <a:rPr lang="en-US" smtClean="0"/>
              <a:t>‹#›</a:t>
            </a:fld>
            <a:endParaRPr lang="en-US" dirty="0"/>
          </a:p>
        </p:txBody>
      </p:sp>
    </p:spTree>
    <p:extLst>
      <p:ext uri="{BB962C8B-B14F-4D97-AF65-F5344CB8AC3E}">
        <p14:creationId xmlns:p14="http://schemas.microsoft.com/office/powerpoint/2010/main" val="232931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F9DE57-6F07-4695-8FF0-729965AAF3DF}" type="datetime1">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0B93FB-070B-4945-8AF2-4B941007AB20}" type="slidenum">
              <a:rPr lang="en-US" smtClean="0"/>
              <a:t>‹#›</a:t>
            </a:fld>
            <a:endParaRPr lang="en-US" dirty="0"/>
          </a:p>
        </p:txBody>
      </p:sp>
    </p:spTree>
    <p:extLst>
      <p:ext uri="{BB962C8B-B14F-4D97-AF65-F5344CB8AC3E}">
        <p14:creationId xmlns:p14="http://schemas.microsoft.com/office/powerpoint/2010/main" val="244091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AF5D99-B759-458D-B54D-492F336651EC}" type="datetime1">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0B93FB-070B-4945-8AF2-4B941007AB20}" type="slidenum">
              <a:rPr lang="en-US" smtClean="0"/>
              <a:t>‹#›</a:t>
            </a:fld>
            <a:endParaRPr lang="en-US" dirty="0"/>
          </a:p>
        </p:txBody>
      </p:sp>
    </p:spTree>
    <p:extLst>
      <p:ext uri="{BB962C8B-B14F-4D97-AF65-F5344CB8AC3E}">
        <p14:creationId xmlns:p14="http://schemas.microsoft.com/office/powerpoint/2010/main" val="318241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91B96-A893-4BC1-8D39-B7C8D40BCE7D}" type="datetime1">
              <a:rPr lang="en-US" smtClean="0"/>
              <a:t>2/26/2021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B93FB-070B-4945-8AF2-4B941007AB20}" type="slidenum">
              <a:rPr lang="en-US" smtClean="0"/>
              <a:t>‹#›</a:t>
            </a:fld>
            <a:endParaRPr lang="en-US" dirty="0"/>
          </a:p>
        </p:txBody>
      </p:sp>
    </p:spTree>
    <p:extLst>
      <p:ext uri="{BB962C8B-B14F-4D97-AF65-F5344CB8AC3E}">
        <p14:creationId xmlns:p14="http://schemas.microsoft.com/office/powerpoint/2010/main" val="3238256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intoedward1@gmail.com" TargetMode="External"/><Relationship Id="rId7" Type="http://schemas.openxmlformats.org/officeDocument/2006/relationships/hyperlink" Target="http://www.aei.org/hous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aei.org/housing/housing-market-indicators/" TargetMode="External"/><Relationship Id="rId5" Type="http://schemas.openxmlformats.org/officeDocument/2006/relationships/hyperlink" Target="http://www.housingrisk.org/" TargetMode="External"/><Relationship Id="rId4" Type="http://schemas.openxmlformats.org/officeDocument/2006/relationships/hyperlink" Target="mailto:Tobias.Peter@AEI.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ei.org/research-products/report/comment-letter-on-huds-implementation-of-the-fair-housing-acts-disparate-impact-standard/?mkt_tok=eyJpIjoiTXpBeE4yVXlOV0U0WVROaSIsInQiOiJNRDRYYVg3cEM0aGI4NEJWdTRFZlpoOGhPQUxvbHNTcFMwaDdkd0l5dGNRR0tENnVoS1MzRjV4M09RMCtJREpsaUNpa3VhTTFLMklzM0pVd1Bwdzh4bE0wa0NTVDVCMGc2TGd6Y0RjdzZIbVB6OVZXaHhWTWVCZGNuVUdEeTVOdiJ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ei.org/economics/special-briefing-on-appraiser-bia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pintoedward1@gmail.com" TargetMode="External"/><Relationship Id="rId7" Type="http://schemas.openxmlformats.org/officeDocument/2006/relationships/hyperlink" Target="http://www.aei.org/housin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aei.org/housing/housing-market-indicators/" TargetMode="External"/><Relationship Id="rId5" Type="http://schemas.openxmlformats.org/officeDocument/2006/relationships/hyperlink" Target="http://www.housingrisk.org/" TargetMode="External"/><Relationship Id="rId4" Type="http://schemas.openxmlformats.org/officeDocument/2006/relationships/hyperlink" Target="mailto:Tobias.Peter@AEI.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7.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39.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denverchannel.com/news/local-news/an-unconscious-bias-biracial-denver-couple-says-they-faced-discrimination-on-home-appraisal" TargetMode="External"/><Relationship Id="rId2" Type="http://schemas.openxmlformats.org/officeDocument/2006/relationships/hyperlink" Target="https://www.nytimes.com/2020/08/25/realestate/blacks-minorities-appraisals-discrimination.html" TargetMode="External"/><Relationship Id="rId1" Type="http://schemas.openxmlformats.org/officeDocument/2006/relationships/slideLayout" Target="../slideLayouts/slideLayout2.xml"/><Relationship Id="rId4" Type="http://schemas.openxmlformats.org/officeDocument/2006/relationships/hyperlink" Target="https://chicago.suntimes.com/2020/10/7/21493755/chicago-home-appraisal-black-race-homeowner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41.xml.rels><?xml version="1.0" encoding="UTF-8" standalone="yes"?>
<Relationships xmlns="http://schemas.openxmlformats.org/package/2006/relationships"><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mailto:pintoedward1@gmail.com" TargetMode="External"/><Relationship Id="rId7" Type="http://schemas.openxmlformats.org/officeDocument/2006/relationships/hyperlink" Target="http://www.aei.org/housin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aei.org/housing/housing-market-indicators/" TargetMode="External"/><Relationship Id="rId5" Type="http://schemas.openxmlformats.org/officeDocument/2006/relationships/hyperlink" Target="http://www.housingrisk.org/" TargetMode="External"/><Relationship Id="rId4" Type="http://schemas.openxmlformats.org/officeDocument/2006/relationships/hyperlink" Target="mailto:Tobias.Peter@AEI.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rookings.edu/research/devaluation-of-assets-in-black-neighborhood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academic.oup.com/socpro/advance-article/doi/10.1093/socpro/spaa033/5900507?login=tru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hyperlink" Target="https://michaelstepner.com/binscatter/#:~:text=binscatter%20is%20a%20Stata%20program,when%20working%20with%20large%20datasets." TargetMode="Externa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56.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hyperlink" Target="https://michaelstepner.com/binscatter/#:~:text=binscatter%20is%20a%20Stata%20program,when%20working%20with%20large%20datasets." TargetMode="Externa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57.xml.rels><?xml version="1.0" encoding="UTF-8" standalone="yes"?>
<Relationships xmlns="http://schemas.openxmlformats.org/package/2006/relationships"><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ashingtonpost.com/realestate/for-black-homeowners-a-common-conundrum-with-appraisals/2021/01/20/80fbfb50-543c-11eb-a817-e5e7f8a406d6_story.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reason.com/2021/02/24/fix-family-poverty-with-free-markets-for-o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deas.repec.org/a/kap/jrefec/v60y2020i1d10.1007_s11146-019-09716-w.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19618"/>
          </a:xfrm>
          <a:solidFill>
            <a:srgbClr val="BDD7EE"/>
          </a:solidFill>
        </p:spPr>
        <p:txBody>
          <a:bodyPr anchor="ctr">
            <a:noAutofit/>
          </a:bodyPr>
          <a:lstStyle/>
          <a:p>
            <a:pPr>
              <a:lnSpc>
                <a:spcPct val="150000"/>
              </a:lnSpc>
              <a:spcBef>
                <a:spcPts val="1200"/>
              </a:spcBef>
              <a:spcAft>
                <a:spcPts val="1200"/>
              </a:spcAft>
            </a:pPr>
            <a:r>
              <a:rPr lang="en-US" sz="2800" dirty="0" smtClean="0">
                <a:latin typeface="Arial" panose="020B0604020202020204" pitchFamily="34" charset="0"/>
                <a:cs typeface="Arial" panose="020B0604020202020204" pitchFamily="34" charset="0"/>
              </a:rPr>
              <a:t>FHFA’s Request </a:t>
            </a:r>
            <a:r>
              <a:rPr lang="en-US" sz="2800" dirty="0">
                <a:latin typeface="Arial" panose="020B0604020202020204" pitchFamily="34" charset="0"/>
                <a:cs typeface="Arial" panose="020B0604020202020204" pitchFamily="34" charset="0"/>
              </a:rPr>
              <a:t>for Input </a:t>
            </a:r>
            <a:r>
              <a:rPr lang="en-US" sz="2800" dirty="0" smtClean="0">
                <a:latin typeface="Arial" panose="020B0604020202020204" pitchFamily="34" charset="0"/>
                <a:cs typeface="Arial" panose="020B0604020202020204" pitchFamily="34" charset="0"/>
              </a:rPr>
              <a:t>on Appraisal Related Policies, Practices, and Processes</a:t>
            </a:r>
            <a:endParaRPr lang="en-US" sz="2800" strike="sngStrik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56707" y="2333767"/>
            <a:ext cx="7391400" cy="2589101"/>
          </a:xfrm>
        </p:spPr>
        <p:txBody>
          <a:bodyPr>
            <a:noAutofit/>
          </a:bodyPr>
          <a:lstStyle/>
          <a:p>
            <a:pPr>
              <a:lnSpc>
                <a:spcPct val="110000"/>
              </a:lnSpc>
              <a:spcBef>
                <a:spcPts val="0"/>
              </a:spcBef>
            </a:pPr>
            <a:r>
              <a:rPr lang="en-US" sz="2000" dirty="0" smtClean="0">
                <a:solidFill>
                  <a:schemeClr val="tx1"/>
                </a:solidFill>
                <a:latin typeface="Arial" panose="020B0604020202020204" pitchFamily="34" charset="0"/>
                <a:cs typeface="Arial" panose="020B0604020202020204" pitchFamily="34" charset="0"/>
              </a:rPr>
              <a:t>Edward </a:t>
            </a:r>
            <a:r>
              <a:rPr lang="en-US" sz="2000" dirty="0">
                <a:solidFill>
                  <a:schemeClr val="tx1"/>
                </a:solidFill>
                <a:latin typeface="Arial" panose="020B0604020202020204" pitchFamily="34" charset="0"/>
                <a:cs typeface="Arial" panose="020B0604020202020204" pitchFamily="34" charset="0"/>
              </a:rPr>
              <a:t>Pinto (</a:t>
            </a:r>
            <a:r>
              <a:rPr lang="en-US" sz="2000" dirty="0">
                <a:solidFill>
                  <a:schemeClr val="tx1"/>
                </a:solidFill>
                <a:latin typeface="Arial" panose="020B0604020202020204" pitchFamily="34" charset="0"/>
                <a:cs typeface="Arial" panose="020B0604020202020204" pitchFamily="34" charset="0"/>
                <a:hlinkClick r:id="rId3"/>
              </a:rPr>
              <a:t>pintoedward1@gmail.com</a:t>
            </a:r>
            <a:r>
              <a:rPr lang="en-US" sz="2000" dirty="0">
                <a:solidFill>
                  <a:schemeClr val="tx1"/>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Director</a:t>
            </a:r>
          </a:p>
          <a:p>
            <a:pPr>
              <a:lnSpc>
                <a:spcPct val="110000"/>
              </a:lnSpc>
              <a:spcBef>
                <a:spcPts val="0"/>
              </a:spcBef>
            </a:pPr>
            <a:r>
              <a:rPr lang="en-US" sz="2000" dirty="0">
                <a:latin typeface="Arial" panose="020B0604020202020204" pitchFamily="34" charset="0"/>
                <a:cs typeface="Arial" panose="020B0604020202020204" pitchFamily="34" charset="0"/>
              </a:rPr>
              <a:t>Tobias Peter (</a:t>
            </a:r>
            <a:r>
              <a:rPr lang="en-US" sz="2000" dirty="0">
                <a:latin typeface="Arial" panose="020B0604020202020204" pitchFamily="34" charset="0"/>
                <a:cs typeface="Arial" panose="020B0604020202020204" pitchFamily="34" charset="0"/>
                <a:hlinkClick r:id="rId4"/>
              </a:rPr>
              <a:t>Tobias.Peter@AEI.org</a:t>
            </a:r>
            <a:r>
              <a:rPr lang="en-US" sz="2000" dirty="0">
                <a:latin typeface="Arial" panose="020B0604020202020204" pitchFamily="34" charset="0"/>
                <a:cs typeface="Arial" panose="020B0604020202020204" pitchFamily="34" charset="0"/>
              </a:rPr>
              <a:t>), Director of Research </a:t>
            </a:r>
          </a:p>
          <a:p>
            <a:pPr>
              <a:lnSpc>
                <a:spcPct val="110000"/>
              </a:lnSpc>
              <a:spcBef>
                <a:spcPts val="0"/>
              </a:spcBef>
            </a:pPr>
            <a:r>
              <a:rPr lang="en-US" sz="2000" dirty="0" smtClean="0">
                <a:latin typeface="Arial" panose="020B0604020202020204" pitchFamily="34" charset="0"/>
                <a:cs typeface="Arial" panose="020B0604020202020204" pitchFamily="34" charset="0"/>
              </a:rPr>
              <a:t>AEI </a:t>
            </a:r>
            <a:r>
              <a:rPr lang="en-US" sz="2000" dirty="0">
                <a:latin typeface="Arial" panose="020B0604020202020204" pitchFamily="34" charset="0"/>
                <a:cs typeface="Arial" panose="020B0604020202020204" pitchFamily="34" charset="0"/>
              </a:rPr>
              <a:t>Housing Center</a:t>
            </a:r>
          </a:p>
          <a:p>
            <a:pPr>
              <a:lnSpc>
                <a:spcPct val="110000"/>
              </a:lnSpc>
              <a:spcBef>
                <a:spcPts val="0"/>
              </a:spcBef>
            </a:pPr>
            <a:r>
              <a:rPr lang="en-US" sz="2000" dirty="0" smtClean="0">
                <a:latin typeface="Arial" panose="020B0604020202020204" pitchFamily="34" charset="0"/>
                <a:cs typeface="Arial" panose="020B0604020202020204" pitchFamily="34" charset="0"/>
                <a:hlinkClick r:id="rId5"/>
              </a:rPr>
              <a:t>AEI.org/housing</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10000"/>
              </a:lnSpc>
              <a:spcBef>
                <a:spcPts val="0"/>
              </a:spcBef>
            </a:pPr>
            <a:endParaRPr lang="en-US" sz="1200" dirty="0">
              <a:solidFill>
                <a:schemeClr val="tx1"/>
              </a:solidFill>
              <a:latin typeface="Arial" panose="020B0604020202020204" pitchFamily="34" charset="0"/>
              <a:cs typeface="Arial" panose="020B0604020202020204" pitchFamily="34" charset="0"/>
            </a:endParaRPr>
          </a:p>
          <a:p>
            <a:pPr>
              <a:lnSpc>
                <a:spcPct val="110000"/>
              </a:lnSpc>
              <a:spcBef>
                <a:spcPts val="0"/>
              </a:spcBef>
            </a:pPr>
            <a:r>
              <a:rPr lang="en-US" sz="2000" dirty="0" smtClean="0">
                <a:latin typeface="Arial" panose="020B0604020202020204" pitchFamily="34" charset="0"/>
                <a:cs typeface="Arial" panose="020B0604020202020204" pitchFamily="34" charset="0"/>
              </a:rPr>
              <a:t>February 26, 2021</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64661E-BB1B-4562-AFE2-BCC756829917}" type="slidenum">
              <a:rPr lang="en-US" smtClean="0">
                <a:solidFill>
                  <a:prstClr val="black">
                    <a:tint val="75000"/>
                  </a:prstClr>
                </a:solidFill>
              </a:rPr>
              <a:pPr/>
              <a:t>1</a:t>
            </a:fld>
            <a:endParaRPr lang="en-US" dirty="0">
              <a:solidFill>
                <a:prstClr val="black">
                  <a:tint val="75000"/>
                </a:prstClr>
              </a:solidFill>
            </a:endParaRPr>
          </a:p>
        </p:txBody>
      </p:sp>
      <p:sp>
        <p:nvSpPr>
          <p:cNvPr id="5" name="Rectangle 4"/>
          <p:cNvSpPr/>
          <p:nvPr/>
        </p:nvSpPr>
        <p:spPr>
          <a:xfrm>
            <a:off x="401209" y="5347222"/>
            <a:ext cx="8341582" cy="584775"/>
          </a:xfrm>
          <a:prstGeom prst="rect">
            <a:avLst/>
          </a:prstGeom>
        </p:spPr>
        <p:txBody>
          <a:bodyPr wrap="square">
            <a:spAutoFit/>
          </a:bodyPr>
          <a:lstStyle/>
          <a:p>
            <a:pPr algn="ctr"/>
            <a:r>
              <a:rPr lang="en-US" sz="11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Link to AEI HMIs:</a:t>
            </a:r>
          </a:p>
          <a:p>
            <a:pPr algn="ctr"/>
            <a:r>
              <a:rPr lang="en-US" sz="1600" dirty="0">
                <a:hlinkClick r:id="rId6"/>
              </a:rPr>
              <a:t>https://www.aei.org/housing/housing-market-indicators/</a:t>
            </a:r>
            <a:endParaRPr lang="en-US" sz="1600" dirty="0">
              <a:solidFill>
                <a:srgbClr val="000000"/>
              </a:solidFill>
              <a:latin typeface="Calibri" panose="020F0502020204030204" pitchFamily="34" charset="0"/>
            </a:endParaRPr>
          </a:p>
        </p:txBody>
      </p:sp>
      <p:sp>
        <p:nvSpPr>
          <p:cNvPr id="6" name="Subtitle 2"/>
          <p:cNvSpPr txBox="1">
            <a:spLocks/>
          </p:cNvSpPr>
          <p:nvPr/>
        </p:nvSpPr>
        <p:spPr>
          <a:xfrm>
            <a:off x="856707" y="6137054"/>
            <a:ext cx="7391400" cy="5844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10000"/>
              </a:lnSpc>
              <a:spcBef>
                <a:spcPts val="0"/>
              </a:spcBef>
            </a:pPr>
            <a:r>
              <a:rPr lang="en-US" sz="1100" dirty="0">
                <a:solidFill>
                  <a:schemeClr val="tx1"/>
                </a:solidFill>
                <a:latin typeface="Arial" panose="020B0604020202020204" pitchFamily="34" charset="0"/>
                <a:cs typeface="Arial" panose="020B0604020202020204" pitchFamily="34" charset="0"/>
              </a:rPr>
              <a:t>We grant permission to reuse this presentation, as long as you cite as the source: </a:t>
            </a:r>
          </a:p>
          <a:p>
            <a:pPr>
              <a:lnSpc>
                <a:spcPct val="110000"/>
              </a:lnSpc>
              <a:spcBef>
                <a:spcPts val="0"/>
              </a:spcBef>
            </a:pPr>
            <a:r>
              <a:rPr lang="en-US" sz="1100" dirty="0">
                <a:solidFill>
                  <a:schemeClr val="tx1"/>
                </a:solidFill>
                <a:latin typeface="Arial" panose="020B0604020202020204" pitchFamily="34" charset="0"/>
                <a:cs typeface="Arial" panose="020B0604020202020204" pitchFamily="34" charset="0"/>
              </a:rPr>
              <a:t>AEI Housing Center, </a:t>
            </a:r>
            <a:r>
              <a:rPr lang="en-US" sz="1100" dirty="0">
                <a:solidFill>
                  <a:schemeClr val="tx1"/>
                </a:solidFill>
                <a:latin typeface="Arial" panose="020B0604020202020204" pitchFamily="34" charset="0"/>
                <a:cs typeface="Arial" panose="020B0604020202020204" pitchFamily="34" charset="0"/>
                <a:hlinkClick r:id="rId7"/>
              </a:rPr>
              <a:t>www.aei.org/housing</a:t>
            </a:r>
            <a:r>
              <a:rPr lang="en-US" sz="11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76367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337705"/>
          </a:xfrm>
          <a:solidFill>
            <a:schemeClr val="accent1">
              <a:lumMod val="40000"/>
              <a:lumOff val="60000"/>
            </a:schemeClr>
          </a:solidFill>
        </p:spPr>
        <p:txBody>
          <a:bodyPr>
            <a:normAutofit fontScale="90000"/>
          </a:bodyPr>
          <a:lstStyle/>
          <a:p>
            <a:pPr algn="ctr"/>
            <a:r>
              <a:rPr lang="en-US" sz="2400" dirty="0">
                <a:latin typeface="Arial" panose="020B0604020202020204" pitchFamily="34" charset="0"/>
                <a:cs typeface="Arial" panose="020B0604020202020204" pitchFamily="34" charset="0"/>
              </a:rPr>
              <a:t>Methodology</a:t>
            </a:r>
            <a:endParaRPr lang="en-US" sz="2400" dirty="0">
              <a:latin typeface="+mn-lt"/>
            </a:endParaRPr>
          </a:p>
        </p:txBody>
      </p:sp>
      <p:sp>
        <p:nvSpPr>
          <p:cNvPr id="3" name="Content Placeholder 2"/>
          <p:cNvSpPr>
            <a:spLocks noGrp="1"/>
          </p:cNvSpPr>
          <p:nvPr>
            <p:ph idx="1"/>
          </p:nvPr>
        </p:nvSpPr>
        <p:spPr>
          <a:xfrm>
            <a:off x="0" y="334220"/>
            <a:ext cx="9143999" cy="5759009"/>
          </a:xfrm>
        </p:spPr>
        <p:txBody>
          <a:bodyPr>
            <a:normAutofit fontScale="40000" lnSpcReduction="20000"/>
          </a:bodyPr>
          <a:lstStyle/>
          <a:p>
            <a:pPr marL="0" indent="0">
              <a:spcBef>
                <a:spcPts val="500"/>
              </a:spcBef>
              <a:buNone/>
            </a:pPr>
            <a:r>
              <a:rPr lang="en-US" sz="4200" dirty="0"/>
              <a:t>We use 2 different approaches, to see if </a:t>
            </a:r>
            <a:r>
              <a:rPr lang="en-US" sz="4200" dirty="0" smtClean="0"/>
              <a:t>on average there is a value difference (or a gap) between refinance loan </a:t>
            </a:r>
            <a:r>
              <a:rPr lang="en-US" sz="4200" dirty="0"/>
              <a:t>appraisals </a:t>
            </a:r>
            <a:r>
              <a:rPr lang="en-US" sz="4200" dirty="0" smtClean="0"/>
              <a:t>for Blacks and Whites, in order to evaluate the existence of bias, especially </a:t>
            </a:r>
            <a:r>
              <a:rPr lang="en-US" sz="4200" dirty="0"/>
              <a:t>as it relates to </a:t>
            </a:r>
            <a:r>
              <a:rPr lang="en-US" sz="4200" dirty="0" smtClean="0"/>
              <a:t>the alleged </a:t>
            </a:r>
            <a:r>
              <a:rPr lang="en-US" sz="4200" dirty="0"/>
              <a:t>practices.</a:t>
            </a:r>
          </a:p>
          <a:p>
            <a:pPr>
              <a:spcBef>
                <a:spcPts val="500"/>
              </a:spcBef>
            </a:pPr>
            <a:r>
              <a:rPr lang="en-US" sz="3800" dirty="0"/>
              <a:t>Automated Valuation Model (AVM) approach (N-count = </a:t>
            </a:r>
            <a:r>
              <a:rPr lang="en-US" altLang="zh-CN" sz="3800" dirty="0"/>
              <a:t>243,000</a:t>
            </a:r>
            <a:r>
              <a:rPr lang="en-US" sz="3800" dirty="0"/>
              <a:t> loans)</a:t>
            </a:r>
          </a:p>
          <a:p>
            <a:pPr lvl="1"/>
            <a:r>
              <a:rPr lang="en-US" sz="3400" dirty="0"/>
              <a:t>We regress the </a:t>
            </a:r>
            <a:r>
              <a:rPr lang="en-US" sz="3400" dirty="0" smtClean="0"/>
              <a:t>log Dec-2017 </a:t>
            </a:r>
            <a:r>
              <a:rPr lang="en-US" sz="3400" dirty="0"/>
              <a:t>AVM, month of origination dummies, census tract fixed effects, and a dummy variable for minority status on the log property value.</a:t>
            </a:r>
          </a:p>
          <a:p>
            <a:pPr lvl="2"/>
            <a:r>
              <a:rPr lang="en-US" sz="3200" dirty="0"/>
              <a:t>An AVM provides a neutral control for neighborhood and home </a:t>
            </a:r>
            <a:r>
              <a:rPr lang="en-US" sz="3200" dirty="0" smtClean="0"/>
              <a:t>characteristics.</a:t>
            </a:r>
            <a:endParaRPr lang="en-US" sz="3200" strike="sngStrike" dirty="0"/>
          </a:p>
          <a:p>
            <a:pPr lvl="2"/>
            <a:r>
              <a:rPr lang="en-US" sz="3200" dirty="0"/>
              <a:t>Lacks “knowledge” of applicant’s race</a:t>
            </a:r>
            <a:r>
              <a:rPr lang="en-US" sz="3200" dirty="0" smtClean="0"/>
              <a:t>.</a:t>
            </a:r>
            <a:endParaRPr lang="en-US" sz="3200" strike="sngStrike" dirty="0">
              <a:solidFill>
                <a:schemeClr val="accent6"/>
              </a:solidFill>
            </a:endParaRPr>
          </a:p>
          <a:p>
            <a:pPr lvl="2"/>
            <a:r>
              <a:rPr lang="en-US" sz="3200" dirty="0"/>
              <a:t>We filter out properties with extreme outliers in home characteristics.</a:t>
            </a:r>
          </a:p>
          <a:p>
            <a:pPr lvl="1"/>
            <a:r>
              <a:rPr lang="en-US" sz="3400" dirty="0"/>
              <a:t>Our analysis is enhanced by running it separately for loans using human generated appraisals vs. </a:t>
            </a:r>
            <a:r>
              <a:rPr lang="en-US" sz="3400" dirty="0" smtClean="0"/>
              <a:t>waivers confirming the self-evaluation or arms-length transaction price through a computer generated model (</a:t>
            </a:r>
            <a:r>
              <a:rPr lang="en-US" sz="3400" dirty="0"/>
              <a:t>the AVM noted above is </a:t>
            </a:r>
            <a:r>
              <a:rPr lang="en-US" sz="3400" dirty="0" smtClean="0"/>
              <a:t>independent </a:t>
            </a:r>
            <a:r>
              <a:rPr lang="en-US" sz="3400" dirty="0"/>
              <a:t>of the </a:t>
            </a:r>
            <a:r>
              <a:rPr lang="en-US" sz="3400" dirty="0" smtClean="0"/>
              <a:t>self-evaluation value, the </a:t>
            </a:r>
            <a:r>
              <a:rPr lang="en-US" sz="3400" dirty="0"/>
              <a:t>arms-length transaction </a:t>
            </a:r>
            <a:r>
              <a:rPr lang="en-US" sz="3400" dirty="0" smtClean="0"/>
              <a:t>price, and the </a:t>
            </a:r>
            <a:r>
              <a:rPr lang="en-US" sz="3400" dirty="0"/>
              <a:t>waiver </a:t>
            </a:r>
            <a:r>
              <a:rPr lang="en-US" sz="3400" dirty="0" smtClean="0"/>
              <a:t>value). </a:t>
            </a:r>
            <a:endParaRPr lang="en-US" sz="3400" dirty="0"/>
          </a:p>
          <a:p>
            <a:pPr lvl="2"/>
            <a:r>
              <a:rPr lang="en-US" sz="3200" dirty="0">
                <a:cs typeface="Arial" panose="020B0604020202020204" pitchFamily="34" charset="0"/>
              </a:rPr>
              <a:t>The goal is to determine whether an alleged practice (such as racial bias based on knowing whether an applicant is Black from a meeting or interior items (</a:t>
            </a:r>
            <a:r>
              <a:rPr lang="en-US" sz="3200" dirty="0" smtClean="0">
                <a:cs typeface="Arial" panose="020B0604020202020204" pitchFamily="34" charset="0"/>
              </a:rPr>
              <a:t>i.e</a:t>
            </a:r>
            <a:r>
              <a:rPr lang="en-US" sz="3200" dirty="0">
                <a:cs typeface="Arial" panose="020B0604020202020204" pitchFamily="34" charset="0"/>
              </a:rPr>
              <a:t>. photos, art, or books) occurs more frequently on Black refi valuations by humans. </a:t>
            </a:r>
          </a:p>
          <a:p>
            <a:pPr lvl="2"/>
            <a:r>
              <a:rPr lang="en-US" sz="3200" dirty="0"/>
              <a:t>A second goal is to </a:t>
            </a:r>
            <a:r>
              <a:rPr lang="en-US" sz="3200" dirty="0" smtClean="0"/>
              <a:t>test </a:t>
            </a:r>
            <a:r>
              <a:rPr lang="en-US" sz="3200" dirty="0"/>
              <a:t>for unintentional racial bias</a:t>
            </a:r>
            <a:r>
              <a:rPr lang="en-US" sz="3200" dirty="0">
                <a:cs typeface="Arial" panose="020B0604020202020204" pitchFamily="34" charset="0"/>
              </a:rPr>
              <a:t> against Blacks on refi valuations by humans that has a disparate impact and is the substantial cause of the disparate impact.</a:t>
            </a:r>
          </a:p>
          <a:p>
            <a:pPr lvl="1"/>
            <a:r>
              <a:rPr lang="en-US" sz="3400" dirty="0"/>
              <a:t>Hedonic approach is used to check the AVM </a:t>
            </a:r>
            <a:r>
              <a:rPr lang="en-US" sz="3400" dirty="0" smtClean="0"/>
              <a:t>approach:</a:t>
            </a:r>
            <a:endParaRPr lang="en-US" sz="3400" strike="sngStrike" dirty="0"/>
          </a:p>
          <a:p>
            <a:pPr lvl="2"/>
            <a:r>
              <a:rPr lang="en-US" sz="3200" dirty="0"/>
              <a:t>We replace the AVM with house characteristics (sq. footage, lot </a:t>
            </a:r>
            <a:r>
              <a:rPr lang="en-US" sz="3200" dirty="0" smtClean="0"/>
              <a:t>size, year built, and census tract).</a:t>
            </a:r>
            <a:endParaRPr lang="en-US" sz="3200" dirty="0"/>
          </a:p>
          <a:p>
            <a:pPr>
              <a:spcBef>
                <a:spcPts val="500"/>
              </a:spcBef>
            </a:pPr>
            <a:r>
              <a:rPr lang="en-US" sz="3800" dirty="0" smtClean="0"/>
              <a:t>Group </a:t>
            </a:r>
            <a:r>
              <a:rPr lang="en-US" sz="3800" dirty="0"/>
              <a:t>approach (N-count </a:t>
            </a:r>
            <a:r>
              <a:rPr lang="en-US" sz="3800" dirty="0" smtClean="0">
                <a:solidFill>
                  <a:srgbClr val="FF0000"/>
                </a:solidFill>
              </a:rPr>
              <a:t>=</a:t>
            </a:r>
            <a:r>
              <a:rPr lang="en-US" sz="3800" dirty="0" smtClean="0"/>
              <a:t> 2,600 </a:t>
            </a:r>
            <a:r>
              <a:rPr lang="en-US" sz="3800" dirty="0"/>
              <a:t>g</a:t>
            </a:r>
            <a:r>
              <a:rPr lang="en-US" sz="3800" dirty="0" smtClean="0"/>
              <a:t>roups):</a:t>
            </a:r>
            <a:endParaRPr lang="en-US" sz="3800" strike="sngStrike" dirty="0">
              <a:solidFill>
                <a:srgbClr val="FF0000"/>
              </a:solidFill>
            </a:endParaRPr>
          </a:p>
          <a:p>
            <a:pPr lvl="1"/>
            <a:r>
              <a:rPr lang="en-US" sz="3400" dirty="0"/>
              <a:t>Identify g</a:t>
            </a:r>
            <a:r>
              <a:rPr lang="en-US" sz="3400" dirty="0" smtClean="0"/>
              <a:t>roups </a:t>
            </a:r>
            <a:r>
              <a:rPr lang="en-US" sz="3400" dirty="0"/>
              <a:t>of homes that are identical based on external characteristics (same census tract, home type, </a:t>
            </a:r>
            <a:r>
              <a:rPr lang="en-US" sz="3400" dirty="0" smtClean="0"/>
              <a:t>sq. </a:t>
            </a:r>
            <a:r>
              <a:rPr lang="en-US" sz="3400" dirty="0"/>
              <a:t>footage, lot size, year built, # of baths, and land use code), within 1,650 ft of each other (median: 200 ft), and owned by households of different racial backgrounds. </a:t>
            </a:r>
          </a:p>
          <a:p>
            <a:pPr lvl="2"/>
            <a:r>
              <a:rPr lang="en-US" sz="3200" dirty="0"/>
              <a:t>Rules out challenged practices such as comp </a:t>
            </a:r>
            <a:r>
              <a:rPr lang="en-US" sz="3200" dirty="0" smtClean="0"/>
              <a:t>selection, neighborhood effects, and </a:t>
            </a:r>
            <a:r>
              <a:rPr lang="en-US" sz="3200" dirty="0" smtClean="0">
                <a:solidFill>
                  <a:srgbClr val="FF0000"/>
                </a:solidFill>
              </a:rPr>
              <a:t>AVM bias</a:t>
            </a:r>
            <a:r>
              <a:rPr lang="en-US" sz="3200" dirty="0" smtClean="0"/>
              <a:t> </a:t>
            </a:r>
            <a:r>
              <a:rPr lang="en-US" sz="3200" dirty="0"/>
              <a:t>as an explanation.</a:t>
            </a:r>
          </a:p>
          <a:p>
            <a:pPr lvl="1"/>
            <a:r>
              <a:rPr lang="en-US" sz="3400" dirty="0"/>
              <a:t>We regress a set of dummies for minority status and month of origination on the log property value. The </a:t>
            </a:r>
            <a:r>
              <a:rPr lang="en-US" sz="3400" dirty="0" smtClean="0"/>
              <a:t>group </a:t>
            </a:r>
            <a:r>
              <a:rPr lang="en-US" sz="3400" dirty="0"/>
              <a:t>of homes are treated as fixed effects.</a:t>
            </a:r>
          </a:p>
          <a:p>
            <a:pPr>
              <a:spcBef>
                <a:spcPts val="500"/>
              </a:spcBef>
            </a:pPr>
            <a:r>
              <a:rPr lang="en-US" sz="3800" dirty="0"/>
              <a:t>We define the following non-overlapping groups (N-counts): </a:t>
            </a:r>
          </a:p>
        </p:txBody>
      </p:sp>
      <p:graphicFrame>
        <p:nvGraphicFramePr>
          <p:cNvPr id="4" name="Table 3"/>
          <p:cNvGraphicFramePr>
            <a:graphicFrameLocks noGrp="1"/>
          </p:cNvGraphicFramePr>
          <p:nvPr>
            <p:extLst>
              <p:ext uri="{D42A27DB-BD31-4B8C-83A1-F6EECF244321}">
                <p14:modId xmlns:p14="http://schemas.microsoft.com/office/powerpoint/2010/main" val="1388461571"/>
              </p:ext>
            </p:extLst>
          </p:nvPr>
        </p:nvGraphicFramePr>
        <p:xfrm>
          <a:off x="666478" y="5560917"/>
          <a:ext cx="7811042" cy="947195"/>
        </p:xfrm>
        <a:graphic>
          <a:graphicData uri="http://schemas.openxmlformats.org/drawingml/2006/table">
            <a:tbl>
              <a:tblPr firstRow="1" bandRow="1">
                <a:tableStyleId>{5C22544A-7EE6-4342-B048-85BDC9FD1C3A}</a:tableStyleId>
              </a:tblPr>
              <a:tblGrid>
                <a:gridCol w="3645228">
                  <a:extLst>
                    <a:ext uri="{9D8B030D-6E8A-4147-A177-3AD203B41FA5}">
                      <a16:colId xmlns:a16="http://schemas.microsoft.com/office/drawing/2014/main" val="3307190820"/>
                    </a:ext>
                  </a:extLst>
                </a:gridCol>
                <a:gridCol w="1174800">
                  <a:extLst>
                    <a:ext uri="{9D8B030D-6E8A-4147-A177-3AD203B41FA5}">
                      <a16:colId xmlns:a16="http://schemas.microsoft.com/office/drawing/2014/main" val="1336174709"/>
                    </a:ext>
                  </a:extLst>
                </a:gridCol>
                <a:gridCol w="1102970">
                  <a:extLst>
                    <a:ext uri="{9D8B030D-6E8A-4147-A177-3AD203B41FA5}">
                      <a16:colId xmlns:a16="http://schemas.microsoft.com/office/drawing/2014/main" val="81069483"/>
                    </a:ext>
                  </a:extLst>
                </a:gridCol>
                <a:gridCol w="1094089">
                  <a:extLst>
                    <a:ext uri="{9D8B030D-6E8A-4147-A177-3AD203B41FA5}">
                      <a16:colId xmlns:a16="http://schemas.microsoft.com/office/drawing/2014/main" val="3087838933"/>
                    </a:ext>
                  </a:extLst>
                </a:gridCol>
                <a:gridCol w="793955">
                  <a:extLst>
                    <a:ext uri="{9D8B030D-6E8A-4147-A177-3AD203B41FA5}">
                      <a16:colId xmlns:a16="http://schemas.microsoft.com/office/drawing/2014/main" val="1075513563"/>
                    </a:ext>
                  </a:extLst>
                </a:gridCol>
              </a:tblGrid>
              <a:tr h="245181">
                <a:tc>
                  <a:txBody>
                    <a:bodyPr/>
                    <a:lstStyle/>
                    <a:p>
                      <a:pPr algn="l" fontAlgn="b"/>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smtClean="0">
                          <a:effectLst/>
                        </a:rPr>
                        <a:t>AVM/Hedonic</a:t>
                      </a:r>
                      <a:endParaRPr lang="en-US" sz="15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500" b="1" i="0" u="none" strike="noStrike" dirty="0">
                          <a:solidFill>
                            <a:schemeClr val="bg1"/>
                          </a:solidFill>
                          <a:effectLst/>
                          <a:latin typeface="Calibri" panose="020F0502020204030204" pitchFamily="34" charset="0"/>
                        </a:rPr>
                        <a:t>GSE Human</a:t>
                      </a:r>
                    </a:p>
                  </a:txBody>
                  <a:tcPr marL="9525" marR="9525" marT="9525" marB="0" anchor="b"/>
                </a:tc>
                <a:tc>
                  <a:txBody>
                    <a:bodyPr/>
                    <a:lstStyle/>
                    <a:p>
                      <a:pPr algn="ctr" fontAlgn="b"/>
                      <a:r>
                        <a:rPr lang="en-US" sz="1500" b="1" i="0" u="none" strike="noStrike" dirty="0">
                          <a:solidFill>
                            <a:schemeClr val="bg1"/>
                          </a:solidFill>
                          <a:effectLst/>
                          <a:latin typeface="Calibri" panose="020F0502020204030204" pitchFamily="34" charset="0"/>
                        </a:rPr>
                        <a:t>GSE Waiver</a:t>
                      </a:r>
                    </a:p>
                  </a:txBody>
                  <a:tcPr marL="9525" marR="9525" marT="9525" marB="0" anchor="b"/>
                </a:tc>
                <a:tc>
                  <a:txBody>
                    <a:bodyPr/>
                    <a:lstStyle/>
                    <a:p>
                      <a:pPr algn="ctr" fontAlgn="b"/>
                      <a:r>
                        <a:rPr lang="en-US" sz="1500" u="none" strike="noStrike" dirty="0" smtClean="0">
                          <a:effectLst/>
                        </a:rPr>
                        <a:t>Group</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6670588"/>
                  </a:ext>
                </a:extLst>
              </a:tr>
              <a:tr h="245181">
                <a:tc>
                  <a:txBody>
                    <a:bodyPr/>
                    <a:lstStyle/>
                    <a:p>
                      <a:pPr algn="l" fontAlgn="b">
                        <a:spcAft>
                          <a:spcPts val="0"/>
                        </a:spcAft>
                        <a:buClr>
                          <a:srgbClr val="000000"/>
                        </a:buClr>
                        <a:buSzPts val="1100"/>
                        <a:buFont typeface="Calibri" panose="020F0502020204030204" pitchFamily="34" charset="0"/>
                        <a:buNone/>
                      </a:pPr>
                      <a:r>
                        <a:rPr lang="en-US" sz="1500" u="none" strike="noStrike" dirty="0">
                          <a:effectLst/>
                        </a:rPr>
                        <a:t>White (defined as non-Hispanic White)</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0"/>
                        </a:spcAft>
                      </a:pPr>
                      <a:r>
                        <a:rPr lang="en-US" sz="1500" u="none" strike="noStrike" dirty="0">
                          <a:effectLst/>
                        </a:rPr>
                        <a:t>212,935</a:t>
                      </a:r>
                      <a:endParaRPr lang="en-US" sz="15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spcAft>
                          <a:spcPts val="0"/>
                        </a:spcAft>
                      </a:pPr>
                      <a:r>
                        <a:rPr lang="en-US" sz="1500" u="none" strike="noStrike" dirty="0">
                          <a:effectLst/>
                        </a:rPr>
                        <a:t>53,397</a:t>
                      </a:r>
                      <a:endParaRPr lang="en-US" sz="15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spcAft>
                          <a:spcPts val="0"/>
                        </a:spcAft>
                      </a:pPr>
                      <a:r>
                        <a:rPr lang="en-US" sz="1500" u="none" strike="noStrike" dirty="0">
                          <a:effectLst/>
                        </a:rPr>
                        <a:t>21,539</a:t>
                      </a:r>
                      <a:endParaRPr lang="en-US" sz="15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spcAft>
                          <a:spcPts val="0"/>
                        </a:spcAft>
                      </a:pPr>
                      <a:r>
                        <a:rPr lang="en-US" sz="1500" u="none" strike="noStrike" dirty="0" smtClean="0">
                          <a:effectLst/>
                        </a:rPr>
                        <a:t>3,563</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3151314"/>
                  </a:ext>
                </a:extLst>
              </a:tr>
              <a:tr h="245181">
                <a:tc>
                  <a:txBody>
                    <a:bodyPr/>
                    <a:lstStyle/>
                    <a:p>
                      <a:pPr algn="l" fontAlgn="b">
                        <a:spcAft>
                          <a:spcPts val="0"/>
                        </a:spcAft>
                        <a:buClr>
                          <a:srgbClr val="000000"/>
                        </a:buClr>
                        <a:buSzPts val="1100"/>
                        <a:buFont typeface="Calibri" panose="020F0502020204030204" pitchFamily="34" charset="0"/>
                        <a:buNone/>
                      </a:pPr>
                      <a:r>
                        <a:rPr lang="en-US" sz="1500" u="none" strike="noStrike" dirty="0">
                          <a:effectLst/>
                        </a:rPr>
                        <a:t>Black (defined as non-Hispanic Black)</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0"/>
                        </a:spcAft>
                      </a:pPr>
                      <a:r>
                        <a:rPr lang="en-US" sz="1500" u="none" strike="noStrike" dirty="0">
                          <a:effectLst/>
                        </a:rPr>
                        <a:t>30,435</a:t>
                      </a:r>
                      <a:endParaRPr lang="en-US" sz="15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spcAft>
                          <a:spcPts val="0"/>
                        </a:spcAft>
                      </a:pPr>
                      <a:r>
                        <a:rPr lang="en-US" sz="1500" u="none" strike="noStrike" dirty="0">
                          <a:effectLst/>
                        </a:rPr>
                        <a:t>5,393</a:t>
                      </a:r>
                      <a:endParaRPr lang="en-US" sz="15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spcAft>
                          <a:spcPts val="0"/>
                        </a:spcAft>
                      </a:pPr>
                      <a:r>
                        <a:rPr lang="en-US" sz="1500" u="none" strike="noStrike" dirty="0">
                          <a:effectLst/>
                        </a:rPr>
                        <a:t>1,391</a:t>
                      </a:r>
                      <a:endParaRPr lang="en-US" sz="15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spcAft>
                          <a:spcPts val="0"/>
                        </a:spcAft>
                      </a:pPr>
                      <a:r>
                        <a:rPr lang="en-US" sz="1500" u="none" strike="noStrike" baseline="0" dirty="0" smtClean="0">
                          <a:effectLst/>
                        </a:rPr>
                        <a:t>2,810</a:t>
                      </a:r>
                      <a:r>
                        <a:rPr lang="en-US" sz="1500" u="none" strike="noStrike" dirty="0" smtClean="0">
                          <a:effectLst/>
                        </a:rPr>
                        <a:t> </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5594040"/>
                  </a:ext>
                </a:extLst>
              </a:tr>
              <a:tr h="211652">
                <a:tc gridSpan="5">
                  <a:txBody>
                    <a:bodyPr/>
                    <a:lstStyle/>
                    <a:p>
                      <a:pPr algn="l" fontAlgn="b"/>
                      <a:r>
                        <a:rPr lang="en-US" sz="1100" u="none" strike="noStrike" dirty="0">
                          <a:effectLst/>
                        </a:rPr>
                        <a:t>Note: 2% of Hispanics identify as Black Hispanic. These loans are excluded from this analysis.  </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7252573"/>
                  </a:ext>
                </a:extLst>
              </a:tr>
            </a:tbl>
          </a:graphicData>
        </a:graphic>
      </p:graphicFrame>
      <p:sp>
        <p:nvSpPr>
          <p:cNvPr id="5" name="Slide Number Placeholder 4"/>
          <p:cNvSpPr>
            <a:spLocks noGrp="1"/>
          </p:cNvSpPr>
          <p:nvPr>
            <p:ph type="sldNum" sz="quarter" idx="12"/>
          </p:nvPr>
        </p:nvSpPr>
        <p:spPr>
          <a:xfrm>
            <a:off x="6845158" y="6325550"/>
            <a:ext cx="2057400" cy="365125"/>
          </a:xfrm>
        </p:spPr>
        <p:txBody>
          <a:bodyPr/>
          <a:lstStyle/>
          <a:p>
            <a:fld id="{640B93FB-070B-4945-8AF2-4B941007AB20}" type="slidenum">
              <a:rPr lang="en-US" smtClean="0"/>
              <a:t>10</a:t>
            </a:fld>
            <a:endParaRPr lang="en-US" dirty="0"/>
          </a:p>
        </p:txBody>
      </p:sp>
    </p:spTree>
    <p:extLst>
      <p:ext uri="{BB962C8B-B14F-4D97-AF65-F5344CB8AC3E}">
        <p14:creationId xmlns:p14="http://schemas.microsoft.com/office/powerpoint/2010/main" val="1035243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34321"/>
          </a:xfrm>
          <a:solidFill>
            <a:schemeClr val="accent1">
              <a:lumMod val="40000"/>
              <a:lumOff val="60000"/>
            </a:schemeClr>
          </a:solidFill>
        </p:spPr>
        <p:txBody>
          <a:bodyPr>
            <a:normAutofit fontScale="90000"/>
          </a:bodyPr>
          <a:lstStyle/>
          <a:p>
            <a:pPr algn="ctr"/>
            <a:r>
              <a:rPr lang="en-US" sz="2400" dirty="0" smtClean="0">
                <a:latin typeface="Arial" panose="020B0604020202020204" pitchFamily="34" charset="0"/>
                <a:cs typeface="Arial" panose="020B0604020202020204" pitchFamily="34" charset="0"/>
              </a:rPr>
              <a:t>Note on Interpreting the Results</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361617"/>
            <a:ext cx="9144000" cy="6496383"/>
          </a:xfrm>
        </p:spPr>
        <p:txBody>
          <a:bodyPr>
            <a:normAutofit fontScale="92500" lnSpcReduction="20000"/>
          </a:bodyPr>
          <a:lstStyle/>
          <a:p>
            <a:pPr>
              <a:spcBef>
                <a:spcPts val="500"/>
              </a:spcBef>
            </a:pPr>
            <a:r>
              <a:rPr lang="en-US" sz="2100" dirty="0" smtClean="0"/>
              <a:t>Purchase loans are arm’s length transactions between consumers. Due to anchoring to the sale price, the opportunity for racial bias from appraisers is low to non-existent. </a:t>
            </a:r>
          </a:p>
          <a:p>
            <a:pPr lvl="1"/>
            <a:r>
              <a:rPr lang="en-US" sz="1800" dirty="0" smtClean="0"/>
              <a:t>The consumers establish the true price of the asset, including quantifying the impact on price of the current state of improvements</a:t>
            </a:r>
            <a:r>
              <a:rPr lang="en-US" sz="1800" dirty="0"/>
              <a:t>, upkeep, or </a:t>
            </a:r>
            <a:r>
              <a:rPr lang="en-US" sz="1800" dirty="0" smtClean="0"/>
              <a:t>decoration (unobservable factors). A computer model can only approximate these items, as it is limited by data availability. </a:t>
            </a:r>
          </a:p>
          <a:p>
            <a:pPr>
              <a:spcBef>
                <a:spcPts val="500"/>
              </a:spcBef>
            </a:pPr>
            <a:r>
              <a:rPr lang="en-US" sz="2100" dirty="0" smtClean="0"/>
              <a:t>We use a computer generated AVM as a control for home quality, thus unobservable factors will be present in both our purchase and refi analysis. Due to anchoring, purchase results can serve as benchmark on the magnitude of these unobservable factors.</a:t>
            </a:r>
          </a:p>
          <a:p>
            <a:pPr>
              <a:spcBef>
                <a:spcPts val="500"/>
              </a:spcBef>
            </a:pPr>
            <a:r>
              <a:rPr lang="en-US" sz="2100" u="sng" dirty="0" smtClean="0"/>
              <a:t>Results for both approaches found similar </a:t>
            </a:r>
            <a:r>
              <a:rPr lang="en-US" sz="2100" u="sng" dirty="0"/>
              <a:t>gaps for both refinance and purchase loans, </a:t>
            </a:r>
            <a:r>
              <a:rPr lang="en-US" sz="2100" u="sng" dirty="0" smtClean="0"/>
              <a:t>thus we </a:t>
            </a:r>
            <a:r>
              <a:rPr lang="en-US" sz="2100" u="sng" dirty="0"/>
              <a:t>are able to attribute </a:t>
            </a:r>
            <a:r>
              <a:rPr lang="en-US" sz="2100" u="sng" dirty="0" smtClean="0"/>
              <a:t>the refi loan gaps to </a:t>
            </a:r>
            <a:r>
              <a:rPr lang="en-US" sz="2100" u="sng" dirty="0"/>
              <a:t>unobservable factors rather than </a:t>
            </a:r>
            <a:r>
              <a:rPr lang="en-US" sz="2100" u="sng" dirty="0" smtClean="0"/>
              <a:t>bias</a:t>
            </a:r>
            <a:r>
              <a:rPr lang="en-US" sz="2100" dirty="0" smtClean="0"/>
              <a:t>.</a:t>
            </a:r>
          </a:p>
          <a:p>
            <a:pPr lvl="0">
              <a:spcBef>
                <a:spcPts val="500"/>
              </a:spcBef>
            </a:pPr>
            <a:r>
              <a:rPr lang="en-US" sz="1900" dirty="0" smtClean="0"/>
              <a:t>Below we compare results for refi and purchase loans using the AVM approach. While there is a modest gap between Blacks and Whites for refis, a slightly larger gap exists for purchase loans. As noted, we compare refis to purchase loans to account for unobservable factors. It appears Blacks on average receive slightly higher appraisals than Whites. </a:t>
            </a:r>
          </a:p>
          <a:p>
            <a:pPr lvl="0">
              <a:spcBef>
                <a:spcPts val="500"/>
              </a:spcBef>
            </a:pPr>
            <a:endParaRPr lang="en-US" sz="1900" dirty="0" smtClean="0">
              <a:solidFill>
                <a:srgbClr val="FF0000"/>
              </a:solidFill>
            </a:endParaRPr>
          </a:p>
          <a:p>
            <a:pPr>
              <a:spcBef>
                <a:spcPts val="500"/>
              </a:spcBef>
            </a:pPr>
            <a:endParaRPr lang="en-US" sz="2000" dirty="0" smtClean="0"/>
          </a:p>
          <a:p>
            <a:pPr>
              <a:spcBef>
                <a:spcPts val="500"/>
              </a:spcBef>
            </a:pPr>
            <a:endParaRPr lang="en-US" sz="2000" dirty="0" smtClean="0"/>
          </a:p>
          <a:p>
            <a:pPr>
              <a:spcBef>
                <a:spcPts val="500"/>
              </a:spcBef>
            </a:pPr>
            <a:endParaRPr lang="en-US" sz="2000" dirty="0" smtClean="0"/>
          </a:p>
          <a:p>
            <a:pPr>
              <a:spcBef>
                <a:spcPts val="500"/>
              </a:spcBef>
            </a:pPr>
            <a:endParaRPr lang="en-US" sz="2000" dirty="0"/>
          </a:p>
          <a:p>
            <a:pPr>
              <a:spcBef>
                <a:spcPts val="500"/>
              </a:spcBef>
            </a:pPr>
            <a:endParaRPr lang="en-US" sz="2000" dirty="0" smtClean="0"/>
          </a:p>
          <a:p>
            <a:pPr>
              <a:spcBef>
                <a:spcPts val="500"/>
              </a:spcBef>
            </a:pPr>
            <a:r>
              <a:rPr lang="en-US" sz="2000" dirty="0" smtClean="0"/>
              <a:t>The Group </a:t>
            </a:r>
            <a:r>
              <a:rPr lang="en-US" sz="2000" dirty="0"/>
              <a:t>approach, by its design, </a:t>
            </a:r>
            <a:r>
              <a:rPr lang="en-US" sz="2000" dirty="0" smtClean="0"/>
              <a:t>also provides a compelling means to determine whether racial bias exists. </a:t>
            </a:r>
            <a:r>
              <a:rPr lang="en-US" sz="2000" dirty="0"/>
              <a:t>However, it </a:t>
            </a:r>
            <a:r>
              <a:rPr lang="en-US" sz="2000" dirty="0" smtClean="0"/>
              <a:t>also cannot fully </a:t>
            </a:r>
            <a:r>
              <a:rPr lang="en-US" sz="2000" dirty="0"/>
              <a:t>eliminate all unobservable factors.</a:t>
            </a:r>
          </a:p>
          <a:p>
            <a:pPr lvl="1"/>
            <a:r>
              <a:rPr lang="en-US" sz="1800" dirty="0"/>
              <a:t>Due to small n-sizes, we report these findings second. (By mid-2021 we expect to be able to add another year of data, growing our n-sizes.  This will add to the utility of this approach.) </a:t>
            </a:r>
            <a:endParaRPr lang="en-US" sz="1800" dirty="0" smtClean="0"/>
          </a:p>
          <a:p>
            <a:r>
              <a:rPr lang="en-US" sz="2000" dirty="0"/>
              <a:t>Due to space concerns, the </a:t>
            </a:r>
            <a:r>
              <a:rPr lang="en-US" sz="2000" dirty="0" smtClean="0"/>
              <a:t>following slides do </a:t>
            </a:r>
            <a:r>
              <a:rPr lang="en-US" sz="2000" dirty="0"/>
              <a:t>not explicitly report the gap between Blacks and Whites </a:t>
            </a:r>
            <a:r>
              <a:rPr lang="en-US" sz="2000" dirty="0" smtClean="0"/>
              <a:t>refinance </a:t>
            </a:r>
            <a:r>
              <a:rPr lang="en-US" sz="2000" dirty="0"/>
              <a:t>loan </a:t>
            </a:r>
            <a:r>
              <a:rPr lang="en-US" sz="2000" dirty="0" smtClean="0"/>
              <a:t>appraisals after accounting </a:t>
            </a:r>
            <a:r>
              <a:rPr lang="en-US" sz="2000" dirty="0"/>
              <a:t>for unobservable </a:t>
            </a:r>
            <a:r>
              <a:rPr lang="en-US" sz="2000" dirty="0" smtClean="0"/>
              <a:t>factors </a:t>
            </a:r>
            <a:r>
              <a:rPr lang="en-US" sz="2000" dirty="0" smtClean="0">
                <a:solidFill>
                  <a:srgbClr val="FF0000"/>
                </a:solidFill>
              </a:rPr>
              <a:t>(red) </a:t>
            </a:r>
            <a:r>
              <a:rPr lang="en-US" sz="2000" dirty="0"/>
              <a:t>leaving readers to do so on their own</a:t>
            </a:r>
            <a:r>
              <a:rPr lang="en-US" sz="2000" dirty="0" smtClean="0"/>
              <a:t>.</a:t>
            </a:r>
            <a:endParaRPr lang="en-US" sz="2000" dirty="0"/>
          </a:p>
        </p:txBody>
      </p:sp>
      <p:graphicFrame>
        <p:nvGraphicFramePr>
          <p:cNvPr id="4" name="Table 3"/>
          <p:cNvGraphicFramePr>
            <a:graphicFrameLocks noGrp="1"/>
          </p:cNvGraphicFramePr>
          <p:nvPr>
            <p:extLst/>
          </p:nvPr>
        </p:nvGraphicFramePr>
        <p:xfrm>
          <a:off x="266131" y="3496669"/>
          <a:ext cx="8686799" cy="1304545"/>
        </p:xfrm>
        <a:graphic>
          <a:graphicData uri="http://schemas.openxmlformats.org/drawingml/2006/table">
            <a:tbl>
              <a:tblPr firstRow="1" bandRow="1">
                <a:tableStyleId>{5C22544A-7EE6-4342-B048-85BDC9FD1C3A}</a:tableStyleId>
              </a:tblPr>
              <a:tblGrid>
                <a:gridCol w="2204114">
                  <a:extLst>
                    <a:ext uri="{9D8B030D-6E8A-4147-A177-3AD203B41FA5}">
                      <a16:colId xmlns:a16="http://schemas.microsoft.com/office/drawing/2014/main" val="78983313"/>
                    </a:ext>
                  </a:extLst>
                </a:gridCol>
                <a:gridCol w="2784143">
                  <a:extLst>
                    <a:ext uri="{9D8B030D-6E8A-4147-A177-3AD203B41FA5}">
                      <a16:colId xmlns:a16="http://schemas.microsoft.com/office/drawing/2014/main" val="3152220978"/>
                    </a:ext>
                  </a:extLst>
                </a:gridCol>
                <a:gridCol w="3698542">
                  <a:extLst>
                    <a:ext uri="{9D8B030D-6E8A-4147-A177-3AD203B41FA5}">
                      <a16:colId xmlns:a16="http://schemas.microsoft.com/office/drawing/2014/main" val="2585903652"/>
                    </a:ext>
                  </a:extLst>
                </a:gridCol>
              </a:tblGrid>
              <a:tr h="216902">
                <a:tc>
                  <a:txBody>
                    <a:bodyPr/>
                    <a:lstStyle/>
                    <a:p>
                      <a:pPr marL="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AVM </a:t>
                      </a: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Approach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 Gap between</a:t>
                      </a:r>
                      <a:r>
                        <a:rPr lang="en-US" sz="1500" baseline="0" dirty="0">
                          <a:effectLst/>
                        </a:rPr>
                        <a:t> </a:t>
                      </a:r>
                      <a:r>
                        <a:rPr lang="en-US" sz="1500" dirty="0">
                          <a:effectLst/>
                        </a:rPr>
                        <a:t>Blacks and Whites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Gap between</a:t>
                      </a:r>
                      <a:r>
                        <a:rPr lang="en-US" sz="1500" baseline="0" dirty="0" smtClean="0">
                          <a:effectLst/>
                          <a:latin typeface="Calibri" panose="020F0502020204030204" pitchFamily="34" charset="0"/>
                          <a:ea typeface="Calibri" panose="020F0502020204030204" pitchFamily="34" charset="0"/>
                          <a:cs typeface="Times New Roman" panose="02020603050405020304" pitchFamily="18" charset="0"/>
                        </a:rPr>
                        <a:t> Blacks and Whites </a:t>
                      </a:r>
                      <a:r>
                        <a:rPr lang="en-US" sz="1500"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after accounting for unobservable factors </a:t>
                      </a:r>
                      <a:endParaRPr lang="en-US"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3796101"/>
                  </a:ext>
                </a:extLst>
              </a:tr>
              <a:tr h="182880">
                <a:tc>
                  <a:txBody>
                    <a:bodyPr/>
                    <a:lstStyle/>
                    <a:p>
                      <a:pPr marL="0" marR="0">
                        <a:lnSpc>
                          <a:spcPct val="107000"/>
                        </a:lnSpc>
                        <a:spcBef>
                          <a:spcPts val="0"/>
                        </a:spcBef>
                        <a:spcAft>
                          <a:spcPts val="0"/>
                        </a:spcAft>
                      </a:pPr>
                      <a:r>
                        <a:rPr lang="en-US" sz="1400" dirty="0">
                          <a:solidFill>
                            <a:schemeClr val="tx1"/>
                          </a:solidFill>
                          <a:effectLst/>
                        </a:rPr>
                        <a:t>1. For refinance loans only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solidFill>
                            <a:schemeClr val="tx1"/>
                          </a:solidFill>
                          <a:effectLst/>
                        </a:rPr>
                        <a:t>-0.7%***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l">
                        <a:lnSpc>
                          <a:spcPct val="107000"/>
                        </a:lnSpc>
                        <a:spcBef>
                          <a:spcPts val="0"/>
                        </a:spcBef>
                        <a:spcAft>
                          <a:spcPts val="0"/>
                        </a:spcAft>
                      </a:pPr>
                      <a:r>
                        <a:rPr lang="en-US"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 ppt.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1737316"/>
                  </a:ext>
                </a:extLst>
              </a:tr>
              <a:tr h="182880">
                <a:tc>
                  <a:txBody>
                    <a:bodyPr/>
                    <a:lstStyle/>
                    <a:p>
                      <a:pPr marL="0" marR="0">
                        <a:lnSpc>
                          <a:spcPct val="107000"/>
                        </a:lnSpc>
                        <a:spcBef>
                          <a:spcPts val="0"/>
                        </a:spcBef>
                        <a:spcAft>
                          <a:spcPts val="0"/>
                        </a:spcAft>
                      </a:pPr>
                      <a:r>
                        <a:rPr lang="en-US" sz="1400" dirty="0">
                          <a:solidFill>
                            <a:schemeClr val="tx1"/>
                          </a:solidFill>
                          <a:effectLst/>
                        </a:rPr>
                        <a:t>2. For purchase loans only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solidFill>
                            <a:schemeClr val="tx1"/>
                          </a:solidFill>
                          <a:effectLst/>
                        </a:rPr>
                        <a:t>-</a:t>
                      </a:r>
                      <a:r>
                        <a:rPr lang="en-US" sz="1400" dirty="0" smtClean="0">
                          <a:solidFill>
                            <a:schemeClr val="tx1"/>
                          </a:solidFill>
                          <a:effectLst/>
                        </a:rPr>
                        <a:t>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marR="0" algn="l">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5620711"/>
                  </a:ext>
                </a:extLst>
              </a:tr>
              <a:tr h="305908">
                <a:tc gridSpan="3">
                  <a:txBody>
                    <a:bodyPr/>
                    <a:lstStyle/>
                    <a:p>
                      <a:pPr marL="0" marR="0" algn="l">
                        <a:lnSpc>
                          <a:spcPct val="107000"/>
                        </a:lnSpc>
                        <a:spcBef>
                          <a:spcPts val="0"/>
                        </a:spcBef>
                        <a:spcAft>
                          <a:spcPts val="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The results are differences in property value relative to Whites.</a:t>
                      </a: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denotes significance at the </a:t>
                      </a:r>
                      <a:r>
                        <a:rPr lang="en-US"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level</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Data for this</a:t>
                      </a:r>
                      <a:r>
                        <a:rPr lang="en-US"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approach</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are limited to property value $100,000-$1,000,000, Year built</a:t>
                      </a:r>
                      <a:r>
                        <a:rPr lang="en-US"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between</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2000-2019, Lot sizes</a:t>
                      </a:r>
                      <a:r>
                        <a:rPr lang="en-US"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2,000</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-20,000 sq. ft., and Building area</a:t>
                      </a:r>
                      <a:r>
                        <a:rPr lang="en-US"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800-3600 sq. ft.</a:t>
                      </a:r>
                    </a:p>
                  </a:txBody>
                  <a:tcPr marL="68580" marR="68580" marT="0" marB="0" anchor="b"/>
                </a:tc>
                <a:tc hMerge="1">
                  <a:txBody>
                    <a:bodyPr/>
                    <a:lstStyle/>
                    <a:p>
                      <a:pPr marL="0" marR="0" algn="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l">
                        <a:lnSpc>
                          <a:spcPct val="107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2923189"/>
                  </a:ext>
                </a:extLst>
              </a:tr>
            </a:tbl>
          </a:graphicData>
        </a:graphic>
      </p:graphicFrame>
      <p:sp>
        <p:nvSpPr>
          <p:cNvPr id="5" name="Slide Number Placeholder 4"/>
          <p:cNvSpPr>
            <a:spLocks noGrp="1"/>
          </p:cNvSpPr>
          <p:nvPr>
            <p:ph type="sldNum" sz="quarter" idx="12"/>
          </p:nvPr>
        </p:nvSpPr>
        <p:spPr>
          <a:xfrm>
            <a:off x="6689962" y="6492875"/>
            <a:ext cx="2057400" cy="365125"/>
          </a:xfrm>
        </p:spPr>
        <p:txBody>
          <a:bodyPr/>
          <a:lstStyle/>
          <a:p>
            <a:fld id="{640B93FB-070B-4945-8AF2-4B941007AB20}" type="slidenum">
              <a:rPr lang="en-US" smtClean="0"/>
              <a:t>11</a:t>
            </a:fld>
            <a:endParaRPr lang="en-US" dirty="0"/>
          </a:p>
        </p:txBody>
      </p:sp>
    </p:spTree>
    <p:extLst>
      <p:ext uri="{BB962C8B-B14F-4D97-AF65-F5344CB8AC3E}">
        <p14:creationId xmlns:p14="http://schemas.microsoft.com/office/powerpoint/2010/main" val="721490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34321"/>
          </a:xfrm>
          <a:solidFill>
            <a:schemeClr val="accent1">
              <a:lumMod val="40000"/>
              <a:lumOff val="60000"/>
            </a:schemeClr>
          </a:solidFill>
        </p:spPr>
        <p:txBody>
          <a:bodyPr>
            <a:normAutofit fontScale="90000"/>
          </a:bodyPr>
          <a:lstStyle/>
          <a:p>
            <a:pPr algn="ctr"/>
            <a:r>
              <a:rPr lang="en-US" sz="2400" dirty="0">
                <a:latin typeface="Arial" panose="020B0604020202020204" pitchFamily="34" charset="0"/>
                <a:cs typeface="Arial" panose="020B0604020202020204" pitchFamily="34" charset="0"/>
              </a:rPr>
              <a:t>AVM Approach Results for Refinance Loans</a:t>
            </a:r>
          </a:p>
        </p:txBody>
      </p:sp>
      <p:sp>
        <p:nvSpPr>
          <p:cNvPr id="3" name="Content Placeholder 2"/>
          <p:cNvSpPr>
            <a:spLocks noGrp="1"/>
          </p:cNvSpPr>
          <p:nvPr>
            <p:ph idx="1"/>
          </p:nvPr>
        </p:nvSpPr>
        <p:spPr>
          <a:xfrm>
            <a:off x="0" y="334321"/>
            <a:ext cx="9144000" cy="6523681"/>
          </a:xfrm>
        </p:spPr>
        <p:txBody>
          <a:bodyPr>
            <a:normAutofit/>
          </a:bodyPr>
          <a:lstStyle/>
          <a:p>
            <a:pPr lvl="0">
              <a:spcBef>
                <a:spcPts val="500"/>
              </a:spcBef>
            </a:pPr>
            <a:r>
              <a:rPr lang="en-US" sz="1800" dirty="0"/>
              <a:t>The media reports all had a common challenged practice: the human appraiser knew the applicant was Black by having met the applicant or from photos in the home and rendered a biased opinion of value that was below the property’s correct value.</a:t>
            </a:r>
            <a:endParaRPr lang="en-US" sz="1800" b="1" u="sng" dirty="0"/>
          </a:p>
          <a:p>
            <a:pPr lvl="0">
              <a:spcBef>
                <a:spcPts val="500"/>
              </a:spcBef>
            </a:pPr>
            <a:r>
              <a:rPr lang="en-US" sz="1800" dirty="0"/>
              <a:t>The race neutral AVM approach was applied to valuations on: 1. refinance loans generally, 2. purchase loans, and  3. refinance loans with either a human appraisal or a waiver.</a:t>
            </a:r>
          </a:p>
          <a:p>
            <a:pPr marL="457200" lvl="1" indent="0">
              <a:buNone/>
            </a:pPr>
            <a:r>
              <a:rPr lang="en-US" sz="1700" dirty="0" smtClean="0"/>
              <a:t>#</a:t>
            </a:r>
            <a:r>
              <a:rPr lang="en-US" sz="1700" dirty="0"/>
              <a:t>1 </a:t>
            </a:r>
            <a:r>
              <a:rPr lang="en-US" sz="1700" dirty="0" smtClean="0"/>
              <a:t>(refinance </a:t>
            </a:r>
            <a:r>
              <a:rPr lang="en-US" sz="1700" dirty="0"/>
              <a:t>loans only) </a:t>
            </a:r>
            <a:r>
              <a:rPr lang="en-US" sz="1700" dirty="0" smtClean="0"/>
              <a:t>includes </a:t>
            </a:r>
            <a:r>
              <a:rPr lang="en-US" sz="1700" dirty="0"/>
              <a:t>instances where biased refi valuations have been rendered. </a:t>
            </a:r>
          </a:p>
          <a:p>
            <a:pPr marL="457200" lvl="1" indent="0">
              <a:buNone/>
            </a:pPr>
            <a:r>
              <a:rPr lang="en-US" sz="1700" dirty="0" smtClean="0"/>
              <a:t>#</a:t>
            </a:r>
            <a:r>
              <a:rPr lang="en-US" sz="1700" dirty="0"/>
              <a:t>2 (purchase loans only) would be much less influenced by bias due to anchoring to the sale price by human appraisers.</a:t>
            </a:r>
          </a:p>
          <a:p>
            <a:pPr marL="457200" lvl="1" indent="0">
              <a:buNone/>
            </a:pPr>
            <a:r>
              <a:rPr lang="en-US" sz="1700" dirty="0"/>
              <a:t>#3. a. (waiver only) has lack of “knowledge” of race and interior condition, or the potential for bias in the selection of comps and should be free of racial bias due to the common practice noted above.</a:t>
            </a:r>
          </a:p>
          <a:p>
            <a:pPr lvl="0">
              <a:spcBef>
                <a:spcPts val="500"/>
              </a:spcBef>
            </a:pPr>
            <a:r>
              <a:rPr lang="en-US" sz="1800" dirty="0" smtClean="0"/>
              <a:t>Our </a:t>
            </a:r>
            <a:r>
              <a:rPr lang="en-US" sz="1800" dirty="0"/>
              <a:t>results indicate that for #2 (purchase loans) and #3.a. (non-human valuations), Blacks had nearly identical valuation gaps as Whites (-0.8% and -0.5% respectively), as #1 (-0.7%). </a:t>
            </a:r>
          </a:p>
          <a:p>
            <a:pPr lvl="0">
              <a:spcBef>
                <a:spcPts val="500"/>
              </a:spcBef>
            </a:pPr>
            <a:r>
              <a:rPr lang="en-US" sz="1800" dirty="0"/>
              <a:t>Thus we conclude allegation that knowing the race of the applicant results in racial bias by appraisers on refinance loans is uncommon and not systemic. This same analysis supports the conclusion that unintentional bias based on race is also uncommon and not systemic.</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200" dirty="0"/>
          </a:p>
          <a:p>
            <a:pPr lvl="1"/>
            <a:endParaRPr lang="en-US" sz="200" dirty="0"/>
          </a:p>
          <a:p>
            <a:pPr lvl="1"/>
            <a:endParaRPr lang="en-US" sz="200" dirty="0"/>
          </a:p>
          <a:p>
            <a:pPr lvl="1"/>
            <a:endParaRPr lang="en-US" sz="200" dirty="0"/>
          </a:p>
          <a:p>
            <a:pPr lvl="1"/>
            <a:endParaRPr lang="en-US" sz="200" dirty="0"/>
          </a:p>
        </p:txBody>
      </p:sp>
      <p:graphicFrame>
        <p:nvGraphicFramePr>
          <p:cNvPr id="4" name="Table 3"/>
          <p:cNvGraphicFramePr>
            <a:graphicFrameLocks noGrp="1"/>
          </p:cNvGraphicFramePr>
          <p:nvPr>
            <p:extLst>
              <p:ext uri="{D42A27DB-BD31-4B8C-83A1-F6EECF244321}">
                <p14:modId xmlns:p14="http://schemas.microsoft.com/office/powerpoint/2010/main" val="2888999947"/>
              </p:ext>
            </p:extLst>
          </p:nvPr>
        </p:nvGraphicFramePr>
        <p:xfrm>
          <a:off x="117496" y="4777034"/>
          <a:ext cx="8890026" cy="1728473"/>
        </p:xfrm>
        <a:graphic>
          <a:graphicData uri="http://schemas.openxmlformats.org/drawingml/2006/table">
            <a:tbl>
              <a:tblPr firstRow="1" bandRow="1">
                <a:tableStyleId>{5C22544A-7EE6-4342-B048-85BDC9FD1C3A}</a:tableStyleId>
              </a:tblPr>
              <a:tblGrid>
                <a:gridCol w="5848048">
                  <a:extLst>
                    <a:ext uri="{9D8B030D-6E8A-4147-A177-3AD203B41FA5}">
                      <a16:colId xmlns:a16="http://schemas.microsoft.com/office/drawing/2014/main" val="78983313"/>
                    </a:ext>
                  </a:extLst>
                </a:gridCol>
                <a:gridCol w="3041978">
                  <a:extLst>
                    <a:ext uri="{9D8B030D-6E8A-4147-A177-3AD203B41FA5}">
                      <a16:colId xmlns:a16="http://schemas.microsoft.com/office/drawing/2014/main" val="3152220978"/>
                    </a:ext>
                  </a:extLst>
                </a:gridCol>
              </a:tblGrid>
              <a:tr h="216902">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AVM Approach</a:t>
                      </a:r>
                    </a:p>
                  </a:txBody>
                  <a:tcPr marL="68580" marR="68580" marT="0" marB="0" anchor="ctr"/>
                </a:tc>
                <a:tc>
                  <a:txBody>
                    <a:bodyPr/>
                    <a:lstStyle/>
                    <a:p>
                      <a:pPr marL="0" marR="0">
                        <a:lnSpc>
                          <a:spcPct val="107000"/>
                        </a:lnSpc>
                        <a:spcBef>
                          <a:spcPts val="0"/>
                        </a:spcBef>
                        <a:spcAft>
                          <a:spcPts val="0"/>
                        </a:spcAft>
                      </a:pPr>
                      <a:r>
                        <a:rPr lang="en-US" sz="1400" dirty="0">
                          <a:effectLst/>
                        </a:rPr>
                        <a:t> Gap between</a:t>
                      </a:r>
                      <a:r>
                        <a:rPr lang="en-US" sz="1400" baseline="0" dirty="0">
                          <a:effectLst/>
                        </a:rPr>
                        <a:t> </a:t>
                      </a:r>
                      <a:r>
                        <a:rPr lang="en-US" sz="1400" dirty="0">
                          <a:effectLst/>
                        </a:rPr>
                        <a:t>Blacks and Whites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3796101"/>
                  </a:ext>
                </a:extLst>
              </a:tr>
              <a:tr h="182880">
                <a:tc>
                  <a:txBody>
                    <a:bodyPr/>
                    <a:lstStyle/>
                    <a:p>
                      <a:pPr marL="0" marR="0">
                        <a:lnSpc>
                          <a:spcPct val="107000"/>
                        </a:lnSpc>
                        <a:spcBef>
                          <a:spcPts val="0"/>
                        </a:spcBef>
                        <a:spcAft>
                          <a:spcPts val="0"/>
                        </a:spcAft>
                      </a:pPr>
                      <a:r>
                        <a:rPr lang="en-US" sz="1400" dirty="0">
                          <a:solidFill>
                            <a:schemeClr val="tx1"/>
                          </a:solidFill>
                          <a:effectLst/>
                        </a:rPr>
                        <a:t>1. For refinance loans only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solidFill>
                            <a:schemeClr val="tx1"/>
                          </a:solidFill>
                          <a:effectLst/>
                        </a:rPr>
                        <a:t>-0.7%***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1737316"/>
                  </a:ext>
                </a:extLst>
              </a:tr>
              <a:tr h="182880">
                <a:tc>
                  <a:txBody>
                    <a:bodyPr/>
                    <a:lstStyle/>
                    <a:p>
                      <a:pPr marL="0" marR="0">
                        <a:lnSpc>
                          <a:spcPct val="107000"/>
                        </a:lnSpc>
                        <a:spcBef>
                          <a:spcPts val="0"/>
                        </a:spcBef>
                        <a:spcAft>
                          <a:spcPts val="0"/>
                        </a:spcAft>
                      </a:pPr>
                      <a:r>
                        <a:rPr lang="en-US" sz="1400" dirty="0">
                          <a:solidFill>
                            <a:schemeClr val="tx1"/>
                          </a:solidFill>
                          <a:effectLst/>
                        </a:rPr>
                        <a:t>2. For purchase loans only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solidFill>
                            <a:schemeClr val="tx1"/>
                          </a:solidFill>
                          <a:effectLst/>
                        </a:rPr>
                        <a:t>-</a:t>
                      </a:r>
                      <a:r>
                        <a:rPr lang="en-US" sz="1400" dirty="0" smtClean="0">
                          <a:solidFill>
                            <a:schemeClr val="tx1"/>
                          </a:solidFill>
                          <a:effectLst/>
                        </a:rPr>
                        <a:t>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5620711"/>
                  </a:ext>
                </a:extLst>
              </a:tr>
              <a:tr h="182880">
                <a:tc>
                  <a:txBody>
                    <a:bodyPr/>
                    <a:lstStyle/>
                    <a:p>
                      <a:pPr marL="0" marR="0">
                        <a:lnSpc>
                          <a:spcPct val="107000"/>
                        </a:lnSpc>
                        <a:spcBef>
                          <a:spcPts val="0"/>
                        </a:spcBef>
                        <a:spcAft>
                          <a:spcPts val="0"/>
                        </a:spcAft>
                      </a:pPr>
                      <a:r>
                        <a:rPr lang="en-US" sz="1400" dirty="0">
                          <a:solidFill>
                            <a:schemeClr val="tx1"/>
                          </a:solidFill>
                          <a:effectLst/>
                        </a:rPr>
                        <a:t>3. Limited</a:t>
                      </a:r>
                      <a:r>
                        <a:rPr lang="en-US" sz="1400" baseline="0" dirty="0">
                          <a:solidFill>
                            <a:schemeClr val="tx1"/>
                          </a:solidFill>
                          <a:effectLst/>
                        </a:rPr>
                        <a:t> t</a:t>
                      </a:r>
                      <a:r>
                        <a:rPr lang="en-US" sz="1400" dirty="0">
                          <a:solidFill>
                            <a:schemeClr val="tx1"/>
                          </a:solidFill>
                          <a:effectLst/>
                        </a:rPr>
                        <a:t>o refinance loans with an Appraisal/Waiver Flag (GSE only)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solidFill>
                            <a:schemeClr val="tx1"/>
                          </a:solidFill>
                          <a:effectLst/>
                        </a:rPr>
                        <a:t>-0.7%***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498490"/>
                  </a:ext>
                </a:extLst>
              </a:tr>
              <a:tr h="182880">
                <a:tc>
                  <a:txBody>
                    <a:bodyPr/>
                    <a:lstStyle/>
                    <a:p>
                      <a:pPr marL="0" marR="0">
                        <a:lnSpc>
                          <a:spcPct val="107000"/>
                        </a:lnSpc>
                        <a:spcBef>
                          <a:spcPts val="0"/>
                        </a:spcBef>
                        <a:spcAft>
                          <a:spcPts val="0"/>
                        </a:spcAft>
                      </a:pPr>
                      <a:r>
                        <a:rPr lang="en-US" sz="1400" dirty="0">
                          <a:solidFill>
                            <a:schemeClr val="tx1"/>
                          </a:solidFill>
                          <a:effectLst/>
                        </a:rPr>
                        <a:t>        a. Waiver only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solidFill>
                            <a:schemeClr val="tx1"/>
                          </a:solidFill>
                          <a:effectLst/>
                        </a:rPr>
                        <a:t>-</a:t>
                      </a:r>
                      <a:r>
                        <a:rPr lang="en-US" sz="1400" dirty="0" smtClean="0">
                          <a:solidFill>
                            <a:schemeClr val="tx1"/>
                          </a:solidFill>
                          <a:effectLst/>
                        </a:rPr>
                        <a:t>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6685960"/>
                  </a:ext>
                </a:extLst>
              </a:tr>
              <a:tr h="182880">
                <a:tc>
                  <a:txBody>
                    <a:bodyPr/>
                    <a:lstStyle/>
                    <a:p>
                      <a:pPr marL="0" marR="0">
                        <a:lnSpc>
                          <a:spcPct val="107000"/>
                        </a:lnSpc>
                        <a:spcBef>
                          <a:spcPts val="0"/>
                        </a:spcBef>
                        <a:spcAft>
                          <a:spcPts val="0"/>
                        </a:spcAft>
                      </a:pPr>
                      <a:r>
                        <a:rPr lang="en-US" sz="1400" dirty="0">
                          <a:solidFill>
                            <a:schemeClr val="tx1"/>
                          </a:solidFill>
                          <a:effectLst/>
                        </a:rPr>
                        <a:t>        b. Appraisal only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solidFill>
                            <a:schemeClr val="tx1"/>
                          </a:solidFill>
                          <a:effectLst/>
                        </a:rPr>
                        <a:t>-0.8%***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1269361"/>
                  </a:ext>
                </a:extLst>
              </a:tr>
              <a:tr h="305908">
                <a:tc gridSpan="2">
                  <a:txBody>
                    <a:bodyPr/>
                    <a:lstStyle/>
                    <a:p>
                      <a:pPr marL="0" marR="0" algn="l">
                        <a:lnSpc>
                          <a:spcPct val="107000"/>
                        </a:lnSpc>
                        <a:spcBef>
                          <a:spcPts val="0"/>
                        </a:spcBef>
                        <a:spcAft>
                          <a:spcPts val="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The results are differences in property value relative to Whites.</a:t>
                      </a: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denotes significance at the </a:t>
                      </a:r>
                      <a:r>
                        <a:rPr lang="en-US"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level</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Data for this</a:t>
                      </a:r>
                      <a:r>
                        <a:rPr lang="en-US"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approach</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are limited to property value $100,000-$1,000,000, Year built</a:t>
                      </a:r>
                      <a:r>
                        <a:rPr lang="en-US"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between</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2000-2019, Lot sizes</a:t>
                      </a:r>
                      <a:r>
                        <a:rPr lang="en-US"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2,000</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-20,000 sq. ft., and Building area</a:t>
                      </a:r>
                      <a:r>
                        <a:rPr lang="en-US"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800-3600 sq. ft.</a:t>
                      </a:r>
                    </a:p>
                  </a:txBody>
                  <a:tcPr marL="68580" marR="68580" marT="0" marB="0" anchor="b"/>
                </a:tc>
                <a:tc hMerge="1">
                  <a:txBody>
                    <a:bodyPr/>
                    <a:lstStyle/>
                    <a:p>
                      <a:pPr marL="0" marR="0" algn="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2923189"/>
                  </a:ext>
                </a:extLst>
              </a:tr>
            </a:tbl>
          </a:graphicData>
        </a:graphic>
      </p:graphicFrame>
      <p:sp>
        <p:nvSpPr>
          <p:cNvPr id="5" name="Slide Number Placeholder 4"/>
          <p:cNvSpPr>
            <a:spLocks noGrp="1"/>
          </p:cNvSpPr>
          <p:nvPr>
            <p:ph type="sldNum" sz="quarter" idx="12"/>
          </p:nvPr>
        </p:nvSpPr>
        <p:spPr/>
        <p:txBody>
          <a:bodyPr/>
          <a:lstStyle/>
          <a:p>
            <a:fld id="{640B93FB-070B-4945-8AF2-4B941007AB20}" type="slidenum">
              <a:rPr lang="en-US" smtClean="0"/>
              <a:t>12</a:t>
            </a:fld>
            <a:endParaRPr lang="en-US" dirty="0"/>
          </a:p>
        </p:txBody>
      </p:sp>
    </p:spTree>
    <p:extLst>
      <p:ext uri="{BB962C8B-B14F-4D97-AF65-F5344CB8AC3E}">
        <p14:creationId xmlns:p14="http://schemas.microsoft.com/office/powerpoint/2010/main" val="3600557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368490"/>
          </a:xfrm>
          <a:solidFill>
            <a:schemeClr val="accent1">
              <a:lumMod val="40000"/>
              <a:lumOff val="60000"/>
            </a:schemeClr>
          </a:solidFill>
        </p:spPr>
        <p:txBody>
          <a:bodyPr>
            <a:normAutofit fontScale="90000"/>
          </a:bodyPr>
          <a:lstStyle/>
          <a:p>
            <a:pPr algn="ctr"/>
            <a:r>
              <a:rPr lang="en-US" sz="2400" dirty="0">
                <a:latin typeface="Arial" panose="020B0604020202020204" pitchFamily="34" charset="0"/>
                <a:cs typeface="Arial" panose="020B0604020202020204" pitchFamily="34" charset="0"/>
              </a:rPr>
              <a:t>AVM Approach: Robustness Checks</a:t>
            </a:r>
          </a:p>
        </p:txBody>
      </p:sp>
      <p:sp>
        <p:nvSpPr>
          <p:cNvPr id="3" name="Content Placeholder 2"/>
          <p:cNvSpPr>
            <a:spLocks noGrp="1"/>
          </p:cNvSpPr>
          <p:nvPr>
            <p:ph idx="1"/>
          </p:nvPr>
        </p:nvSpPr>
        <p:spPr>
          <a:xfrm>
            <a:off x="0" y="3389108"/>
            <a:ext cx="9144000" cy="3468892"/>
          </a:xfrm>
        </p:spPr>
        <p:txBody>
          <a:bodyPr>
            <a:normAutofit fontScale="85000" lnSpcReduction="20000"/>
          </a:bodyPr>
          <a:lstStyle/>
          <a:p>
            <a:pPr>
              <a:spcBef>
                <a:spcPts val="600"/>
              </a:spcBef>
            </a:pPr>
            <a:r>
              <a:rPr lang="en-US" sz="2000" dirty="0"/>
              <a:t>Checks 1 &amp;2 focus on the impact of outliers, as the anecdotal value gaps averaged 25% and indicate that the AVM Approach results are very robust (that is, remain valid under different assumptions, parameters and initial conditions).</a:t>
            </a:r>
          </a:p>
          <a:p>
            <a:pPr lvl="0">
              <a:spcBef>
                <a:spcPts val="600"/>
              </a:spcBef>
            </a:pPr>
            <a:r>
              <a:rPr lang="en-US" sz="2000" dirty="0"/>
              <a:t>Check 3, which controls for certain borrower characteristics, eliminates the small gap between Blacks to Whites (now a small positive gap). </a:t>
            </a:r>
          </a:p>
          <a:p>
            <a:pPr lvl="1">
              <a:spcBef>
                <a:spcPts val="600"/>
              </a:spcBef>
            </a:pPr>
            <a:r>
              <a:rPr lang="en-US" sz="1600" dirty="0"/>
              <a:t>Generally, higher income, higher FICO, lower CLTV, and 2 borrowers mean a slightly higher appraisal. </a:t>
            </a:r>
          </a:p>
          <a:p>
            <a:pPr lvl="1">
              <a:spcBef>
                <a:spcPts val="600"/>
              </a:spcBef>
            </a:pPr>
            <a:r>
              <a:rPr lang="en-US" sz="1600" dirty="0"/>
              <a:t>The results are also generally robust for different states, but n-counts are often too small for a systematic </a:t>
            </a:r>
            <a:r>
              <a:rPr lang="en-US" sz="1600" dirty="0" smtClean="0"/>
              <a:t>analysis.</a:t>
            </a:r>
          </a:p>
          <a:p>
            <a:pPr>
              <a:spcBef>
                <a:spcPts val="600"/>
              </a:spcBef>
            </a:pPr>
            <a:r>
              <a:rPr lang="en-US" sz="2000" dirty="0"/>
              <a:t>Checks 1-3</a:t>
            </a:r>
            <a:r>
              <a:rPr lang="en-US" sz="2000" dirty="0" smtClean="0"/>
              <a:t>: the gaps </a:t>
            </a:r>
            <a:r>
              <a:rPr lang="en-US" sz="2000" dirty="0"/>
              <a:t>for </a:t>
            </a:r>
            <a:r>
              <a:rPr lang="en-US" sz="2000" dirty="0" smtClean="0"/>
              <a:t>refinance loans </a:t>
            </a:r>
            <a:r>
              <a:rPr lang="en-US" sz="2000" dirty="0"/>
              <a:t>likely reflect unobserved property or location characteristics that are not captured in the AVM.</a:t>
            </a:r>
          </a:p>
          <a:p>
            <a:pPr>
              <a:spcBef>
                <a:spcPts val="600"/>
              </a:spcBef>
            </a:pPr>
            <a:r>
              <a:rPr lang="en-US" sz="2000" dirty="0"/>
              <a:t>Checks 4 and 5 yields a Black-White gap of -</a:t>
            </a:r>
            <a:r>
              <a:rPr lang="en-US" sz="2000" dirty="0" smtClean="0"/>
              <a:t>2.3% </a:t>
            </a:r>
            <a:r>
              <a:rPr lang="en-US" sz="2000" dirty="0"/>
              <a:t>on refinance and -</a:t>
            </a:r>
            <a:r>
              <a:rPr lang="en-US" sz="2000" dirty="0" smtClean="0"/>
              <a:t>2.4% </a:t>
            </a:r>
            <a:r>
              <a:rPr lang="en-US" sz="2000" dirty="0"/>
              <a:t>on purchase loans. Racial discrimination is unlikely on purchase loans due to sale price anchoring.</a:t>
            </a:r>
          </a:p>
          <a:p>
            <a:pPr>
              <a:spcBef>
                <a:spcPts val="600"/>
              </a:spcBef>
            </a:pPr>
            <a:r>
              <a:rPr lang="en-US" sz="2000" dirty="0"/>
              <a:t>Checks 1-5 support our conclusion that the common challenged practice of knowing the race of the applicant results in racial bias by appraisers on refinance loans is uncommon and not systemic. They also support the conclusion that unintentional bias based on race is also uncommon and not systemic</a:t>
            </a:r>
            <a:r>
              <a:rPr lang="en-US" sz="2000" dirty="0" smtClean="0"/>
              <a:t>.</a:t>
            </a:r>
          </a:p>
          <a:p>
            <a:pPr>
              <a:spcBef>
                <a:spcPts val="600"/>
              </a:spcBef>
            </a:pPr>
            <a:r>
              <a:rPr lang="en-US" sz="2000" dirty="0" smtClean="0"/>
              <a:t>More robustness checks are provided in the appendix.</a:t>
            </a:r>
            <a:endParaRPr lang="en-US" sz="2000" dirty="0"/>
          </a:p>
        </p:txBody>
      </p:sp>
      <p:graphicFrame>
        <p:nvGraphicFramePr>
          <p:cNvPr id="4" name="Table 3"/>
          <p:cNvGraphicFramePr>
            <a:graphicFrameLocks noGrp="1"/>
          </p:cNvGraphicFramePr>
          <p:nvPr>
            <p:extLst/>
          </p:nvPr>
        </p:nvGraphicFramePr>
        <p:xfrm>
          <a:off x="266007" y="407431"/>
          <a:ext cx="8277491" cy="2983122"/>
        </p:xfrm>
        <a:graphic>
          <a:graphicData uri="http://schemas.openxmlformats.org/drawingml/2006/table">
            <a:tbl>
              <a:tblPr firstRow="1" bandRow="1">
                <a:tableStyleId>{5C22544A-7EE6-4342-B048-85BDC9FD1C3A}</a:tableStyleId>
              </a:tblPr>
              <a:tblGrid>
                <a:gridCol w="5960226">
                  <a:extLst>
                    <a:ext uri="{9D8B030D-6E8A-4147-A177-3AD203B41FA5}">
                      <a16:colId xmlns:a16="http://schemas.microsoft.com/office/drawing/2014/main" val="78983313"/>
                    </a:ext>
                  </a:extLst>
                </a:gridCol>
                <a:gridCol w="2317265">
                  <a:extLst>
                    <a:ext uri="{9D8B030D-6E8A-4147-A177-3AD203B41FA5}">
                      <a16:colId xmlns:a16="http://schemas.microsoft.com/office/drawing/2014/main" val="3152220978"/>
                    </a:ext>
                  </a:extLst>
                </a:gridCol>
              </a:tblGrid>
              <a:tr h="249170">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Gap btw.</a:t>
                      </a:r>
                      <a:r>
                        <a:rPr lang="en-US" sz="1400" baseline="0" dirty="0">
                          <a:effectLst/>
                        </a:rPr>
                        <a:t> </a:t>
                      </a:r>
                      <a:r>
                        <a:rPr lang="en-US" sz="1400" dirty="0">
                          <a:effectLst/>
                        </a:rPr>
                        <a:t>Blacks and Whites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3796101"/>
                  </a:ext>
                </a:extLst>
              </a:tr>
              <a:tr h="195741">
                <a:tc>
                  <a:txBody>
                    <a:bodyPr/>
                    <a:lstStyle/>
                    <a:p>
                      <a:pPr marL="0" marR="0">
                        <a:lnSpc>
                          <a:spcPct val="107000"/>
                        </a:lnSpc>
                        <a:spcBef>
                          <a:spcPts val="0"/>
                        </a:spcBef>
                        <a:spcAft>
                          <a:spcPts val="0"/>
                        </a:spcAft>
                      </a:pPr>
                      <a:r>
                        <a:rPr lang="en-US" sz="1400" dirty="0">
                          <a:solidFill>
                            <a:schemeClr val="tx1"/>
                          </a:solidFill>
                          <a:effectLst/>
                        </a:rPr>
                        <a:t>AVM Approach</a:t>
                      </a:r>
                      <a:r>
                        <a:rPr lang="en-US" sz="1400" dirty="0">
                          <a:solidFill>
                            <a:schemeClr val="tx1"/>
                          </a:solidFill>
                          <a:effectLst/>
                          <a:latin typeface="+mn-lt"/>
                          <a:ea typeface="Times New Roman" panose="02020603050405020304" pitchFamily="18" charset="0"/>
                          <a:cs typeface="Calibri" panose="020F0502020204030204" pitchFamily="34" charset="0"/>
                        </a:rPr>
                        <a:t> for refinance loans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solidFill>
                            <a:schemeClr val="tx1"/>
                          </a:solidFill>
                          <a:effectLst/>
                        </a:rPr>
                        <a:t>-0.7%***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1737316"/>
                  </a:ext>
                </a:extLst>
              </a:tr>
              <a:tr h="390173">
                <a:tc>
                  <a:txBody>
                    <a:bodyPr/>
                    <a:lstStyle/>
                    <a:p>
                      <a:pPr marL="0" marR="0">
                        <a:lnSpc>
                          <a:spcPct val="107000"/>
                        </a:lnSpc>
                        <a:spcBef>
                          <a:spcPts val="0"/>
                        </a:spcBef>
                        <a:spcAft>
                          <a:spcPts val="0"/>
                        </a:spcAft>
                      </a:pPr>
                      <a:r>
                        <a:rPr lang="en-US" sz="1400" dirty="0">
                          <a:solidFill>
                            <a:schemeClr val="tx1"/>
                          </a:solidFill>
                          <a:effectLst/>
                          <a:latin typeface="+mn-lt"/>
                          <a:ea typeface="Times New Roman" panose="02020603050405020304" pitchFamily="18" charset="0"/>
                          <a:cs typeface="Calibri" panose="020F0502020204030204" pitchFamily="34" charset="0"/>
                        </a:rPr>
                        <a:t>Check 1. AVM </a:t>
                      </a:r>
                      <a:r>
                        <a:rPr lang="en-US" sz="1400" dirty="0">
                          <a:solidFill>
                            <a:schemeClr val="tx1"/>
                          </a:solidFill>
                          <a:effectLst/>
                        </a:rPr>
                        <a:t>Approach</a:t>
                      </a:r>
                      <a:r>
                        <a:rPr lang="en-US" sz="1400" dirty="0">
                          <a:solidFill>
                            <a:schemeClr val="tx1"/>
                          </a:solidFill>
                          <a:effectLst/>
                          <a:latin typeface="+mn-lt"/>
                          <a:ea typeface="Times New Roman" panose="02020603050405020304" pitchFamily="18" charset="0"/>
                          <a:cs typeface="Calibri" panose="020F0502020204030204" pitchFamily="34" charset="0"/>
                        </a:rPr>
                        <a:t> for refinance loans but using quantile regression (median</a:t>
                      </a:r>
                      <a:r>
                        <a:rPr lang="en-US" sz="1400" baseline="0" dirty="0">
                          <a:solidFill>
                            <a:schemeClr val="tx1"/>
                          </a:solidFill>
                          <a:effectLst/>
                          <a:latin typeface="+mn-lt"/>
                          <a:ea typeface="Times New Roman" panose="02020603050405020304" pitchFamily="18" charset="0"/>
                          <a:cs typeface="Calibri" panose="020F0502020204030204" pitchFamily="34" charset="0"/>
                        </a:rPr>
                        <a:t> value)</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solidFill>
                            <a:schemeClr val="tx1"/>
                          </a:solidFill>
                          <a:effectLst/>
                          <a:latin typeface="+mn-lt"/>
                          <a:ea typeface="Times New Roman" panose="02020603050405020304" pitchFamily="18" charset="0"/>
                          <a:cs typeface="Calibri" panose="020F0502020204030204" pitchFamily="34" charset="0"/>
                        </a:rPr>
                        <a:t>-0.7%</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4069653"/>
                  </a:ext>
                </a:extLst>
              </a:tr>
              <a:tr h="390173">
                <a:tc>
                  <a:txBody>
                    <a:bodyPr/>
                    <a:lstStyle/>
                    <a:p>
                      <a:pPr marL="0" marR="0">
                        <a:lnSpc>
                          <a:spcPct val="107000"/>
                        </a:lnSpc>
                        <a:spcBef>
                          <a:spcPts val="0"/>
                        </a:spcBef>
                        <a:spcAft>
                          <a:spcPts val="0"/>
                        </a:spcAft>
                      </a:pPr>
                      <a:r>
                        <a:rPr lang="en-US" sz="1400" dirty="0">
                          <a:solidFill>
                            <a:schemeClr val="tx1"/>
                          </a:solidFill>
                          <a:effectLst/>
                          <a:latin typeface="+mn-lt"/>
                          <a:ea typeface="Times New Roman" panose="02020603050405020304" pitchFamily="18" charset="0"/>
                          <a:cs typeface="Calibri" panose="020F0502020204030204" pitchFamily="34" charset="0"/>
                        </a:rPr>
                        <a:t>Check 2. AVM</a:t>
                      </a:r>
                      <a:r>
                        <a:rPr lang="en-US" sz="1400" dirty="0">
                          <a:solidFill>
                            <a:schemeClr val="tx1"/>
                          </a:solidFill>
                          <a:effectLst/>
                        </a:rPr>
                        <a:t> Approach</a:t>
                      </a:r>
                      <a:r>
                        <a:rPr lang="en-US" sz="1400" dirty="0">
                          <a:solidFill>
                            <a:schemeClr val="tx1"/>
                          </a:solidFill>
                          <a:effectLst/>
                          <a:latin typeface="+mn-lt"/>
                          <a:ea typeface="Times New Roman" panose="02020603050405020304" pitchFamily="18" charset="0"/>
                          <a:cs typeface="Calibri" panose="020F0502020204030204" pitchFamily="34" charset="0"/>
                        </a:rPr>
                        <a:t>  for refinance loans but limiting to properties with values between </a:t>
                      </a:r>
                      <a:r>
                        <a:rPr lang="en-US" sz="1400" baseline="0" dirty="0">
                          <a:solidFill>
                            <a:schemeClr val="tx1"/>
                          </a:solidFill>
                          <a:effectLst/>
                          <a:latin typeface="+mn-lt"/>
                          <a:ea typeface="Times New Roman" panose="02020603050405020304" pitchFamily="18" charset="0"/>
                          <a:cs typeface="Calibri" panose="020F0502020204030204" pitchFamily="34" charset="0"/>
                        </a:rPr>
                        <a:t>the </a:t>
                      </a:r>
                      <a:r>
                        <a:rPr lang="en-US" sz="1400" dirty="0">
                          <a:solidFill>
                            <a:schemeClr val="tx1"/>
                          </a:solidFill>
                          <a:effectLst/>
                          <a:latin typeface="+mn-lt"/>
                          <a:ea typeface="Times New Roman" panose="02020603050405020304" pitchFamily="18" charset="0"/>
                          <a:cs typeface="Calibri" panose="020F0502020204030204" pitchFamily="34" charset="0"/>
                        </a:rPr>
                        <a:t>20</a:t>
                      </a:r>
                      <a:r>
                        <a:rPr lang="en-US" sz="1400" baseline="30000" dirty="0">
                          <a:solidFill>
                            <a:schemeClr val="tx1"/>
                          </a:solidFill>
                          <a:effectLst/>
                          <a:latin typeface="+mn-lt"/>
                          <a:ea typeface="Times New Roman" panose="02020603050405020304" pitchFamily="18" charset="0"/>
                          <a:cs typeface="Calibri" panose="020F0502020204030204" pitchFamily="34" charset="0"/>
                        </a:rPr>
                        <a:t>th</a:t>
                      </a:r>
                      <a:r>
                        <a:rPr lang="en-US" sz="1400" baseline="0" dirty="0">
                          <a:solidFill>
                            <a:schemeClr val="tx1"/>
                          </a:solidFill>
                          <a:effectLst/>
                          <a:latin typeface="+mn-lt"/>
                          <a:ea typeface="Times New Roman" panose="02020603050405020304" pitchFamily="18" charset="0"/>
                          <a:cs typeface="Calibri" panose="020F0502020204030204" pitchFamily="34" charset="0"/>
                        </a:rPr>
                        <a:t> and </a:t>
                      </a:r>
                      <a:r>
                        <a:rPr lang="en-US" sz="1400" dirty="0">
                          <a:solidFill>
                            <a:schemeClr val="tx1"/>
                          </a:solidFill>
                          <a:effectLst/>
                          <a:latin typeface="+mn-lt"/>
                          <a:ea typeface="Times New Roman" panose="02020603050405020304" pitchFamily="18" charset="0"/>
                          <a:cs typeface="Calibri" panose="020F0502020204030204" pitchFamily="34" charset="0"/>
                        </a:rPr>
                        <a:t>80</a:t>
                      </a:r>
                      <a:r>
                        <a:rPr lang="en-US" sz="1400" baseline="30000" dirty="0">
                          <a:solidFill>
                            <a:schemeClr val="tx1"/>
                          </a:solidFill>
                          <a:effectLst/>
                          <a:latin typeface="+mn-lt"/>
                          <a:ea typeface="Times New Roman" panose="02020603050405020304" pitchFamily="18" charset="0"/>
                          <a:cs typeface="Calibri" panose="020F0502020204030204" pitchFamily="34" charset="0"/>
                        </a:rPr>
                        <a:t>th</a:t>
                      </a:r>
                      <a:r>
                        <a:rPr lang="en-US" sz="1400" dirty="0">
                          <a:solidFill>
                            <a:schemeClr val="tx1"/>
                          </a:solidFill>
                          <a:effectLst/>
                          <a:latin typeface="+mn-lt"/>
                          <a:ea typeface="Times New Roman" panose="02020603050405020304" pitchFamily="18" charset="0"/>
                          <a:cs typeface="Calibri" panose="020F0502020204030204" pitchFamily="34" charset="0"/>
                        </a:rPr>
                        <a:t> percentile at the census tract level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solidFill>
                            <a:schemeClr val="tx1"/>
                          </a:solidFill>
                          <a:effectLst/>
                          <a:latin typeface="+mn-lt"/>
                          <a:ea typeface="Times New Roman" panose="02020603050405020304" pitchFamily="18" charset="0"/>
                          <a:cs typeface="Calibri" panose="020F0502020204030204" pitchFamily="34" charset="0"/>
                        </a:rPr>
                        <a:t>-0.4%***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6685960"/>
                  </a:ext>
                </a:extLst>
              </a:tr>
              <a:tr h="390173">
                <a:tc>
                  <a:txBody>
                    <a:bodyPr/>
                    <a:lstStyle/>
                    <a:p>
                      <a:pPr marL="0" marR="0">
                        <a:lnSpc>
                          <a:spcPct val="107000"/>
                        </a:lnSpc>
                        <a:spcBef>
                          <a:spcPts val="0"/>
                        </a:spcBef>
                        <a:spcAft>
                          <a:spcPts val="0"/>
                        </a:spcAft>
                      </a:pPr>
                      <a:r>
                        <a:rPr lang="en-US" sz="1400" dirty="0">
                          <a:solidFill>
                            <a:schemeClr val="tx1"/>
                          </a:solidFill>
                          <a:effectLst/>
                          <a:latin typeface="+mn-lt"/>
                          <a:ea typeface="Times New Roman" panose="02020603050405020304" pitchFamily="18" charset="0"/>
                          <a:cs typeface="Calibri" panose="020F0502020204030204" pitchFamily="34" charset="0"/>
                        </a:rPr>
                        <a:t>Check 3. AVM</a:t>
                      </a:r>
                      <a:r>
                        <a:rPr lang="en-US" sz="1400" dirty="0">
                          <a:solidFill>
                            <a:schemeClr val="tx1"/>
                          </a:solidFill>
                          <a:effectLst/>
                        </a:rPr>
                        <a:t> Approach</a:t>
                      </a:r>
                      <a:r>
                        <a:rPr lang="en-US" sz="1400" baseline="0" dirty="0">
                          <a:solidFill>
                            <a:schemeClr val="tx1"/>
                          </a:solidFill>
                          <a:effectLst/>
                          <a:latin typeface="+mn-lt"/>
                          <a:ea typeface="Times New Roman" panose="02020603050405020304" pitchFamily="18" charset="0"/>
                          <a:cs typeface="Calibri" panose="020F0502020204030204" pitchFamily="34" charset="0"/>
                        </a:rPr>
                        <a:t> </a:t>
                      </a:r>
                      <a:r>
                        <a:rPr lang="en-US" sz="1400" dirty="0">
                          <a:solidFill>
                            <a:schemeClr val="tx1"/>
                          </a:solidFill>
                          <a:effectLst/>
                          <a:latin typeface="+mn-lt"/>
                          <a:ea typeface="Times New Roman" panose="02020603050405020304" pitchFamily="18" charset="0"/>
                          <a:cs typeface="Calibri" panose="020F0502020204030204" pitchFamily="34" charset="0"/>
                        </a:rPr>
                        <a:t> for refinance loans </a:t>
                      </a:r>
                      <a:r>
                        <a:rPr lang="en-US" sz="1400" baseline="0" dirty="0">
                          <a:solidFill>
                            <a:schemeClr val="tx1"/>
                          </a:solidFill>
                          <a:effectLst/>
                          <a:latin typeface="+mn-lt"/>
                          <a:ea typeface="Times New Roman" panose="02020603050405020304" pitchFamily="18" charset="0"/>
                          <a:cs typeface="Calibri" panose="020F0502020204030204" pitchFamily="34" charset="0"/>
                        </a:rPr>
                        <a:t>but a</a:t>
                      </a:r>
                      <a:r>
                        <a:rPr lang="en-US" sz="1400" dirty="0">
                          <a:solidFill>
                            <a:schemeClr val="tx1"/>
                          </a:solidFill>
                          <a:effectLst/>
                          <a:latin typeface="+mn-lt"/>
                          <a:ea typeface="Times New Roman" panose="02020603050405020304" pitchFamily="18" charset="0"/>
                          <a:cs typeface="Calibri" panose="020F0502020204030204" pitchFamily="34" charset="0"/>
                        </a:rPr>
                        <a:t>dding controls for FICO bucket, income, CLTV bucket, and the # of borrowers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solidFill>
                            <a:schemeClr val="tx1"/>
                          </a:solidFill>
                          <a:effectLst/>
                          <a:latin typeface="+mn-lt"/>
                          <a:ea typeface="Times New Roman" panose="02020603050405020304" pitchFamily="18" charset="0"/>
                          <a:cs typeface="Calibri" panose="020F0502020204030204" pitchFamily="34" charset="0"/>
                        </a:rPr>
                        <a:t> 0.4%**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1648881"/>
                  </a:ext>
                </a:extLst>
              </a:tr>
              <a:tr h="249170">
                <a:tc>
                  <a:txBody>
                    <a:bodyPr/>
                    <a:lstStyle/>
                    <a:p>
                      <a:pPr marL="0" marR="0">
                        <a:lnSpc>
                          <a:spcPct val="107000"/>
                        </a:lnSpc>
                        <a:spcBef>
                          <a:spcPts val="0"/>
                        </a:spcBef>
                        <a:spcAft>
                          <a:spcPts val="0"/>
                        </a:spcAft>
                      </a:pPr>
                      <a:r>
                        <a:rPr lang="en-US" sz="1400" dirty="0">
                          <a:solidFill>
                            <a:schemeClr val="tx1"/>
                          </a:solidFill>
                          <a:effectLst/>
                          <a:latin typeface="+mn-lt"/>
                          <a:ea typeface="Times New Roman" panose="02020603050405020304" pitchFamily="18" charset="0"/>
                          <a:cs typeface="Calibri" panose="020F0502020204030204" pitchFamily="34" charset="0"/>
                        </a:rPr>
                        <a:t>Check </a:t>
                      </a:r>
                      <a:r>
                        <a:rPr lang="en-US" sz="1400" dirty="0">
                          <a:solidFill>
                            <a:schemeClr val="tx1"/>
                          </a:solidFill>
                          <a:effectLst/>
                          <a:latin typeface="+mn-lt"/>
                          <a:ea typeface="Calibri" panose="020F0502020204030204" pitchFamily="34" charset="0"/>
                          <a:cs typeface="Times New Roman" panose="02020603050405020304" pitchFamily="18" charset="0"/>
                        </a:rPr>
                        <a:t>4. Hedonic approach for refinance loans</a:t>
                      </a:r>
                    </a:p>
                  </a:txBody>
                  <a:tcPr marL="68580" marR="68580" marT="0" marB="0" anchor="ctr"/>
                </a:tc>
                <a:tc>
                  <a:txBody>
                    <a:bodyPr/>
                    <a:lstStyle/>
                    <a:p>
                      <a:pPr marL="0" marR="0" algn="l">
                        <a:lnSpc>
                          <a:spcPct val="107000"/>
                        </a:lnSpc>
                        <a:spcBef>
                          <a:spcPts val="0"/>
                        </a:spcBef>
                        <a:spcAft>
                          <a:spcPts val="0"/>
                        </a:spcAft>
                      </a:pPr>
                      <a:r>
                        <a:rPr lang="en-US" sz="1400" dirty="0">
                          <a:solidFill>
                            <a:schemeClr val="tx1"/>
                          </a:solidFill>
                          <a:effectLst/>
                          <a:latin typeface="+mn-lt"/>
                          <a:ea typeface="Times New Roman" panose="02020603050405020304" pitchFamily="18" charset="0"/>
                          <a:cs typeface="Calibri" panose="020F0502020204030204" pitchFamily="34" charset="0"/>
                        </a:rPr>
                        <a:t>-</a:t>
                      </a:r>
                      <a:r>
                        <a:rPr lang="en-US" sz="1400" dirty="0" smtClean="0">
                          <a:solidFill>
                            <a:schemeClr val="tx1"/>
                          </a:solidFill>
                          <a:effectLst/>
                          <a:latin typeface="+mn-lt"/>
                          <a:ea typeface="Times New Roman" panose="02020603050405020304" pitchFamily="18" charset="0"/>
                          <a:cs typeface="Calibri" panose="020F0502020204030204" pitchFamily="34" charset="0"/>
                        </a:rPr>
                        <a:t>2.3%***</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5018838"/>
                  </a:ext>
                </a:extLst>
              </a:tr>
              <a:tr h="249170">
                <a:tc>
                  <a:txBody>
                    <a:bodyPr/>
                    <a:lstStyle/>
                    <a:p>
                      <a:pPr marL="0" marR="0">
                        <a:lnSpc>
                          <a:spcPct val="107000"/>
                        </a:lnSpc>
                        <a:spcBef>
                          <a:spcPts val="0"/>
                        </a:spcBef>
                        <a:spcAft>
                          <a:spcPts val="0"/>
                        </a:spcAft>
                      </a:pPr>
                      <a:r>
                        <a:rPr lang="en-US" sz="1400" dirty="0">
                          <a:solidFill>
                            <a:schemeClr val="tx1"/>
                          </a:solidFill>
                          <a:effectLst/>
                          <a:latin typeface="+mn-lt"/>
                          <a:ea typeface="Times New Roman" panose="02020603050405020304" pitchFamily="18" charset="0"/>
                          <a:cs typeface="Calibri" panose="020F0502020204030204" pitchFamily="34" charset="0"/>
                        </a:rPr>
                        <a:t>Check </a:t>
                      </a:r>
                      <a:r>
                        <a:rPr lang="en-US" sz="1400" dirty="0">
                          <a:solidFill>
                            <a:schemeClr val="tx1"/>
                          </a:solidFill>
                          <a:effectLst/>
                          <a:latin typeface="+mn-lt"/>
                          <a:ea typeface="Calibri" panose="020F0502020204030204" pitchFamily="34" charset="0"/>
                          <a:cs typeface="Times New Roman" panose="02020603050405020304" pitchFamily="18" charset="0"/>
                        </a:rPr>
                        <a:t>5. Hedonic approach</a:t>
                      </a:r>
                      <a:r>
                        <a:rPr lang="en-US" sz="1400" baseline="0" dirty="0">
                          <a:solidFill>
                            <a:schemeClr val="tx1"/>
                          </a:solidFill>
                          <a:effectLst/>
                          <a:latin typeface="+mn-lt"/>
                          <a:ea typeface="Calibri" panose="020F0502020204030204" pitchFamily="34" charset="0"/>
                          <a:cs typeface="Times New Roman" panose="02020603050405020304" pitchFamily="18" charset="0"/>
                        </a:rPr>
                        <a:t> for purchase loans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a:t>
                      </a:r>
                      <a:r>
                        <a:rPr lang="en-US" sz="1400" dirty="0" smtClean="0">
                          <a:solidFill>
                            <a:schemeClr val="tx1"/>
                          </a:solidFill>
                          <a:effectLst/>
                          <a:latin typeface="+mn-lt"/>
                          <a:ea typeface="Calibri" panose="020F0502020204030204" pitchFamily="34" charset="0"/>
                          <a:cs typeface="Times New Roman" panose="02020603050405020304" pitchFamily="18" charset="0"/>
                        </a:rPr>
                        <a:t>2.4%***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6294943"/>
                  </a:ext>
                </a:extLst>
              </a:tr>
              <a:tr h="637634">
                <a:tc gridSpan="2">
                  <a:txBody>
                    <a:bodyPr/>
                    <a:lstStyle/>
                    <a:p>
                      <a:pPr marL="0" marR="0">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The results are differences in property value relative to Whites.</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denotes significance at the</a:t>
                      </a:r>
                      <a:r>
                        <a:rPr lang="en-US" sz="12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5% level and *** at the 1% level</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Data for these approaches are limited to property value $100,000-$1,000,000, Year built</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between</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2000-2019, Lot sizes</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2,000</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-20,000 sq. ft., and Building area</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800-3,600 sq. ft.</a:t>
                      </a:r>
                    </a:p>
                  </a:txBody>
                  <a:tcPr marL="68580" marR="68580" marT="0" marB="0" anchor="ctr"/>
                </a:tc>
                <a:tc hMerge="1">
                  <a:txBody>
                    <a:bodyPr/>
                    <a:lstStyle/>
                    <a:p>
                      <a:pPr marL="0" marR="0" algn="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2923189"/>
                  </a:ext>
                </a:extLst>
              </a:tr>
            </a:tbl>
          </a:graphicData>
        </a:graphic>
      </p:graphicFrame>
      <p:sp>
        <p:nvSpPr>
          <p:cNvPr id="5" name="Slide Number Placeholder 4"/>
          <p:cNvSpPr>
            <a:spLocks noGrp="1"/>
          </p:cNvSpPr>
          <p:nvPr>
            <p:ph type="sldNum" sz="quarter" idx="12"/>
          </p:nvPr>
        </p:nvSpPr>
        <p:spPr>
          <a:xfrm>
            <a:off x="6703609" y="6492875"/>
            <a:ext cx="2057400" cy="365125"/>
          </a:xfrm>
        </p:spPr>
        <p:txBody>
          <a:bodyPr/>
          <a:lstStyle/>
          <a:p>
            <a:fld id="{640B93FB-070B-4945-8AF2-4B941007AB20}" type="slidenum">
              <a:rPr lang="en-US" smtClean="0"/>
              <a:t>13</a:t>
            </a:fld>
            <a:endParaRPr lang="en-US" dirty="0"/>
          </a:p>
        </p:txBody>
      </p:sp>
    </p:spTree>
    <p:extLst>
      <p:ext uri="{BB962C8B-B14F-4D97-AF65-F5344CB8AC3E}">
        <p14:creationId xmlns:p14="http://schemas.microsoft.com/office/powerpoint/2010/main" val="3204002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70847"/>
          </a:xfrm>
          <a:solidFill>
            <a:schemeClr val="accent1">
              <a:lumMod val="40000"/>
              <a:lumOff val="60000"/>
            </a:schemeClr>
          </a:solidFill>
        </p:spPr>
        <p:txBody>
          <a:bodyPr>
            <a:normAutofit/>
          </a:bodyPr>
          <a:lstStyle/>
          <a:p>
            <a:pPr algn="ctr"/>
            <a:r>
              <a:rPr lang="en-US" sz="2400" dirty="0" smtClean="0">
                <a:latin typeface="Arial" panose="020B0604020202020204" pitchFamily="34" charset="0"/>
                <a:cs typeface="Arial" panose="020B0604020202020204" pitchFamily="34" charset="0"/>
              </a:rPr>
              <a:t>Group </a:t>
            </a:r>
            <a:r>
              <a:rPr lang="en-US" sz="2400" dirty="0">
                <a:latin typeface="Arial" panose="020B0604020202020204" pitchFamily="34" charset="0"/>
                <a:cs typeface="Arial" panose="020B0604020202020204" pitchFamily="34" charset="0"/>
              </a:rPr>
              <a:t>Approach </a:t>
            </a:r>
            <a:r>
              <a:rPr lang="en-US" sz="2400" dirty="0" smtClean="0">
                <a:latin typeface="Arial" panose="020B0604020202020204" pitchFamily="34" charset="0"/>
                <a:cs typeface="Arial" panose="020B0604020202020204" pitchFamily="34" charset="0"/>
              </a:rPr>
              <a:t>Results</a:t>
            </a:r>
            <a:endParaRPr lang="en-US" sz="24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nvPr>
        </p:nvGraphicFramePr>
        <p:xfrm>
          <a:off x="203848" y="645194"/>
          <a:ext cx="8802805" cy="1205894"/>
        </p:xfrm>
        <a:graphic>
          <a:graphicData uri="http://schemas.openxmlformats.org/drawingml/2006/table">
            <a:tbl>
              <a:tblPr firstRow="1" bandRow="1">
                <a:tableStyleId>{5C22544A-7EE6-4342-B048-85BDC9FD1C3A}</a:tableStyleId>
              </a:tblPr>
              <a:tblGrid>
                <a:gridCol w="5277193">
                  <a:extLst>
                    <a:ext uri="{9D8B030D-6E8A-4147-A177-3AD203B41FA5}">
                      <a16:colId xmlns:a16="http://schemas.microsoft.com/office/drawing/2014/main" val="78983313"/>
                    </a:ext>
                  </a:extLst>
                </a:gridCol>
                <a:gridCol w="3525612">
                  <a:extLst>
                    <a:ext uri="{9D8B030D-6E8A-4147-A177-3AD203B41FA5}">
                      <a16:colId xmlns:a16="http://schemas.microsoft.com/office/drawing/2014/main" val="3152220978"/>
                    </a:ext>
                  </a:extLst>
                </a:gridCol>
              </a:tblGrid>
              <a:tr h="270974">
                <a:tc>
                  <a:txBody>
                    <a:bodyPr/>
                    <a:lstStyle/>
                    <a:p>
                      <a:pPr marL="0" marR="0">
                        <a:lnSpc>
                          <a:spcPct val="107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Group Approach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500" dirty="0">
                          <a:effectLst/>
                        </a:rPr>
                        <a:t>Gap between</a:t>
                      </a:r>
                      <a:r>
                        <a:rPr lang="en-US" sz="1500" baseline="0" dirty="0">
                          <a:effectLst/>
                        </a:rPr>
                        <a:t> </a:t>
                      </a:r>
                      <a:r>
                        <a:rPr lang="en-US" sz="1500" dirty="0">
                          <a:effectLst/>
                        </a:rPr>
                        <a:t>Blacks and Whites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3796101"/>
                  </a:ext>
                </a:extLst>
              </a:tr>
              <a:tr h="271753">
                <a:tc>
                  <a:txBody>
                    <a:bodyPr/>
                    <a:lstStyle/>
                    <a:p>
                      <a:pPr marL="0" marR="0">
                        <a:lnSpc>
                          <a:spcPct val="107000"/>
                        </a:lnSpc>
                        <a:spcBef>
                          <a:spcPts val="0"/>
                        </a:spcBef>
                        <a:spcAft>
                          <a:spcPts val="0"/>
                        </a:spcAft>
                      </a:pPr>
                      <a:r>
                        <a:rPr lang="en-US" sz="15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For refinance loans only</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500" dirty="0">
                          <a:effectLst/>
                        </a:rPr>
                        <a:t>-0.4</a:t>
                      </a:r>
                      <a:r>
                        <a:rPr lang="en-US" sz="1500" dirty="0" smtClean="0">
                          <a:effectLst/>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1737316"/>
                  </a:ext>
                </a:extLst>
              </a:tr>
              <a:tr h="27175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500" dirty="0" smtClean="0">
                          <a:solidFill>
                            <a:schemeClr val="tx1"/>
                          </a:solidFill>
                          <a:effectLst/>
                        </a:rPr>
                        <a:t>2. For purchase loans only</a:t>
                      </a:r>
                      <a:endParaRPr lang="en-US" sz="15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500" dirty="0" smtClean="0">
                          <a:effectLst/>
                        </a:rPr>
                        <a:t>0.0%</a:t>
                      </a:r>
                      <a:endParaRPr lang="en-US" sz="15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1587762"/>
                  </a:ext>
                </a:extLst>
              </a:tr>
              <a:tr h="352501">
                <a:tc gridSpan="2">
                  <a:txBody>
                    <a:bodyPr/>
                    <a:lstStyle/>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Note: The results are differences in property value relative </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Whites.</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lang="en-US" sz="12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results are not statistically significant</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 for this Approach are limited to homes built between 1950 and 2019 and 1-unit SF, condos, townhomes, or PUDs within 500m</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each other (</a:t>
                      </a:r>
                      <a:r>
                        <a:rPr lang="en-US" sz="1200" dirty="0">
                          <a:solidFill>
                            <a:schemeClr val="tx1"/>
                          </a:solidFill>
                        </a:rPr>
                        <a:t>median is 200 ft)</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hMerge="1">
                  <a:txBody>
                    <a:bodyPr/>
                    <a:lstStyle/>
                    <a:p>
                      <a:pPr marL="0" marR="0" algn="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2923189"/>
                  </a:ext>
                </a:extLst>
              </a:tr>
            </a:tbl>
          </a:graphicData>
        </a:graphic>
      </p:graphicFrame>
      <p:sp>
        <p:nvSpPr>
          <p:cNvPr id="4" name="Slide Number Placeholder 3"/>
          <p:cNvSpPr>
            <a:spLocks noGrp="1"/>
          </p:cNvSpPr>
          <p:nvPr>
            <p:ph type="sldNum" sz="quarter" idx="12"/>
          </p:nvPr>
        </p:nvSpPr>
        <p:spPr/>
        <p:txBody>
          <a:bodyPr/>
          <a:lstStyle/>
          <a:p>
            <a:fld id="{640B93FB-070B-4945-8AF2-4B941007AB20}" type="slidenum">
              <a:rPr lang="en-US" smtClean="0"/>
              <a:t>14</a:t>
            </a:fld>
            <a:endParaRPr lang="en-US" dirty="0"/>
          </a:p>
        </p:txBody>
      </p:sp>
      <p:sp>
        <p:nvSpPr>
          <p:cNvPr id="7" name="Content Placeholder 2"/>
          <p:cNvSpPr txBox="1">
            <a:spLocks/>
          </p:cNvSpPr>
          <p:nvPr/>
        </p:nvSpPr>
        <p:spPr>
          <a:xfrm>
            <a:off x="0" y="2025434"/>
            <a:ext cx="9144000" cy="4832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000" dirty="0" smtClean="0"/>
              <a:t>This approach looks at two or more identical homes, so as to reduce the possibility for variation between the groups. </a:t>
            </a:r>
          </a:p>
          <a:p>
            <a:pPr lvl="1"/>
            <a:r>
              <a:rPr lang="en-US" sz="1800" dirty="0" smtClean="0"/>
              <a:t>This reduces the likelihood that variation in selected comparable sales, differences in racial make-up of comparable locations, &amp; location within a neighborhood affect the result.</a:t>
            </a:r>
            <a:endParaRPr lang="en-US" sz="1800" strike="sngStrike" dirty="0" smtClean="0">
              <a:solidFill>
                <a:srgbClr val="FF0000"/>
              </a:solidFill>
            </a:endParaRPr>
          </a:p>
          <a:p>
            <a:pPr>
              <a:spcBef>
                <a:spcPts val="500"/>
              </a:spcBef>
            </a:pPr>
            <a:r>
              <a:rPr lang="en-US" sz="2000" dirty="0" smtClean="0"/>
              <a:t>The Group approach, by its design, provides the most compelling evidence regarding the existence of racial bias.</a:t>
            </a:r>
          </a:p>
          <a:p>
            <a:pPr>
              <a:spcBef>
                <a:spcPts val="500"/>
              </a:spcBef>
            </a:pPr>
            <a:r>
              <a:rPr lang="en-US" sz="2000" dirty="0" smtClean="0"/>
              <a:t>The Group approach has results that are quite close to the AVM approach for refinance loans and there is only a small difference to purchase loans, for which biased appraisals are unlikely. It also supports our earlier conclusions that intentional and unintentional appraiser bias based on race is uncommon and not systemic.</a:t>
            </a:r>
          </a:p>
          <a:p>
            <a:pPr lvl="1"/>
            <a:r>
              <a:rPr lang="en-US" sz="1800" dirty="0" smtClean="0"/>
              <a:t>We ended up with around 2,600 home groups with owners of a different race. </a:t>
            </a:r>
          </a:p>
          <a:p>
            <a:pPr lvl="1"/>
            <a:r>
              <a:rPr lang="en-US" sz="1800" dirty="0" smtClean="0"/>
              <a:t>The results seem to hold for townhomes or condos only, but n-counts are fairly small.</a:t>
            </a:r>
          </a:p>
          <a:p>
            <a:pPr lvl="1"/>
            <a:r>
              <a:rPr lang="en-US" sz="1800" dirty="0" smtClean="0"/>
              <a:t>There is no statistically detectable difference between Waivers and Appraisals for  identical homes, but n-counts again are fairly small.</a:t>
            </a:r>
          </a:p>
          <a:p>
            <a:endParaRPr lang="en-US" sz="2200" dirty="0"/>
          </a:p>
        </p:txBody>
      </p:sp>
    </p:spTree>
    <p:extLst>
      <p:ext uri="{BB962C8B-B14F-4D97-AF65-F5344CB8AC3E}">
        <p14:creationId xmlns:p14="http://schemas.microsoft.com/office/powerpoint/2010/main" val="1843578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36728"/>
          </a:xfrm>
          <a:solidFill>
            <a:schemeClr val="accent1">
              <a:lumMod val="40000"/>
              <a:lumOff val="60000"/>
            </a:schemeClr>
          </a:solidFill>
        </p:spPr>
        <p:txBody>
          <a:bodyPr>
            <a:noAutofit/>
          </a:bodyPr>
          <a:lstStyle/>
          <a:p>
            <a:pPr algn="ctr"/>
            <a:r>
              <a:rPr lang="en-US" sz="2200" dirty="0">
                <a:latin typeface="Arial" panose="020B0604020202020204" pitchFamily="34" charset="0"/>
                <a:cs typeface="Arial" panose="020B0604020202020204" pitchFamily="34" charset="0"/>
              </a:rPr>
              <a:t>Refi Waiver-Appraisal Gap between Whites (Control Group) and Blacks</a:t>
            </a:r>
          </a:p>
        </p:txBody>
      </p:sp>
      <p:sp>
        <p:nvSpPr>
          <p:cNvPr id="3" name="Content Placeholder 2"/>
          <p:cNvSpPr>
            <a:spLocks noGrp="1"/>
          </p:cNvSpPr>
          <p:nvPr>
            <p:ph idx="1"/>
          </p:nvPr>
        </p:nvSpPr>
        <p:spPr>
          <a:xfrm>
            <a:off x="0" y="2946815"/>
            <a:ext cx="9144000" cy="3993091"/>
          </a:xfrm>
        </p:spPr>
        <p:txBody>
          <a:bodyPr>
            <a:normAutofit/>
          </a:bodyPr>
          <a:lstStyle/>
          <a:p>
            <a:pPr lvl="0">
              <a:spcBef>
                <a:spcPts val="500"/>
              </a:spcBef>
            </a:pPr>
            <a:r>
              <a:rPr lang="en-US" sz="2000" dirty="0"/>
              <a:t>Here we examine the gap within the each group between the </a:t>
            </a:r>
            <a:r>
              <a:rPr lang="en-US" sz="2000" dirty="0" smtClean="0"/>
              <a:t>refi </a:t>
            </a:r>
            <a:r>
              <a:rPr lang="en-US" sz="2000" dirty="0"/>
              <a:t>human appraisal and the Waiver.</a:t>
            </a:r>
          </a:p>
          <a:p>
            <a:pPr lvl="1"/>
            <a:r>
              <a:rPr lang="en-US" sz="1800" dirty="0"/>
              <a:t>Whites with a human appraisal get 0.8% lower value than Whites with a refi waiver and this result is highly statistically significant (at 1% level).</a:t>
            </a:r>
          </a:p>
          <a:p>
            <a:pPr lvl="2"/>
            <a:r>
              <a:rPr lang="en-US" sz="1600" dirty="0"/>
              <a:t>Whites serve as the control group because their appraisals should not be biased and the Waiver is in theory color blind.</a:t>
            </a:r>
          </a:p>
          <a:p>
            <a:pPr lvl="1"/>
            <a:r>
              <a:rPr lang="en-US" sz="1800" dirty="0"/>
              <a:t>Blacks with a </a:t>
            </a:r>
            <a:r>
              <a:rPr lang="en-US" sz="1800" dirty="0" smtClean="0"/>
              <a:t>refi </a:t>
            </a:r>
            <a:r>
              <a:rPr lang="en-US" sz="1800" dirty="0"/>
              <a:t>human appraisal get 1.4% lower value than Blacks with a refi waiver appraiser. However, this result is not statistically significant at the 5% level, with a confidence range of +0.3% to -3.2%.</a:t>
            </a:r>
          </a:p>
          <a:p>
            <a:pPr lvl="1"/>
            <a:r>
              <a:rPr lang="en-US" sz="1800" dirty="0"/>
              <a:t>The difference between the White and Black groups is 0.6%, basically the same as for the AVM and the </a:t>
            </a:r>
            <a:r>
              <a:rPr lang="en-US" sz="1800" dirty="0" smtClean="0"/>
              <a:t>Group </a:t>
            </a:r>
            <a:r>
              <a:rPr lang="en-US" sz="1800" dirty="0"/>
              <a:t>approaches. </a:t>
            </a:r>
          </a:p>
          <a:p>
            <a:pPr>
              <a:spcBef>
                <a:spcPts val="500"/>
              </a:spcBef>
            </a:pPr>
            <a:r>
              <a:rPr lang="en-US" sz="2000" dirty="0"/>
              <a:t>This result further supports our conclusion that intentional and unintentional</a:t>
            </a:r>
            <a:r>
              <a:rPr lang="en-US" sz="2000" dirty="0">
                <a:solidFill>
                  <a:srgbClr val="FF0000"/>
                </a:solidFill>
              </a:rPr>
              <a:t> </a:t>
            </a:r>
            <a:r>
              <a:rPr lang="en-US" sz="2000" dirty="0" smtClean="0"/>
              <a:t>racial </a:t>
            </a:r>
            <a:r>
              <a:rPr lang="en-US" sz="2000" dirty="0"/>
              <a:t>bias by appraisers on refinance loans is uncommon and not systemic</a:t>
            </a:r>
            <a:r>
              <a:rPr lang="en-US" sz="2000" dirty="0" smtClean="0"/>
              <a:t>.</a:t>
            </a:r>
            <a:endParaRPr lang="en-US" sz="2000" strike="sngStrike" dirty="0"/>
          </a:p>
        </p:txBody>
      </p:sp>
      <p:graphicFrame>
        <p:nvGraphicFramePr>
          <p:cNvPr id="4" name="Table 3"/>
          <p:cNvGraphicFramePr>
            <a:graphicFrameLocks noGrp="1"/>
          </p:cNvGraphicFramePr>
          <p:nvPr>
            <p:extLst/>
          </p:nvPr>
        </p:nvGraphicFramePr>
        <p:xfrm>
          <a:off x="626944" y="628567"/>
          <a:ext cx="7942997" cy="2168463"/>
        </p:xfrm>
        <a:graphic>
          <a:graphicData uri="http://schemas.openxmlformats.org/drawingml/2006/table">
            <a:tbl>
              <a:tblPr firstRow="1" bandRow="1">
                <a:tableStyleId>{5C22544A-7EE6-4342-B048-85BDC9FD1C3A}</a:tableStyleId>
              </a:tblPr>
              <a:tblGrid>
                <a:gridCol w="3257056">
                  <a:extLst>
                    <a:ext uri="{9D8B030D-6E8A-4147-A177-3AD203B41FA5}">
                      <a16:colId xmlns:a16="http://schemas.microsoft.com/office/drawing/2014/main" val="78983313"/>
                    </a:ext>
                  </a:extLst>
                </a:gridCol>
                <a:gridCol w="2165566">
                  <a:extLst>
                    <a:ext uri="{9D8B030D-6E8A-4147-A177-3AD203B41FA5}">
                      <a16:colId xmlns:a16="http://schemas.microsoft.com/office/drawing/2014/main" val="3152220978"/>
                    </a:ext>
                  </a:extLst>
                </a:gridCol>
                <a:gridCol w="1222000">
                  <a:extLst>
                    <a:ext uri="{9D8B030D-6E8A-4147-A177-3AD203B41FA5}">
                      <a16:colId xmlns:a16="http://schemas.microsoft.com/office/drawing/2014/main" val="3410933175"/>
                    </a:ext>
                  </a:extLst>
                </a:gridCol>
                <a:gridCol w="1298375">
                  <a:extLst>
                    <a:ext uri="{9D8B030D-6E8A-4147-A177-3AD203B41FA5}">
                      <a16:colId xmlns:a16="http://schemas.microsoft.com/office/drawing/2014/main" val="1150472995"/>
                    </a:ext>
                  </a:extLst>
                </a:gridCol>
              </a:tblGrid>
              <a:tr h="572875">
                <a:tc>
                  <a:txBody>
                    <a:bodyPr/>
                    <a:lstStyle/>
                    <a:p>
                      <a:pPr marL="0" marR="0">
                        <a:lnSpc>
                          <a:spcPct val="107000"/>
                        </a:lnSpc>
                        <a:spcBef>
                          <a:spcPts val="0"/>
                        </a:spcBef>
                        <a:spcAft>
                          <a:spcPts val="0"/>
                        </a:spcAft>
                      </a:pPr>
                      <a:r>
                        <a:rPr lang="en-US" sz="1500" dirty="0">
                          <a:effectLst/>
                        </a:rPr>
                        <a:t>The Gap of a Human Appraisal Relative to a Waiver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b="1" kern="1200" dirty="0">
                          <a:solidFill>
                            <a:schemeClr val="lt1"/>
                          </a:solidFill>
                          <a:effectLst/>
                          <a:latin typeface="+mn-lt"/>
                          <a:ea typeface="+mn-ea"/>
                          <a:cs typeface="+mn-cs"/>
                        </a:rPr>
                        <a:t>Using AVM Approach to Measure Gap</a:t>
                      </a:r>
                    </a:p>
                  </a:txBody>
                  <a:tcPr marL="68580" marR="68580" marT="0" marB="0" anchor="ctr"/>
                </a:tc>
                <a:tc>
                  <a:txBody>
                    <a:bodyPr/>
                    <a:lstStyle/>
                    <a:p>
                      <a:pPr marL="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N-Count</a:t>
                      </a:r>
                      <a:r>
                        <a:rPr lang="en-US" sz="1500" baseline="0" dirty="0">
                          <a:effectLst/>
                          <a:latin typeface="Calibri" panose="020F0502020204030204" pitchFamily="34" charset="0"/>
                          <a:ea typeface="Calibri" panose="020F0502020204030204" pitchFamily="34" charset="0"/>
                          <a:cs typeface="Times New Roman" panose="02020603050405020304" pitchFamily="18" charset="0"/>
                        </a:rPr>
                        <a:t> (Appraisal)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N-Count (Waiver)</a:t>
                      </a:r>
                    </a:p>
                  </a:txBody>
                  <a:tcPr marL="68580" marR="68580" marT="0" marB="0" anchor="ctr"/>
                </a:tc>
                <a:extLst>
                  <a:ext uri="{0D108BD9-81ED-4DB2-BD59-A6C34878D82A}">
                    <a16:rowId xmlns:a16="http://schemas.microsoft.com/office/drawing/2014/main" val="3713796101"/>
                  </a:ext>
                </a:extLst>
              </a:tr>
              <a:tr h="450519">
                <a:tc>
                  <a:txBody>
                    <a:bodyPr/>
                    <a:lstStyle/>
                    <a:p>
                      <a:pPr marL="0" marR="0">
                        <a:lnSpc>
                          <a:spcPct val="107000"/>
                        </a:lnSpc>
                        <a:spcBef>
                          <a:spcPts val="0"/>
                        </a:spcBef>
                        <a:spcAft>
                          <a:spcPts val="0"/>
                        </a:spcAft>
                      </a:pPr>
                      <a:r>
                        <a:rPr lang="en-US" sz="1500" dirty="0">
                          <a:effectLst/>
                        </a:rPr>
                        <a:t>White (control group as presumably unbiased on race)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dirty="0">
                          <a:effectLst/>
                        </a:rPr>
                        <a:t> -0.8%***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45,155</a:t>
                      </a:r>
                    </a:p>
                  </a:txBody>
                  <a:tcPr marL="68580" marR="68580" marT="0" marB="0" anchor="ctr"/>
                </a:tc>
                <a:tc>
                  <a:txBody>
                    <a:bodyPr/>
                    <a:lstStyle/>
                    <a:p>
                      <a:pPr marL="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19,987</a:t>
                      </a:r>
                    </a:p>
                  </a:txBody>
                  <a:tcPr marL="68580" marR="68580" marT="0" marB="0" anchor="ctr"/>
                </a:tc>
                <a:extLst>
                  <a:ext uri="{0D108BD9-81ED-4DB2-BD59-A6C34878D82A}">
                    <a16:rowId xmlns:a16="http://schemas.microsoft.com/office/drawing/2014/main" val="3021737316"/>
                  </a:ext>
                </a:extLst>
              </a:tr>
              <a:tr h="271960">
                <a:tc>
                  <a:txBody>
                    <a:bodyPr/>
                    <a:lstStyle/>
                    <a:p>
                      <a:pPr marL="0" marR="0">
                        <a:lnSpc>
                          <a:spcPct val="107000"/>
                        </a:lnSpc>
                        <a:spcBef>
                          <a:spcPts val="0"/>
                        </a:spcBef>
                        <a:spcAft>
                          <a:spcPts val="0"/>
                        </a:spcAft>
                      </a:pPr>
                      <a:r>
                        <a:rPr lang="en-US" sz="1500" dirty="0">
                          <a:effectLst/>
                        </a:rPr>
                        <a:t>Black</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dirty="0">
                          <a:effectLst/>
                        </a:rPr>
                        <a:t>-1.4%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4,422</a:t>
                      </a:r>
                    </a:p>
                  </a:txBody>
                  <a:tcPr marL="68580" marR="68580" marT="0" marB="0" anchor="ctr"/>
                </a:tc>
                <a:tc>
                  <a:txBody>
                    <a:bodyPr/>
                    <a:lstStyle/>
                    <a:p>
                      <a:pPr marL="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1,271</a:t>
                      </a:r>
                    </a:p>
                  </a:txBody>
                  <a:tcPr marL="68580" marR="68580" marT="0" marB="0" anchor="ctr"/>
                </a:tc>
                <a:extLst>
                  <a:ext uri="{0D108BD9-81ED-4DB2-BD59-A6C34878D82A}">
                    <a16:rowId xmlns:a16="http://schemas.microsoft.com/office/drawing/2014/main" val="1195620711"/>
                  </a:ext>
                </a:extLst>
              </a:tr>
              <a:tr h="834424">
                <a:tc gridSpan="4">
                  <a:txBody>
                    <a:bodyPr/>
                    <a:lstStyle/>
                    <a:p>
                      <a:pPr marL="0" marR="0" algn="l">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Borrower controls</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are FICO and LTV buckets, the number of borrowers, and income</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denotes</a:t>
                      </a:r>
                      <a:r>
                        <a:rPr lang="en-US" sz="12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sign</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ificance </a:t>
                      </a:r>
                      <a:r>
                        <a:rPr lang="en-US" sz="12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the 1% level</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Data are limited to property value $100,000-$1,000,000, Year built</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between</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2000-2019, Lot sizes</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2,000</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-20,000 sq. ft., and Building area</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800-3,600 sq. ft. They are also limited to GSE borrowers with CLTVs</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&lt;= 80% since waivers have an eligibility criterion.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2923189"/>
                  </a:ext>
                </a:extLst>
              </a:tr>
            </a:tbl>
          </a:graphicData>
        </a:graphic>
      </p:graphicFrame>
      <p:sp>
        <p:nvSpPr>
          <p:cNvPr id="5" name="Slide Number Placeholder 4"/>
          <p:cNvSpPr>
            <a:spLocks noGrp="1"/>
          </p:cNvSpPr>
          <p:nvPr>
            <p:ph type="sldNum" sz="quarter" idx="12"/>
          </p:nvPr>
        </p:nvSpPr>
        <p:spPr>
          <a:xfrm>
            <a:off x="6512541" y="6414138"/>
            <a:ext cx="2057400" cy="365125"/>
          </a:xfrm>
        </p:spPr>
        <p:txBody>
          <a:bodyPr/>
          <a:lstStyle/>
          <a:p>
            <a:fld id="{640B93FB-070B-4945-8AF2-4B941007AB20}" type="slidenum">
              <a:rPr lang="en-US" smtClean="0"/>
              <a:t>15</a:t>
            </a:fld>
            <a:endParaRPr lang="en-US" dirty="0"/>
          </a:p>
        </p:txBody>
      </p:sp>
    </p:spTree>
    <p:extLst>
      <p:ext uri="{BB962C8B-B14F-4D97-AF65-F5344CB8AC3E}">
        <p14:creationId xmlns:p14="http://schemas.microsoft.com/office/powerpoint/2010/main" val="2867968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1319"/>
          </a:xfrm>
          <a:solidFill>
            <a:schemeClr val="accent1">
              <a:lumMod val="40000"/>
              <a:lumOff val="60000"/>
            </a:schemeClr>
          </a:solidFill>
        </p:spPr>
        <p:txBody>
          <a:bodyPr>
            <a:noAutofit/>
          </a:bodyPr>
          <a:lstStyle/>
          <a:p>
            <a:pPr algn="ctr"/>
            <a:r>
              <a:rPr lang="en-US" sz="2100" dirty="0">
                <a:latin typeface="Arial" panose="020B0604020202020204" pitchFamily="34" charset="0"/>
                <a:cs typeface="Arial" panose="020B0604020202020204" pitchFamily="34" charset="0"/>
              </a:rPr>
              <a:t>FHA Purchase Transactions: </a:t>
            </a:r>
            <a:r>
              <a:rPr lang="en-US" sz="2100" dirty="0" smtClean="0">
                <a:latin typeface="Arial" panose="020B0604020202020204" pitchFamily="34" charset="0"/>
                <a:cs typeface="Arial" panose="020B0604020202020204" pitchFamily="34" charset="0"/>
              </a:rPr>
              <a:t>A </a:t>
            </a:r>
            <a:r>
              <a:rPr lang="en-US" sz="2100" dirty="0">
                <a:latin typeface="Arial" panose="020B0604020202020204" pitchFamily="34" charset="0"/>
                <a:cs typeface="Arial" panose="020B0604020202020204" pitchFamily="34" charset="0"/>
              </a:rPr>
              <a:t>Unique Natural Experiment to Evaluate Bias</a:t>
            </a:r>
          </a:p>
        </p:txBody>
      </p:sp>
      <p:sp>
        <p:nvSpPr>
          <p:cNvPr id="3" name="Content Placeholder 2"/>
          <p:cNvSpPr>
            <a:spLocks noGrp="1"/>
          </p:cNvSpPr>
          <p:nvPr>
            <p:ph idx="1"/>
          </p:nvPr>
        </p:nvSpPr>
        <p:spPr>
          <a:xfrm>
            <a:off x="116006" y="591071"/>
            <a:ext cx="8911988" cy="6366681"/>
          </a:xfrm>
        </p:spPr>
        <p:txBody>
          <a:bodyPr>
            <a:normAutofit/>
          </a:bodyPr>
          <a:lstStyle/>
          <a:p>
            <a:pPr>
              <a:spcBef>
                <a:spcPts val="600"/>
              </a:spcBef>
            </a:pPr>
            <a:r>
              <a:rPr lang="en-US" sz="2000" dirty="0"/>
              <a:t>FHA purchase appraisals are helpful as a check because they are prone to anchoring in two ways:</a:t>
            </a:r>
          </a:p>
          <a:p>
            <a:pPr lvl="1">
              <a:spcBef>
                <a:spcPts val="600"/>
              </a:spcBef>
            </a:pPr>
            <a:r>
              <a:rPr lang="en-US" sz="1800" dirty="0"/>
              <a:t>Sales price as usual.</a:t>
            </a:r>
          </a:p>
          <a:p>
            <a:pPr lvl="1">
              <a:spcBef>
                <a:spcPts val="600"/>
              </a:spcBef>
            </a:pPr>
            <a:r>
              <a:rPr lang="en-US" sz="1800" dirty="0"/>
              <a:t>Also prone to LTV anchoring due to the statutory LTV limit of 96.5%.</a:t>
            </a:r>
          </a:p>
          <a:p>
            <a:pPr>
              <a:spcBef>
                <a:spcPts val="600"/>
              </a:spcBef>
            </a:pPr>
            <a:r>
              <a:rPr lang="en-US" sz="2000" dirty="0"/>
              <a:t>There is another helpful characteristic: an average LTV of 95.23%, only slightly below the statutory maximum 96.5%.</a:t>
            </a:r>
            <a:endParaRPr lang="en-US" sz="2000" dirty="0">
              <a:solidFill>
                <a:srgbClr val="FF0000"/>
              </a:solidFill>
            </a:endParaRPr>
          </a:p>
          <a:p>
            <a:pPr>
              <a:spcBef>
                <a:spcPts val="600"/>
              </a:spcBef>
            </a:pPr>
            <a:r>
              <a:rPr lang="en-US" sz="2000" dirty="0"/>
              <a:t>As the chart below </a:t>
            </a:r>
            <a:r>
              <a:rPr lang="en-US" sz="2000" dirty="0" smtClean="0"/>
              <a:t>demonstrates: </a:t>
            </a:r>
            <a:endParaRPr lang="en-US" sz="2000" dirty="0"/>
          </a:p>
          <a:p>
            <a:pPr lvl="1">
              <a:spcBef>
                <a:spcPts val="600"/>
              </a:spcBef>
            </a:pPr>
            <a:r>
              <a:rPr lang="en-US" sz="1800" dirty="0"/>
              <a:t>FHA purchase loan median LTV equals 96.5% for all listed groups.</a:t>
            </a:r>
          </a:p>
          <a:p>
            <a:pPr lvl="2">
              <a:spcBef>
                <a:spcPts val="600"/>
              </a:spcBef>
            </a:pPr>
            <a:r>
              <a:rPr lang="en-US" sz="1600" dirty="0"/>
              <a:t>Since 73% of FHA loans are at the cap, the median LTV equals the cap.</a:t>
            </a:r>
          </a:p>
          <a:p>
            <a:pPr lvl="1">
              <a:spcBef>
                <a:spcPts val="600"/>
              </a:spcBef>
            </a:pPr>
            <a:r>
              <a:rPr lang="en-US" sz="1800" dirty="0"/>
              <a:t>FHA purchase loan mean LTVs are all in a tight range relative to median LTVs (White and Black  applicants have a 0.48% mean LTV difference).  </a:t>
            </a:r>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a:p>
            <a:pPr marL="0" lvl="1" indent="0">
              <a:buNone/>
            </a:pPr>
            <a:endParaRPr lang="en-US" sz="1050" dirty="0"/>
          </a:p>
        </p:txBody>
      </p:sp>
      <p:graphicFrame>
        <p:nvGraphicFramePr>
          <p:cNvPr id="5" name="Table 4"/>
          <p:cNvGraphicFramePr>
            <a:graphicFrameLocks noGrp="1"/>
          </p:cNvGraphicFramePr>
          <p:nvPr>
            <p:extLst/>
          </p:nvPr>
        </p:nvGraphicFramePr>
        <p:xfrm>
          <a:off x="469359" y="4274175"/>
          <a:ext cx="7956644" cy="1658476"/>
        </p:xfrm>
        <a:graphic>
          <a:graphicData uri="http://schemas.openxmlformats.org/drawingml/2006/table">
            <a:tbl>
              <a:tblPr firstRow="1" bandRow="1">
                <a:tableStyleId>{5C22544A-7EE6-4342-B048-85BDC9FD1C3A}</a:tableStyleId>
              </a:tblPr>
              <a:tblGrid>
                <a:gridCol w="1989161">
                  <a:extLst>
                    <a:ext uri="{9D8B030D-6E8A-4147-A177-3AD203B41FA5}">
                      <a16:colId xmlns:a16="http://schemas.microsoft.com/office/drawing/2014/main" val="1376129163"/>
                    </a:ext>
                  </a:extLst>
                </a:gridCol>
                <a:gridCol w="1989161">
                  <a:extLst>
                    <a:ext uri="{9D8B030D-6E8A-4147-A177-3AD203B41FA5}">
                      <a16:colId xmlns:a16="http://schemas.microsoft.com/office/drawing/2014/main" val="501011066"/>
                    </a:ext>
                  </a:extLst>
                </a:gridCol>
                <a:gridCol w="1989161">
                  <a:extLst>
                    <a:ext uri="{9D8B030D-6E8A-4147-A177-3AD203B41FA5}">
                      <a16:colId xmlns:a16="http://schemas.microsoft.com/office/drawing/2014/main" val="982952423"/>
                    </a:ext>
                  </a:extLst>
                </a:gridCol>
                <a:gridCol w="1989161">
                  <a:extLst>
                    <a:ext uri="{9D8B030D-6E8A-4147-A177-3AD203B41FA5}">
                      <a16:colId xmlns:a16="http://schemas.microsoft.com/office/drawing/2014/main" val="2750783287"/>
                    </a:ext>
                  </a:extLst>
                </a:gridCol>
              </a:tblGrid>
              <a:tr h="307939">
                <a:tc>
                  <a:txBody>
                    <a:bodyPr/>
                    <a:lstStyle/>
                    <a:p>
                      <a:endParaRPr lang="en-US" sz="1200" dirty="0"/>
                    </a:p>
                  </a:txBody>
                  <a:tcPr/>
                </a:tc>
                <a:tc gridSpan="3">
                  <a:txBody>
                    <a:bodyPr/>
                    <a:lstStyle/>
                    <a:p>
                      <a:pPr algn="ctr"/>
                      <a:r>
                        <a:rPr lang="en-US" sz="1400" dirty="0"/>
                        <a:t>LTV of FHA Purchase Loans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15904093"/>
                  </a:ext>
                </a:extLst>
              </a:tr>
              <a:tr h="307939">
                <a:tc>
                  <a:txBody>
                    <a:bodyPr/>
                    <a:lstStyle/>
                    <a:p>
                      <a:r>
                        <a:rPr lang="en-US" sz="1400" dirty="0"/>
                        <a:t> </a:t>
                      </a:r>
                    </a:p>
                  </a:txBody>
                  <a:tcPr/>
                </a:tc>
                <a:tc>
                  <a:txBody>
                    <a:bodyPr/>
                    <a:lstStyle/>
                    <a:p>
                      <a:r>
                        <a:rPr lang="en-US" sz="1400" dirty="0"/>
                        <a:t># of</a:t>
                      </a:r>
                      <a:r>
                        <a:rPr lang="en-US" sz="1400" baseline="0" dirty="0"/>
                        <a:t> obs.</a:t>
                      </a:r>
                      <a:endParaRPr lang="en-US" sz="1400" dirty="0"/>
                    </a:p>
                  </a:txBody>
                  <a:tcPr/>
                </a:tc>
                <a:tc>
                  <a:txBody>
                    <a:bodyPr/>
                    <a:lstStyle/>
                    <a:p>
                      <a:r>
                        <a:rPr lang="en-US" sz="1400" dirty="0"/>
                        <a:t>Median</a:t>
                      </a:r>
                    </a:p>
                  </a:txBody>
                  <a:tcPr/>
                </a:tc>
                <a:tc>
                  <a:txBody>
                    <a:bodyPr/>
                    <a:lstStyle/>
                    <a:p>
                      <a:r>
                        <a:rPr lang="en-US" sz="1400" dirty="0"/>
                        <a:t>Mean</a:t>
                      </a:r>
                    </a:p>
                  </a:txBody>
                  <a:tcPr/>
                </a:tc>
                <a:extLst>
                  <a:ext uri="{0D108BD9-81ED-4DB2-BD59-A6C34878D82A}">
                    <a16:rowId xmlns:a16="http://schemas.microsoft.com/office/drawing/2014/main" val="118681202"/>
                  </a:ext>
                </a:extLst>
              </a:tr>
              <a:tr h="307939">
                <a:tc>
                  <a:txBody>
                    <a:bodyPr/>
                    <a:lstStyle/>
                    <a:p>
                      <a:r>
                        <a:rPr lang="en-US" sz="1400" dirty="0"/>
                        <a:t>White</a:t>
                      </a:r>
                    </a:p>
                  </a:txBody>
                  <a:tcPr/>
                </a:tc>
                <a:tc>
                  <a:txBody>
                    <a:bodyPr/>
                    <a:lstStyle/>
                    <a:p>
                      <a:r>
                        <a:rPr lang="en-US" sz="1400" dirty="0"/>
                        <a:t>375,508</a:t>
                      </a:r>
                    </a:p>
                  </a:txBody>
                  <a:tcPr/>
                </a:tc>
                <a:tc>
                  <a:txBody>
                    <a:bodyPr/>
                    <a:lstStyle/>
                    <a:p>
                      <a:r>
                        <a:rPr lang="en-US" sz="1400" dirty="0"/>
                        <a:t>96.50</a:t>
                      </a:r>
                    </a:p>
                  </a:txBody>
                  <a:tcPr/>
                </a:tc>
                <a:tc>
                  <a:txBody>
                    <a:bodyPr/>
                    <a:lstStyle/>
                    <a:p>
                      <a:r>
                        <a:rPr lang="en-US" sz="1400" dirty="0"/>
                        <a:t>95.04</a:t>
                      </a:r>
                    </a:p>
                  </a:txBody>
                  <a:tcPr/>
                </a:tc>
                <a:extLst>
                  <a:ext uri="{0D108BD9-81ED-4DB2-BD59-A6C34878D82A}">
                    <a16:rowId xmlns:a16="http://schemas.microsoft.com/office/drawing/2014/main" val="1703073581"/>
                  </a:ext>
                </a:extLst>
              </a:tr>
              <a:tr h="307939">
                <a:tc>
                  <a:txBody>
                    <a:bodyPr/>
                    <a:lstStyle/>
                    <a:p>
                      <a:r>
                        <a:rPr lang="en-US" sz="1400" dirty="0"/>
                        <a:t>Black</a:t>
                      </a:r>
                    </a:p>
                  </a:txBody>
                  <a:tcPr/>
                </a:tc>
                <a:tc>
                  <a:txBody>
                    <a:bodyPr/>
                    <a:lstStyle/>
                    <a:p>
                      <a:r>
                        <a:rPr lang="en-US" sz="1400" dirty="0"/>
                        <a:t>92,985</a:t>
                      </a:r>
                    </a:p>
                  </a:txBody>
                  <a:tcPr/>
                </a:tc>
                <a:tc>
                  <a:txBody>
                    <a:bodyPr/>
                    <a:lstStyle/>
                    <a:p>
                      <a:r>
                        <a:rPr lang="en-US" sz="1400" dirty="0"/>
                        <a:t>96.50</a:t>
                      </a:r>
                    </a:p>
                  </a:txBody>
                  <a:tcPr/>
                </a:tc>
                <a:tc>
                  <a:txBody>
                    <a:bodyPr/>
                    <a:lstStyle/>
                    <a:p>
                      <a:r>
                        <a:rPr lang="en-US" sz="1400" dirty="0"/>
                        <a:t>95.52</a:t>
                      </a:r>
                    </a:p>
                  </a:txBody>
                  <a:tcPr/>
                </a:tc>
                <a:extLst>
                  <a:ext uri="{0D108BD9-81ED-4DB2-BD59-A6C34878D82A}">
                    <a16:rowId xmlns:a16="http://schemas.microsoft.com/office/drawing/2014/main" val="2218483416"/>
                  </a:ext>
                </a:extLst>
              </a:tr>
              <a:tr h="307939">
                <a:tc gridSpan="4">
                  <a:txBody>
                    <a:bodyPr/>
                    <a:lstStyle/>
                    <a:p>
                      <a:r>
                        <a:rPr lang="en-US" sz="1100" dirty="0" smtClean="0">
                          <a:solidFill>
                            <a:schemeClr val="tx1"/>
                          </a:solidFill>
                        </a:rPr>
                        <a:t>Note: Data</a:t>
                      </a:r>
                      <a:r>
                        <a:rPr lang="en-US" sz="1100" baseline="0" dirty="0" smtClean="0">
                          <a:solidFill>
                            <a:schemeClr val="tx1"/>
                          </a:solidFill>
                        </a:rPr>
                        <a:t> cover an estimated 99% of the agency market.</a:t>
                      </a:r>
                      <a:endParaRPr lang="en-US" sz="1100" dirty="0" smtClean="0">
                        <a:solidFill>
                          <a:schemeClr val="tx1"/>
                        </a:solidFill>
                      </a:endParaRPr>
                    </a:p>
                    <a:p>
                      <a:r>
                        <a:rPr lang="en-US" sz="1100" dirty="0" smtClean="0">
                          <a:solidFill>
                            <a:schemeClr val="tx1"/>
                          </a:solidFill>
                        </a:rPr>
                        <a:t>Source: AEI</a:t>
                      </a:r>
                      <a:r>
                        <a:rPr lang="en-US" sz="1100" baseline="0" dirty="0" smtClean="0">
                          <a:solidFill>
                            <a:schemeClr val="tx1"/>
                          </a:solidFill>
                        </a:rPr>
                        <a:t> Housing Center </a:t>
                      </a:r>
                      <a:r>
                        <a:rPr lang="en-US" sz="1100" dirty="0" smtClean="0">
                          <a:solidFill>
                            <a:schemeClr val="tx1"/>
                          </a:solidFill>
                        </a:rPr>
                        <a:t>National Mortgage Risk Index.</a:t>
                      </a:r>
                      <a:endParaRPr lang="en-US" sz="1100" dirty="0">
                        <a:solidFill>
                          <a:schemeClr val="tx1"/>
                        </a:solidFill>
                      </a:endParaRP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3897209506"/>
                  </a:ext>
                </a:extLst>
              </a:tr>
            </a:tbl>
          </a:graphicData>
        </a:graphic>
      </p:graphicFrame>
      <p:sp>
        <p:nvSpPr>
          <p:cNvPr id="4" name="Slide Number Placeholder 3"/>
          <p:cNvSpPr>
            <a:spLocks noGrp="1"/>
          </p:cNvSpPr>
          <p:nvPr>
            <p:ph type="sldNum" sz="quarter" idx="12"/>
          </p:nvPr>
        </p:nvSpPr>
        <p:spPr>
          <a:xfrm>
            <a:off x="6796537" y="6332561"/>
            <a:ext cx="2057400" cy="365125"/>
          </a:xfrm>
        </p:spPr>
        <p:txBody>
          <a:bodyPr/>
          <a:lstStyle/>
          <a:p>
            <a:fld id="{640B93FB-070B-4945-8AF2-4B941007AB20}" type="slidenum">
              <a:rPr lang="en-US" smtClean="0"/>
              <a:t>16</a:t>
            </a:fld>
            <a:endParaRPr lang="en-US" dirty="0"/>
          </a:p>
        </p:txBody>
      </p:sp>
    </p:spTree>
    <p:extLst>
      <p:ext uri="{BB962C8B-B14F-4D97-AF65-F5344CB8AC3E}">
        <p14:creationId xmlns:p14="http://schemas.microsoft.com/office/powerpoint/2010/main" val="1034593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2137"/>
          </a:xfrm>
          <a:solidFill>
            <a:schemeClr val="accent1">
              <a:lumMod val="40000"/>
              <a:lumOff val="60000"/>
            </a:schemeClr>
          </a:solidFill>
        </p:spPr>
        <p:txBody>
          <a:bodyPr>
            <a:noAutofit/>
          </a:bodyPr>
          <a:lstStyle/>
          <a:p>
            <a:pPr algn="ctr"/>
            <a:r>
              <a:rPr lang="en-US" sz="2050" dirty="0">
                <a:latin typeface="Arial" panose="020B0604020202020204" pitchFamily="34" charset="0"/>
                <a:cs typeface="Arial" panose="020B0604020202020204" pitchFamily="34" charset="0"/>
              </a:rPr>
              <a:t>FHA Purchase Transactions: a Natural Experiment to Evaluate Bias (Cont’d)</a:t>
            </a:r>
          </a:p>
        </p:txBody>
      </p:sp>
      <p:sp>
        <p:nvSpPr>
          <p:cNvPr id="3" name="Content Placeholder 2"/>
          <p:cNvSpPr>
            <a:spLocks noGrp="1"/>
          </p:cNvSpPr>
          <p:nvPr>
            <p:ph idx="1"/>
          </p:nvPr>
        </p:nvSpPr>
        <p:spPr>
          <a:xfrm>
            <a:off x="0" y="2505483"/>
            <a:ext cx="9144000" cy="4352517"/>
          </a:xfrm>
        </p:spPr>
        <p:txBody>
          <a:bodyPr>
            <a:normAutofit fontScale="92500" lnSpcReduction="20000"/>
          </a:bodyPr>
          <a:lstStyle/>
          <a:p>
            <a:pPr marL="285750" indent="-285750">
              <a:spcBef>
                <a:spcPts val="500"/>
              </a:spcBef>
            </a:pPr>
            <a:r>
              <a:rPr lang="en-US" sz="2200" dirty="0"/>
              <a:t>The results for FHA purchase loan appraisals, which involve substantial numbers of Black applicants, provide additional support for the existence of small appraisal valuation gaps, which cannot be attributed to racial bias (the positive gap for FHA purchase loans to Blacks may be due to the larger seller concessions allowed under the FHA program compared to conventional loans and which tend to be used more in low-income areas. Such concessions are absent on refis).</a:t>
            </a:r>
          </a:p>
          <a:p>
            <a:pPr marL="742950" lvl="1" indent="-285750"/>
            <a:r>
              <a:rPr lang="en-US" sz="1900" dirty="0"/>
              <a:t>As noted earlier, there is minimal to no difference between White and Black LTV levels. </a:t>
            </a:r>
          </a:p>
          <a:p>
            <a:pPr marL="742950" lvl="1" indent="-285750"/>
            <a:r>
              <a:rPr lang="en-US" sz="1900" dirty="0"/>
              <a:t>There are two outcomes that would result from bias, both of which are unlikely to occur.</a:t>
            </a:r>
          </a:p>
          <a:p>
            <a:pPr marL="1200150" lvl="2" indent="-285750"/>
            <a:r>
              <a:rPr lang="en-US" sz="1800" dirty="0"/>
              <a:t>A biased lower valuation for Blacks, which if present in practice, would result in the frequent renegotiation of purchase contracts to a lower price, since the value does not support the loan amount and there is little LTV room. However, this would work to the benefit of the home buyer; and the CRN survey indicates renegotiations are infrequent.</a:t>
            </a:r>
          </a:p>
          <a:p>
            <a:pPr marL="1200150" lvl="2" indent="-285750"/>
            <a:r>
              <a:rPr lang="en-US" sz="1800" dirty="0"/>
              <a:t>To display a bias, the appraiser abandons the tendency to anchor to both the purchase price and a key LTV level, yet the dollar difference here is so small that it itself would be red flag and would create a notable headache for the appraiser over the small amount.</a:t>
            </a:r>
          </a:p>
          <a:p>
            <a:pPr marL="285750" indent="-285750">
              <a:spcBef>
                <a:spcPts val="500"/>
              </a:spcBef>
            </a:pPr>
            <a:r>
              <a:rPr lang="en-US" sz="2200" dirty="0"/>
              <a:t>The results for refinance loans are fairly similar to purchase loans, and as noted above, the results for purchase loans more or less rule out significant bias. </a:t>
            </a:r>
          </a:p>
          <a:p>
            <a:pPr marL="285750" indent="-285750">
              <a:spcBef>
                <a:spcPts val="500"/>
              </a:spcBef>
            </a:pPr>
            <a:r>
              <a:rPr lang="en-US" sz="2200" dirty="0"/>
              <a:t>Therefore this experiment also supports our conclusions. </a:t>
            </a:r>
          </a:p>
        </p:txBody>
      </p:sp>
      <p:graphicFrame>
        <p:nvGraphicFramePr>
          <p:cNvPr id="6" name="Table 5"/>
          <p:cNvGraphicFramePr>
            <a:graphicFrameLocks noGrp="1"/>
          </p:cNvGraphicFramePr>
          <p:nvPr>
            <p:extLst>
              <p:ext uri="{D42A27DB-BD31-4B8C-83A1-F6EECF244321}">
                <p14:modId xmlns:p14="http://schemas.microsoft.com/office/powerpoint/2010/main" val="1661038288"/>
              </p:ext>
            </p:extLst>
          </p:nvPr>
        </p:nvGraphicFramePr>
        <p:xfrm>
          <a:off x="191069" y="455176"/>
          <a:ext cx="8748214" cy="2015094"/>
        </p:xfrm>
        <a:graphic>
          <a:graphicData uri="http://schemas.openxmlformats.org/drawingml/2006/table">
            <a:tbl>
              <a:tblPr firstRow="1" bandRow="1">
                <a:tableStyleId>{5C22544A-7EE6-4342-B048-85BDC9FD1C3A}</a:tableStyleId>
              </a:tblPr>
              <a:tblGrid>
                <a:gridCol w="1266174">
                  <a:extLst>
                    <a:ext uri="{9D8B030D-6E8A-4147-A177-3AD203B41FA5}">
                      <a16:colId xmlns:a16="http://schemas.microsoft.com/office/drawing/2014/main" val="479267828"/>
                    </a:ext>
                  </a:extLst>
                </a:gridCol>
                <a:gridCol w="2891415">
                  <a:extLst>
                    <a:ext uri="{9D8B030D-6E8A-4147-A177-3AD203B41FA5}">
                      <a16:colId xmlns:a16="http://schemas.microsoft.com/office/drawing/2014/main" val="78983313"/>
                    </a:ext>
                  </a:extLst>
                </a:gridCol>
                <a:gridCol w="2786250">
                  <a:extLst>
                    <a:ext uri="{9D8B030D-6E8A-4147-A177-3AD203B41FA5}">
                      <a16:colId xmlns:a16="http://schemas.microsoft.com/office/drawing/2014/main" val="3152220978"/>
                    </a:ext>
                  </a:extLst>
                </a:gridCol>
                <a:gridCol w="1804375">
                  <a:extLst>
                    <a:ext uri="{9D8B030D-6E8A-4147-A177-3AD203B41FA5}">
                      <a16:colId xmlns:a16="http://schemas.microsoft.com/office/drawing/2014/main" val="1089186118"/>
                    </a:ext>
                  </a:extLst>
                </a:gridCol>
              </a:tblGrid>
              <a:tr h="374747">
                <a:tc>
                  <a:txBody>
                    <a:bodyPr/>
                    <a:lstStyle/>
                    <a:p>
                      <a:pPr marL="0" marR="0">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Gap btw.</a:t>
                      </a:r>
                      <a:r>
                        <a:rPr lang="en-US" sz="1500" baseline="0" dirty="0">
                          <a:effectLst/>
                        </a:rPr>
                        <a:t> </a:t>
                      </a:r>
                      <a:r>
                        <a:rPr lang="en-US" sz="1500" dirty="0">
                          <a:effectLst/>
                        </a:rPr>
                        <a:t>Blacks and Whites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500" dirty="0">
                          <a:effectLst/>
                          <a:latin typeface="Calibri" panose="020F0502020204030204" pitchFamily="34" charset="0"/>
                          <a:ea typeface="Calibri" panose="020F0502020204030204" pitchFamily="34" charset="0"/>
                          <a:cs typeface="Times New Roman" panose="02020603050405020304" pitchFamily="18" charset="0"/>
                        </a:rPr>
                        <a:t># of observations</a:t>
                      </a:r>
                    </a:p>
                  </a:txBody>
                  <a:tcPr marL="68580" marR="68580" marT="0" marB="0" anchor="ctr"/>
                </a:tc>
                <a:extLst>
                  <a:ext uri="{0D108BD9-81ED-4DB2-BD59-A6C34878D82A}">
                    <a16:rowId xmlns:a16="http://schemas.microsoft.com/office/drawing/2014/main" val="3713796101"/>
                  </a:ext>
                </a:extLst>
              </a:tr>
              <a:tr h="247678">
                <a:tc rowSpan="2">
                  <a:txBody>
                    <a:bodyPr/>
                    <a:lstStyle/>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Purchase</a:t>
                      </a:r>
                    </a:p>
                  </a:txBody>
                  <a:tcPr marL="68580" marR="68580" marT="0" marB="0" anchor="ctr"/>
                </a:tc>
                <a:tc>
                  <a:txBody>
                    <a:bodyPr/>
                    <a:lstStyle/>
                    <a:p>
                      <a:pPr marL="0" marR="0">
                        <a:lnSpc>
                          <a:spcPct val="107000"/>
                        </a:lnSpc>
                        <a:spcBef>
                          <a:spcPts val="0"/>
                        </a:spcBef>
                        <a:spcAft>
                          <a:spcPts val="0"/>
                        </a:spcAft>
                      </a:pPr>
                      <a:r>
                        <a:rPr lang="en-US" sz="1500" dirty="0">
                          <a:solidFill>
                            <a:schemeClr val="tx1"/>
                          </a:solidFill>
                          <a:effectLst/>
                        </a:rPr>
                        <a:t>AVM Approach (all </a:t>
                      </a:r>
                      <a:r>
                        <a:rPr lang="en-US" sz="1500" dirty="0" smtClean="0">
                          <a:solidFill>
                            <a:schemeClr val="tx1"/>
                          </a:solidFill>
                          <a:effectLst/>
                        </a:rPr>
                        <a:t>loan </a:t>
                      </a:r>
                      <a:r>
                        <a:rPr lang="en-US" sz="1500" dirty="0">
                          <a:solidFill>
                            <a:schemeClr val="tx1"/>
                          </a:solidFill>
                          <a:effectLst/>
                        </a:rPr>
                        <a:t>types)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dirty="0">
                          <a:solidFill>
                            <a:schemeClr val="tx1"/>
                          </a:solidFill>
                          <a:effectLst/>
                        </a:rPr>
                        <a:t>-</a:t>
                      </a:r>
                      <a:r>
                        <a:rPr lang="en-US" sz="1500" dirty="0" smtClean="0">
                          <a:solidFill>
                            <a:schemeClr val="tx1"/>
                          </a:solidFill>
                          <a:effectLst/>
                        </a:rPr>
                        <a:t>0.7%***</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299,930</a:t>
                      </a:r>
                    </a:p>
                  </a:txBody>
                  <a:tcPr marL="68580" marR="68580" marT="0" marB="0" anchor="ctr"/>
                </a:tc>
                <a:extLst>
                  <a:ext uri="{0D108BD9-81ED-4DB2-BD59-A6C34878D82A}">
                    <a16:rowId xmlns:a16="http://schemas.microsoft.com/office/drawing/2014/main" val="4177720516"/>
                  </a:ext>
                </a:extLst>
              </a:tr>
              <a:tr h="247678">
                <a:tc v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FHA only</a:t>
                      </a:r>
                    </a:p>
                  </a:txBody>
                  <a:tcPr marL="68580" marR="68580" marT="0" marB="0" anchor="ctr"/>
                </a:tc>
                <a:tc>
                  <a:txBody>
                    <a:bodyPr/>
                    <a:lstStyle/>
                    <a:p>
                      <a:pPr marL="0" marR="0" algn="l">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tc>
                <a:tc>
                  <a:txBody>
                    <a:bodyPr/>
                    <a:lstStyle/>
                    <a:p>
                      <a:pPr marL="0" marR="0" algn="l">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35,070</a:t>
                      </a:r>
                    </a:p>
                  </a:txBody>
                  <a:tcPr marL="68580" marR="68580" marT="0" marB="0" anchor="ctr"/>
                </a:tc>
                <a:extLst>
                  <a:ext uri="{0D108BD9-81ED-4DB2-BD59-A6C34878D82A}">
                    <a16:rowId xmlns:a16="http://schemas.microsoft.com/office/drawing/2014/main" val="2209583465"/>
                  </a:ext>
                </a:extLst>
              </a:tr>
              <a:tr h="247678">
                <a:tc rowSpan="2">
                  <a:txBody>
                    <a:bodyPr/>
                    <a:lstStyle/>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Refi</a:t>
                      </a:r>
                    </a:p>
                  </a:txBody>
                  <a:tcPr marL="68580" marR="68580" marT="0" marB="0" anchor="ctr"/>
                </a:tc>
                <a:tc>
                  <a:txBody>
                    <a:bodyPr/>
                    <a:lstStyle/>
                    <a:p>
                      <a:pPr marL="0" marR="0">
                        <a:lnSpc>
                          <a:spcPct val="107000"/>
                        </a:lnSpc>
                        <a:spcBef>
                          <a:spcPts val="0"/>
                        </a:spcBef>
                        <a:spcAft>
                          <a:spcPts val="0"/>
                        </a:spcAft>
                      </a:pPr>
                      <a:r>
                        <a:rPr lang="en-US" sz="1500" dirty="0">
                          <a:solidFill>
                            <a:schemeClr val="tx1"/>
                          </a:solidFill>
                          <a:effectLst/>
                        </a:rPr>
                        <a:t>AVM Approach (all </a:t>
                      </a:r>
                      <a:r>
                        <a:rPr lang="en-US" sz="1500" dirty="0" smtClean="0">
                          <a:solidFill>
                            <a:schemeClr val="tx1"/>
                          </a:solidFill>
                          <a:effectLst/>
                        </a:rPr>
                        <a:t>loan </a:t>
                      </a:r>
                      <a:r>
                        <a:rPr lang="en-US" sz="1500" dirty="0">
                          <a:solidFill>
                            <a:schemeClr val="tx1"/>
                          </a:solidFill>
                          <a:effectLst/>
                        </a:rPr>
                        <a:t>types)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dirty="0">
                          <a:solidFill>
                            <a:schemeClr val="tx1"/>
                          </a:solidFill>
                          <a:effectLst/>
                        </a:rPr>
                        <a:t>-0.7%***</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243,370</a:t>
                      </a:r>
                    </a:p>
                  </a:txBody>
                  <a:tcPr marL="68580" marR="68580" marT="0" marB="0" anchor="ctr"/>
                </a:tc>
                <a:extLst>
                  <a:ext uri="{0D108BD9-81ED-4DB2-BD59-A6C34878D82A}">
                    <a16:rowId xmlns:a16="http://schemas.microsoft.com/office/drawing/2014/main" val="3021737316"/>
                  </a:ext>
                </a:extLst>
              </a:tr>
              <a:tr h="247678">
                <a:tc v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solidFill>
                            <a:schemeClr val="tx1"/>
                          </a:solidFill>
                          <a:effectLst/>
                        </a:rPr>
                        <a:t>FHA only</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dirty="0">
                          <a:solidFill>
                            <a:srgbClr val="FF0000"/>
                          </a:solidFill>
                          <a:effectLst/>
                        </a:rPr>
                        <a:t>-</a:t>
                      </a:r>
                      <a:r>
                        <a:rPr lang="en-US" sz="1500" dirty="0" smtClean="0">
                          <a:solidFill>
                            <a:srgbClr val="FF0000"/>
                          </a:solidFill>
                          <a:effectLst/>
                        </a:rPr>
                        <a:t>0.3%</a:t>
                      </a:r>
                      <a:endParaRPr lang="en-US"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30,992</a:t>
                      </a:r>
                    </a:p>
                  </a:txBody>
                  <a:tcPr marL="68580" marR="68580" marT="0" marB="0" anchor="ctr"/>
                </a:tc>
                <a:extLst>
                  <a:ext uri="{0D108BD9-81ED-4DB2-BD59-A6C34878D82A}">
                    <a16:rowId xmlns:a16="http://schemas.microsoft.com/office/drawing/2014/main" val="1195620711"/>
                  </a:ext>
                </a:extLst>
              </a:tr>
              <a:tr h="649635">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The results are differences in property value relative to Whites.</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denotes significance at the </a:t>
                      </a:r>
                      <a:r>
                        <a:rPr lang="en-US" sz="12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level</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 for this Approach are limited to property value $100,000-$1,000,000, Year built</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between</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2000-2019, Lot sizes</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2,000</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-20,000 sq. ft., and Building area</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800-3600 sq. ft.</a:t>
                      </a:r>
                    </a:p>
                  </a:txBody>
                  <a:tcPr marL="68580" marR="68580" marT="0" marB="0" anchor="ctr"/>
                </a:tc>
                <a:tc hMerge="1">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2923189"/>
                  </a:ext>
                </a:extLst>
              </a:tr>
            </a:tbl>
          </a:graphicData>
        </a:graphic>
      </p:graphicFrame>
      <p:sp>
        <p:nvSpPr>
          <p:cNvPr id="4" name="Slide Number Placeholder 3"/>
          <p:cNvSpPr>
            <a:spLocks noGrp="1"/>
          </p:cNvSpPr>
          <p:nvPr>
            <p:ph type="sldNum" sz="quarter" idx="12"/>
          </p:nvPr>
        </p:nvSpPr>
        <p:spPr/>
        <p:txBody>
          <a:bodyPr/>
          <a:lstStyle/>
          <a:p>
            <a:fld id="{640B93FB-070B-4945-8AF2-4B941007AB20}" type="slidenum">
              <a:rPr lang="en-US" smtClean="0"/>
              <a:t>17</a:t>
            </a:fld>
            <a:endParaRPr lang="en-US" dirty="0"/>
          </a:p>
        </p:txBody>
      </p:sp>
    </p:spTree>
    <p:extLst>
      <p:ext uri="{BB962C8B-B14F-4D97-AF65-F5344CB8AC3E}">
        <p14:creationId xmlns:p14="http://schemas.microsoft.com/office/powerpoint/2010/main" val="1952497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4967"/>
          </a:xfrm>
          <a:solidFill>
            <a:schemeClr val="accent1">
              <a:lumMod val="40000"/>
              <a:lumOff val="60000"/>
            </a:schemeClr>
          </a:solidFill>
        </p:spPr>
        <p:txBody>
          <a:bodyPr>
            <a:normAutofit/>
          </a:bodyPr>
          <a:lstStyle/>
          <a:p>
            <a:pPr algn="ctr"/>
            <a:r>
              <a:rPr lang="en-US" sz="2400" dirty="0">
                <a:latin typeface="Arial" panose="020B0604020202020204" pitchFamily="34" charset="0"/>
                <a:cs typeface="Arial" panose="020B0604020202020204" pitchFamily="34" charset="0"/>
              </a:rPr>
              <a:t>A Further Robustness Test: Refi Appraisal Gap by Neighborhood </a:t>
            </a:r>
          </a:p>
        </p:txBody>
      </p:sp>
      <p:sp>
        <p:nvSpPr>
          <p:cNvPr id="3" name="Content Placeholder 2"/>
          <p:cNvSpPr>
            <a:spLocks noGrp="1"/>
          </p:cNvSpPr>
          <p:nvPr>
            <p:ph idx="1"/>
          </p:nvPr>
        </p:nvSpPr>
        <p:spPr>
          <a:xfrm>
            <a:off x="0" y="681286"/>
            <a:ext cx="9144000" cy="4067033"/>
          </a:xfrm>
        </p:spPr>
        <p:txBody>
          <a:bodyPr>
            <a:normAutofit/>
          </a:bodyPr>
          <a:lstStyle/>
          <a:p>
            <a:pPr lvl="0">
              <a:spcBef>
                <a:spcPts val="500"/>
              </a:spcBef>
            </a:pPr>
            <a:r>
              <a:rPr lang="en-US" sz="2000" dirty="0"/>
              <a:t>Under this test, we create census tract groups based on shares of </a:t>
            </a:r>
            <a:r>
              <a:rPr lang="en-US" sz="2000" dirty="0" smtClean="0"/>
              <a:t>Black</a:t>
            </a:r>
            <a:r>
              <a:rPr lang="en-US" sz="2000" dirty="0"/>
              <a:t> </a:t>
            </a:r>
            <a:r>
              <a:rPr lang="en-US" sz="2000" dirty="0" smtClean="0"/>
              <a:t>residents </a:t>
            </a:r>
            <a:r>
              <a:rPr lang="en-US" sz="2000" dirty="0"/>
              <a:t>and then compare gaps for tracts with &lt;=25% and &gt;25% Black residents. </a:t>
            </a:r>
          </a:p>
          <a:p>
            <a:pPr lvl="0">
              <a:spcBef>
                <a:spcPts val="500"/>
              </a:spcBef>
            </a:pPr>
            <a:r>
              <a:rPr lang="en-US" sz="2000" dirty="0"/>
              <a:t>This is an important test as the media allegations of racial bias</a:t>
            </a:r>
            <a:r>
              <a:rPr lang="en-US" sz="1800" dirty="0"/>
              <a:t> </a:t>
            </a:r>
            <a:r>
              <a:rPr lang="en-US" sz="2000" dirty="0"/>
              <a:t>commonly occurred in predominantly White neighborhoods. </a:t>
            </a:r>
          </a:p>
          <a:p>
            <a:pPr lvl="0">
              <a:spcBef>
                <a:spcPts val="500"/>
              </a:spcBef>
            </a:pPr>
            <a:r>
              <a:rPr lang="en-US" sz="2000" dirty="0"/>
              <a:t>The gaps for tracts with &lt;=25% and &gt;25% Black residents are virtually identical </a:t>
            </a:r>
            <a:r>
              <a:rPr lang="en-US" sz="2000" dirty="0" smtClean="0"/>
              <a:t>        (-</a:t>
            </a:r>
            <a:r>
              <a:rPr lang="en-US" sz="2000" dirty="0"/>
              <a:t>0.6% and -0.7% respectively), both of which are nearly the same gap as shown on Slide 9: -0.7%). </a:t>
            </a:r>
          </a:p>
          <a:p>
            <a:pPr>
              <a:spcBef>
                <a:spcPts val="500"/>
              </a:spcBef>
            </a:pPr>
            <a:r>
              <a:rPr lang="en-US" sz="2000" dirty="0"/>
              <a:t>This result adds further support to our conclusion that the alleged practice of knowing </a:t>
            </a:r>
            <a:r>
              <a:rPr lang="en-US" sz="2000" dirty="0" smtClean="0"/>
              <a:t>the applicant’s </a:t>
            </a:r>
            <a:r>
              <a:rPr lang="en-US" sz="2000" dirty="0"/>
              <a:t>race </a:t>
            </a:r>
            <a:r>
              <a:rPr lang="en-US" sz="2000" dirty="0" smtClean="0"/>
              <a:t>results </a:t>
            </a:r>
            <a:r>
              <a:rPr lang="en-US" sz="2000" dirty="0"/>
              <a:t>in racial bias by appraisers on refinance loans is uncommon and not systemic. </a:t>
            </a:r>
          </a:p>
          <a:p>
            <a:pPr>
              <a:spcBef>
                <a:spcPts val="500"/>
              </a:spcBef>
            </a:pPr>
            <a:r>
              <a:rPr lang="en-US" sz="2000" dirty="0"/>
              <a:t>It also supports the conclusion that unintentional appraiser bias based on race is also uncommon and not systemic.</a:t>
            </a:r>
            <a:endParaRPr lang="en-US" sz="1600" dirty="0"/>
          </a:p>
          <a:p>
            <a:pPr lvl="1"/>
            <a:endParaRPr lang="en-US" sz="1600" dirty="0"/>
          </a:p>
          <a:p>
            <a:pPr lvl="1"/>
            <a:endParaRPr lang="en-US" sz="1600" dirty="0"/>
          </a:p>
          <a:p>
            <a:pPr lvl="1"/>
            <a:endParaRPr lang="en-US" sz="1600" dirty="0"/>
          </a:p>
        </p:txBody>
      </p:sp>
      <p:graphicFrame>
        <p:nvGraphicFramePr>
          <p:cNvPr id="4" name="Table 3"/>
          <p:cNvGraphicFramePr>
            <a:graphicFrameLocks noGrp="1"/>
          </p:cNvGraphicFramePr>
          <p:nvPr>
            <p:extLst/>
          </p:nvPr>
        </p:nvGraphicFramePr>
        <p:xfrm>
          <a:off x="327546" y="4389061"/>
          <a:ext cx="8488908" cy="1953048"/>
        </p:xfrm>
        <a:graphic>
          <a:graphicData uri="http://schemas.openxmlformats.org/drawingml/2006/table">
            <a:tbl>
              <a:tblPr firstRow="1" firstCol="1" bandRow="1">
                <a:tableStyleId>{5C22544A-7EE6-4342-B048-85BDC9FD1C3A}</a:tableStyleId>
              </a:tblPr>
              <a:tblGrid>
                <a:gridCol w="2065730">
                  <a:extLst>
                    <a:ext uri="{9D8B030D-6E8A-4147-A177-3AD203B41FA5}">
                      <a16:colId xmlns:a16="http://schemas.microsoft.com/office/drawing/2014/main" val="151261380"/>
                    </a:ext>
                  </a:extLst>
                </a:gridCol>
                <a:gridCol w="2439407">
                  <a:extLst>
                    <a:ext uri="{9D8B030D-6E8A-4147-A177-3AD203B41FA5}">
                      <a16:colId xmlns:a16="http://schemas.microsoft.com/office/drawing/2014/main" val="3894726843"/>
                    </a:ext>
                  </a:extLst>
                </a:gridCol>
                <a:gridCol w="1911675">
                  <a:extLst>
                    <a:ext uri="{9D8B030D-6E8A-4147-A177-3AD203B41FA5}">
                      <a16:colId xmlns:a16="http://schemas.microsoft.com/office/drawing/2014/main" val="1073832008"/>
                    </a:ext>
                  </a:extLst>
                </a:gridCol>
                <a:gridCol w="2072096">
                  <a:extLst>
                    <a:ext uri="{9D8B030D-6E8A-4147-A177-3AD203B41FA5}">
                      <a16:colId xmlns:a16="http://schemas.microsoft.com/office/drawing/2014/main" val="701964154"/>
                    </a:ext>
                  </a:extLst>
                </a:gridCol>
              </a:tblGrid>
              <a:tr h="237269">
                <a:tc>
                  <a:txBody>
                    <a:bodyPr/>
                    <a:lstStyle/>
                    <a:p>
                      <a:pPr marL="0" marR="0" algn="ctr">
                        <a:lnSpc>
                          <a:spcPct val="107000"/>
                        </a:lnSpc>
                        <a:spcBef>
                          <a:spcPts val="0"/>
                        </a:spcBef>
                        <a:spcAft>
                          <a:spcPts val="0"/>
                        </a:spcAft>
                      </a:pPr>
                      <a:r>
                        <a:rPr lang="en-US" sz="1400" dirty="0">
                          <a:solidFill>
                            <a:schemeClr val="bg1"/>
                          </a:solidFill>
                          <a:effectLst/>
                        </a:rPr>
                        <a:t>Black resident share of census tract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solidFill>
                            <a:schemeClr val="bg1"/>
                          </a:solidFill>
                          <a:effectLst/>
                        </a:rPr>
                        <a:t>Gap </a:t>
                      </a:r>
                      <a:r>
                        <a:rPr lang="en-US" sz="1400" b="1" kern="1200" dirty="0">
                          <a:solidFill>
                            <a:schemeClr val="bg1"/>
                          </a:solidFill>
                          <a:effectLst/>
                          <a:latin typeface="+mn-lt"/>
                          <a:ea typeface="+mn-ea"/>
                          <a:cs typeface="+mn-cs"/>
                        </a:rPr>
                        <a:t>btw. Blacks and Whites  </a:t>
                      </a:r>
                    </a:p>
                  </a:txBody>
                  <a:tcPr marL="68580" marR="68580" marT="0" marB="0" anchor="ctr"/>
                </a:tc>
                <a:tc>
                  <a:txBody>
                    <a:bodyPr/>
                    <a:lstStyle/>
                    <a:p>
                      <a:pPr marL="0" marR="0" algn="ctr">
                        <a:lnSpc>
                          <a:spcPct val="107000"/>
                        </a:lnSpc>
                        <a:spcBef>
                          <a:spcPts val="0"/>
                        </a:spcBef>
                        <a:spcAft>
                          <a:spcPts val="0"/>
                        </a:spcAft>
                      </a:pPr>
                      <a:r>
                        <a:rPr lang="en-US" sz="1400" b="1" kern="1200" baseline="0" dirty="0">
                          <a:solidFill>
                            <a:schemeClr val="bg1"/>
                          </a:solidFill>
                          <a:effectLst/>
                          <a:latin typeface="+mn-lt"/>
                          <a:ea typeface="+mn-ea"/>
                          <a:cs typeface="+mn-cs"/>
                        </a:rPr>
                        <a:t># of White observations</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a:t>
                      </a:r>
                      <a:r>
                        <a:rPr lang="en-US" sz="1400" b="1" kern="1200" baseline="0" dirty="0">
                          <a:solidFill>
                            <a:schemeClr val="lt1"/>
                          </a:solidFill>
                          <a:effectLst/>
                          <a:latin typeface="+mn-lt"/>
                          <a:ea typeface="+mn-ea"/>
                          <a:cs typeface="+mn-cs"/>
                        </a:rPr>
                        <a:t> of Black observations</a:t>
                      </a:r>
                      <a:endParaRPr lang="en-US" sz="14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3592845472"/>
                  </a:ext>
                </a:extLst>
              </a:tr>
              <a:tr h="237269">
                <a:tc>
                  <a:txBody>
                    <a:bodyPr/>
                    <a:lstStyle/>
                    <a:p>
                      <a:pPr algn="ctr" fontAlgn="b"/>
                      <a:r>
                        <a:rPr lang="en-US" sz="1400" b="1" i="0" u="none" strike="noStrike" dirty="0">
                          <a:effectLst/>
                          <a:latin typeface="Calibri" panose="020F0502020204030204" pitchFamily="34" charset="0"/>
                        </a:rPr>
                        <a:t>All</a:t>
                      </a:r>
                      <a:r>
                        <a:rPr lang="en-US" sz="1400" b="1" i="0" u="none" strike="noStrike" baseline="0" dirty="0">
                          <a:effectLst/>
                          <a:latin typeface="Calibri" panose="020F0502020204030204" pitchFamily="34" charset="0"/>
                        </a:rPr>
                        <a:t> </a:t>
                      </a:r>
                      <a:endParaRPr lang="en-US" sz="1400" b="1" i="0" u="none" strike="noStrike" dirty="0">
                        <a:effectLst/>
                        <a:latin typeface="Calibri" panose="020F0502020204030204" pitchFamily="34" charset="0"/>
                      </a:endParaRPr>
                    </a:p>
                  </a:txBody>
                  <a:tcPr marL="9525" marR="9525" marT="9525" marB="0" anchor="b"/>
                </a:tc>
                <a:tc>
                  <a:txBody>
                    <a:bodyPr/>
                    <a:lstStyle/>
                    <a:p>
                      <a:pPr algn="ctr" fontAlgn="b"/>
                      <a:r>
                        <a:rPr lang="en-US" sz="1400" b="0" i="0" u="none" strike="noStrike" dirty="0">
                          <a:effectLst/>
                          <a:latin typeface="Calibri" panose="020F0502020204030204" pitchFamily="34" charset="0"/>
                        </a:rPr>
                        <a:t>-0.7%***</a:t>
                      </a:r>
                    </a:p>
                  </a:txBody>
                  <a:tcPr marL="9525" marR="9525" marT="9525" marB="0" anchor="ctr"/>
                </a:tc>
                <a:tc>
                  <a:txBody>
                    <a:bodyPr/>
                    <a:lstStyle/>
                    <a:p>
                      <a:pPr algn="ctr" fontAlgn="b"/>
                      <a:r>
                        <a:rPr lang="en-US" sz="1400" b="0" i="0" u="none" strike="noStrike" dirty="0">
                          <a:effectLst/>
                          <a:latin typeface="Calibri" panose="020F0502020204030204" pitchFamily="34" charset="0"/>
                        </a:rPr>
                        <a:t>212,935 </a:t>
                      </a:r>
                    </a:p>
                  </a:txBody>
                  <a:tcPr marL="9525" marR="9525" marT="9525" marB="0" anchor="ctr"/>
                </a:tc>
                <a:tc>
                  <a:txBody>
                    <a:bodyPr/>
                    <a:lstStyle/>
                    <a:p>
                      <a:pPr algn="ctr" fontAlgn="b"/>
                      <a:r>
                        <a:rPr lang="en-US" sz="1400" b="0" i="0" u="none" strike="noStrike" dirty="0">
                          <a:effectLst/>
                          <a:latin typeface="Calibri" panose="020F0502020204030204" pitchFamily="34" charset="0"/>
                        </a:rPr>
                        <a:t>30,435 </a:t>
                      </a:r>
                    </a:p>
                  </a:txBody>
                  <a:tcPr marL="9525" marR="9525" marT="9525" marB="0" anchor="ctr"/>
                </a:tc>
                <a:extLst>
                  <a:ext uri="{0D108BD9-81ED-4DB2-BD59-A6C34878D82A}">
                    <a16:rowId xmlns:a16="http://schemas.microsoft.com/office/drawing/2014/main" val="914403015"/>
                  </a:ext>
                </a:extLst>
              </a:tr>
              <a:tr h="238193">
                <a:tc>
                  <a:txBody>
                    <a:bodyPr/>
                    <a:lstStyle/>
                    <a:p>
                      <a:pPr marL="0" marR="0" lvl="0" indent="0" algn="ctr" defTabSz="914400" rtl="0" eaLnBrk="1" fontAlgn="b" latinLnBrk="0" hangingPunct="1">
                        <a:lnSpc>
                          <a:spcPct val="107000"/>
                        </a:lnSpc>
                        <a:spcBef>
                          <a:spcPts val="0"/>
                        </a:spcBef>
                        <a:spcAft>
                          <a:spcPts val="0"/>
                        </a:spcAft>
                        <a:buClrTx/>
                        <a:buSzTx/>
                        <a:buFontTx/>
                        <a:buNone/>
                        <a:tabLst/>
                        <a:defRPr/>
                      </a:pPr>
                      <a:r>
                        <a:rPr lang="en-US" sz="1400" b="1" i="0" u="none" strike="noStrike" kern="1200" dirty="0">
                          <a:solidFill>
                            <a:schemeClr val="lt1"/>
                          </a:solidFill>
                          <a:effectLst/>
                          <a:latin typeface="Calibri" panose="020F0502020204030204" pitchFamily="34" charset="0"/>
                          <a:ea typeface="+mn-ea"/>
                          <a:cs typeface="+mn-cs"/>
                        </a:rPr>
                        <a:t>&lt;= 25%</a:t>
                      </a:r>
                    </a:p>
                  </a:txBody>
                  <a:tcPr marL="9525" marR="9525" marT="9525" marB="0" anchor="b"/>
                </a:tc>
                <a:tc>
                  <a:txBody>
                    <a:bodyPr/>
                    <a:lstStyle/>
                    <a:p>
                      <a:pPr algn="ctr" fontAlgn="b"/>
                      <a:r>
                        <a:rPr lang="en-US" sz="1400" b="0" i="0" u="none" strike="noStrike" dirty="0">
                          <a:effectLst/>
                          <a:latin typeface="Calibri" panose="020F0502020204030204" pitchFamily="34" charset="0"/>
                        </a:rPr>
                        <a:t>-0.6%***</a:t>
                      </a:r>
                    </a:p>
                  </a:txBody>
                  <a:tcPr marL="9525" marR="9525" marT="9525" marB="0" anchor="ctr"/>
                </a:tc>
                <a:tc>
                  <a:txBody>
                    <a:bodyPr/>
                    <a:lstStyle/>
                    <a:p>
                      <a:pPr algn="ctr" fontAlgn="b"/>
                      <a:r>
                        <a:rPr lang="en-US" sz="1400" b="0" i="0" u="none" strike="noStrike" dirty="0">
                          <a:effectLst/>
                          <a:latin typeface="Calibri" panose="020F0502020204030204" pitchFamily="34" charset="0"/>
                        </a:rPr>
                        <a:t> 205,480 </a:t>
                      </a:r>
                    </a:p>
                  </a:txBody>
                  <a:tcPr marL="9525" marR="9525" marT="9525" marB="0" anchor="ctr"/>
                </a:tc>
                <a:tc>
                  <a:txBody>
                    <a:bodyPr/>
                    <a:lstStyle/>
                    <a:p>
                      <a:pPr algn="ctr" fontAlgn="b"/>
                      <a:r>
                        <a:rPr lang="en-US" sz="1400" b="0" i="0" u="none" strike="noStrike" dirty="0">
                          <a:effectLst/>
                          <a:latin typeface="Calibri" panose="020F0502020204030204" pitchFamily="34" charset="0"/>
                        </a:rPr>
                        <a:t>19,639 </a:t>
                      </a:r>
                    </a:p>
                  </a:txBody>
                  <a:tcPr marL="9525" marR="9525" marT="9525" marB="0" anchor="ctr"/>
                </a:tc>
                <a:extLst>
                  <a:ext uri="{0D108BD9-81ED-4DB2-BD59-A6C34878D82A}">
                    <a16:rowId xmlns:a16="http://schemas.microsoft.com/office/drawing/2014/main" val="2323221336"/>
                  </a:ext>
                </a:extLst>
              </a:tr>
              <a:tr h="238193">
                <a:tc>
                  <a:txBody>
                    <a:bodyPr/>
                    <a:lstStyle/>
                    <a:p>
                      <a:pPr marL="0" marR="0" lvl="0" indent="0" algn="ctr" defTabSz="914400" rtl="0" eaLnBrk="1" fontAlgn="b" latinLnBrk="0" hangingPunct="1">
                        <a:lnSpc>
                          <a:spcPct val="107000"/>
                        </a:lnSpc>
                        <a:spcBef>
                          <a:spcPts val="0"/>
                        </a:spcBef>
                        <a:spcAft>
                          <a:spcPts val="0"/>
                        </a:spcAft>
                        <a:buClrTx/>
                        <a:buSzTx/>
                        <a:buFontTx/>
                        <a:buNone/>
                        <a:tabLst/>
                        <a:defRPr/>
                      </a:pPr>
                      <a:r>
                        <a:rPr lang="en-US" sz="1400" b="1" i="0" u="none" strike="noStrike" kern="1200" dirty="0">
                          <a:solidFill>
                            <a:schemeClr val="lt1"/>
                          </a:solidFill>
                          <a:effectLst/>
                          <a:latin typeface="Calibri" panose="020F0502020204030204" pitchFamily="34" charset="0"/>
                          <a:ea typeface="+mn-ea"/>
                          <a:cs typeface="+mn-cs"/>
                        </a:rPr>
                        <a:t>&gt; 25%</a:t>
                      </a:r>
                    </a:p>
                  </a:txBody>
                  <a:tcPr marL="9525" marR="9525" marT="9525" marB="0" anchor="b"/>
                </a:tc>
                <a:tc>
                  <a:txBody>
                    <a:bodyPr/>
                    <a:lstStyle/>
                    <a:p>
                      <a:pPr marL="0" algn="ctr" defTabSz="914400" rtl="0" eaLnBrk="1" fontAlgn="b" latinLnBrk="0" hangingPunct="1"/>
                      <a:r>
                        <a:rPr lang="en-US" sz="1400" b="0" i="0" u="none" strike="noStrike" kern="1200" dirty="0">
                          <a:solidFill>
                            <a:schemeClr val="dk1"/>
                          </a:solidFill>
                          <a:effectLst/>
                          <a:latin typeface="Calibri" panose="020F0502020204030204" pitchFamily="34" charset="0"/>
                          <a:ea typeface="+mn-ea"/>
                          <a:cs typeface="+mn-cs"/>
                        </a:rPr>
                        <a:t>-0.7%**</a:t>
                      </a:r>
                    </a:p>
                  </a:txBody>
                  <a:tcPr marL="9525" marR="9525" marT="9525" marB="0" anchor="b"/>
                </a:tc>
                <a:tc>
                  <a:txBody>
                    <a:bodyPr/>
                    <a:lstStyle/>
                    <a:p>
                      <a:pPr marL="0" algn="ctr" defTabSz="914400" rtl="0" eaLnBrk="1" fontAlgn="b" latinLnBrk="0" hangingPunct="1"/>
                      <a:r>
                        <a:rPr lang="en-US" sz="1400" b="0" i="0" u="none" strike="noStrike" kern="1200" dirty="0">
                          <a:solidFill>
                            <a:schemeClr val="dk1"/>
                          </a:solidFill>
                          <a:effectLst/>
                          <a:latin typeface="Calibri" panose="020F0502020204030204" pitchFamily="34" charset="0"/>
                          <a:ea typeface="+mn-ea"/>
                          <a:cs typeface="+mn-cs"/>
                        </a:rPr>
                        <a:t>7,198</a:t>
                      </a:r>
                    </a:p>
                  </a:txBody>
                  <a:tcPr marL="9525" marR="9525" marT="9525" marB="0" anchor="b"/>
                </a:tc>
                <a:tc>
                  <a:txBody>
                    <a:bodyPr/>
                    <a:lstStyle/>
                    <a:p>
                      <a:pPr marL="0" algn="ctr" defTabSz="914400" rtl="0" eaLnBrk="1" fontAlgn="b" latinLnBrk="0" hangingPunct="1"/>
                      <a:r>
                        <a:rPr lang="en-US" sz="1400" b="0" i="0" u="none" strike="noStrike" kern="1200" dirty="0">
                          <a:solidFill>
                            <a:schemeClr val="dk1"/>
                          </a:solidFill>
                          <a:effectLst/>
                          <a:latin typeface="Calibri" panose="020F0502020204030204" pitchFamily="34" charset="0"/>
                          <a:ea typeface="+mn-ea"/>
                          <a:cs typeface="+mn-cs"/>
                        </a:rPr>
                        <a:t>10,774 </a:t>
                      </a:r>
                    </a:p>
                  </a:txBody>
                  <a:tcPr marL="9525" marR="9525" marT="9525" marB="0" anchor="b"/>
                </a:tc>
                <a:extLst>
                  <a:ext uri="{0D108BD9-81ED-4DB2-BD59-A6C34878D82A}">
                    <a16:rowId xmlns:a16="http://schemas.microsoft.com/office/drawing/2014/main" val="3877793879"/>
                  </a:ext>
                </a:extLst>
              </a:tr>
              <a:tr h="272956">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Regressio</a:t>
                      </a:r>
                      <a:r>
                        <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is the </a:t>
                      </a: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AVM refi approach and data are limited to property value $100,000-$1,000,000, Year built</a:t>
                      </a:r>
                      <a:r>
                        <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between</a:t>
                      </a: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2000-2019, Lot sizes</a:t>
                      </a:r>
                      <a:r>
                        <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2,000</a:t>
                      </a: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-20,000 sq. ft., Building area</a:t>
                      </a:r>
                      <a:r>
                        <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a:t>
                      </a: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800-3600 sq. ft. We only use human</a:t>
                      </a:r>
                      <a:r>
                        <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appraisals, waivers are excluded. </a:t>
                      </a: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Minority share of census tract is defined as the share of Blac</a:t>
                      </a:r>
                      <a:r>
                        <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 people residing in a tract. </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denotes</a:t>
                      </a:r>
                      <a:r>
                        <a:rPr lang="en-US" sz="12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significance </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the</a:t>
                      </a:r>
                      <a:r>
                        <a:rPr lang="en-US" sz="12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5% level and *** at the 1% level</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hMerge="1">
                  <a:txBody>
                    <a:bodyPr/>
                    <a:lstStyle/>
                    <a:p>
                      <a:pPr algn="ctr" fontAlgn="b"/>
                      <a:endParaRPr lang="en-US" sz="1300" b="0" i="1" u="none" strike="noStrike" dirty="0">
                        <a:solidFill>
                          <a:srgbClr val="000000"/>
                        </a:solidFill>
                        <a:effectLst/>
                        <a:latin typeface="Calibri" panose="020F0502020204030204" pitchFamily="34" charset="0"/>
                      </a:endParaRPr>
                    </a:p>
                  </a:txBody>
                  <a:tcPr marL="9525" marR="9525" marT="9525" marB="0" anchor="b"/>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1026033757"/>
                  </a:ext>
                </a:extLst>
              </a:tr>
            </a:tbl>
          </a:graphicData>
        </a:graphic>
      </p:graphicFrame>
      <p:sp>
        <p:nvSpPr>
          <p:cNvPr id="5" name="Slide Number Placeholder 4"/>
          <p:cNvSpPr>
            <a:spLocks noGrp="1"/>
          </p:cNvSpPr>
          <p:nvPr>
            <p:ph type="sldNum" sz="quarter" idx="12"/>
          </p:nvPr>
        </p:nvSpPr>
        <p:spPr/>
        <p:txBody>
          <a:bodyPr/>
          <a:lstStyle/>
          <a:p>
            <a:fld id="{640B93FB-070B-4945-8AF2-4B941007AB20}" type="slidenum">
              <a:rPr lang="en-US" smtClean="0"/>
              <a:t>18</a:t>
            </a:fld>
            <a:endParaRPr lang="en-US" dirty="0"/>
          </a:p>
        </p:txBody>
      </p:sp>
    </p:spTree>
    <p:extLst>
      <p:ext uri="{BB962C8B-B14F-4D97-AF65-F5344CB8AC3E}">
        <p14:creationId xmlns:p14="http://schemas.microsoft.com/office/powerpoint/2010/main" val="82514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5166"/>
          </a:xfrm>
          <a:solidFill>
            <a:schemeClr val="accent1">
              <a:lumMod val="40000"/>
              <a:lumOff val="60000"/>
            </a:schemeClr>
          </a:solidFill>
        </p:spPr>
        <p:txBody>
          <a:bodyPr>
            <a:normAutofit/>
          </a:bodyPr>
          <a:lstStyle/>
          <a:p>
            <a:pPr algn="ctr"/>
            <a:r>
              <a:rPr lang="en-US" sz="2400" dirty="0" smtClean="0">
                <a:latin typeface="Arial" panose="020B0604020202020204" pitchFamily="34" charset="0"/>
                <a:cs typeface="Arial" panose="020B0604020202020204" pitchFamily="34" charset="0"/>
              </a:rPr>
              <a:t>Pro-actively Identifying or Defending against Appraiser Bias </a:t>
            </a:r>
            <a:endParaRPr lang="en-US" sz="2400" dirty="0">
              <a:latin typeface="+mn-lt"/>
            </a:endParaRPr>
          </a:p>
        </p:txBody>
      </p:sp>
      <p:sp>
        <p:nvSpPr>
          <p:cNvPr id="43" name="TextBox 42"/>
          <p:cNvSpPr txBox="1"/>
          <p:nvPr/>
        </p:nvSpPr>
        <p:spPr>
          <a:xfrm>
            <a:off x="191069" y="726235"/>
            <a:ext cx="8952931" cy="5740033"/>
          </a:xfrm>
          <a:prstGeom prst="rect">
            <a:avLst/>
          </a:prstGeom>
          <a:noFill/>
        </p:spPr>
        <p:txBody>
          <a:bodyPr wrap="square" rtlCol="0">
            <a:spAutoFit/>
          </a:bodyPr>
          <a:lstStyle/>
          <a:p>
            <a:r>
              <a:rPr lang="en-US" dirty="0" smtClean="0"/>
              <a:t>Regulators, Appraiser Management Companies (AMCs), appraisal firms and mortgage lenders would be able to replicate our methodology and use it to pro-actively identify and root out cases of appraiser racial or ethnic bias. It could also be used to defend against claims of appraiser racial or ethnic bias. </a:t>
            </a:r>
          </a:p>
          <a:p>
            <a:endParaRPr lang="en-US" dirty="0"/>
          </a:p>
          <a:p>
            <a:r>
              <a:rPr lang="en-US" dirty="0" smtClean="0"/>
              <a:t>Using our methodology one would be able to confirm the presence or lack of a statistically </a:t>
            </a:r>
            <a:r>
              <a:rPr lang="en-US" dirty="0"/>
              <a:t>significant pattern of </a:t>
            </a:r>
            <a:r>
              <a:rPr lang="en-US" dirty="0" smtClean="0"/>
              <a:t>bias being </a:t>
            </a:r>
            <a:r>
              <a:rPr lang="en-US" dirty="0"/>
              <a:t>experienced by the protected </a:t>
            </a:r>
            <a:r>
              <a:rPr lang="en-US" dirty="0" smtClean="0"/>
              <a:t>class, by rendering outcomes </a:t>
            </a:r>
            <a:r>
              <a:rPr lang="en-US" dirty="0"/>
              <a:t>directly comparable between the protected and non-protected classes</a:t>
            </a:r>
            <a:r>
              <a:rPr lang="en-US" dirty="0" smtClean="0"/>
              <a:t>.* </a:t>
            </a:r>
            <a:r>
              <a:rPr lang="en-US" dirty="0"/>
              <a:t>Should </a:t>
            </a:r>
            <a:r>
              <a:rPr lang="en-US" dirty="0" smtClean="0"/>
              <a:t>the result show </a:t>
            </a:r>
            <a:r>
              <a:rPr lang="en-US" dirty="0"/>
              <a:t>no statistically significant difference in the </a:t>
            </a:r>
            <a:r>
              <a:rPr lang="en-US" dirty="0" smtClean="0"/>
              <a:t>valuation </a:t>
            </a:r>
            <a:r>
              <a:rPr lang="en-US" dirty="0"/>
              <a:t>outcomes between a protected class and a non-protected class, </a:t>
            </a:r>
            <a:r>
              <a:rPr lang="en-US" dirty="0" smtClean="0"/>
              <a:t>one could conclude there was a lack of statistically significant racial bias. These results would also be usable as </a:t>
            </a:r>
            <a:r>
              <a:rPr lang="en-US" dirty="0"/>
              <a:t>a valid defense to any disparate impact liability. </a:t>
            </a:r>
            <a:endParaRPr lang="en-US" dirty="0" smtClean="0"/>
          </a:p>
          <a:p>
            <a:endParaRPr lang="en-US" dirty="0"/>
          </a:p>
          <a:p>
            <a:r>
              <a:rPr lang="en-US" dirty="0" smtClean="0"/>
              <a:t>Regulators and individual firms likely have access to even more data than was used in our analysis:</a:t>
            </a:r>
          </a:p>
          <a:p>
            <a:pPr marL="742950" lvl="1" indent="-285750">
              <a:buFont typeface="Arial" panose="020B0604020202020204" pitchFamily="34" charset="0"/>
              <a:buChar char="•"/>
            </a:pPr>
            <a:r>
              <a:rPr lang="en-US" dirty="0" smtClean="0"/>
              <a:t>Access to the appraiser and appraisal firm’s name,</a:t>
            </a:r>
          </a:p>
          <a:p>
            <a:pPr marL="742950" lvl="1" indent="-285750">
              <a:buFont typeface="Arial" panose="020B0604020202020204" pitchFamily="34" charset="0"/>
              <a:buChar char="•"/>
            </a:pPr>
            <a:r>
              <a:rPr lang="en-US" dirty="0" smtClean="0"/>
              <a:t>Access to all loan applications, regardless of disposition,</a:t>
            </a:r>
          </a:p>
          <a:p>
            <a:pPr marL="742950" lvl="1" indent="-285750">
              <a:buFont typeface="Arial" panose="020B0604020202020204" pitchFamily="34" charset="0"/>
              <a:buChar char="•"/>
            </a:pPr>
            <a:r>
              <a:rPr lang="en-US" dirty="0" smtClean="0"/>
              <a:t>Access to all complaints and review of valuation requests and their disposition, regardless of race or ethnic origin.</a:t>
            </a:r>
            <a:endParaRPr lang="en-US" b="1" dirty="0" smtClean="0"/>
          </a:p>
          <a:p>
            <a:pPr marL="0" lvl="1"/>
            <a:endParaRPr lang="en-US" sz="1200" dirty="0" smtClean="0"/>
          </a:p>
          <a:p>
            <a:pPr marL="0" lvl="1"/>
            <a:r>
              <a:rPr lang="en-US" sz="1200" dirty="0" smtClean="0"/>
              <a:t>* See </a:t>
            </a:r>
            <a:r>
              <a:rPr lang="en-US" sz="1300" u="sng" dirty="0" smtClean="0">
                <a:hlinkClick r:id="rId2"/>
              </a:rPr>
              <a:t>Comment </a:t>
            </a:r>
            <a:r>
              <a:rPr lang="en-US" sz="1300" u="sng" dirty="0">
                <a:hlinkClick r:id="rId2"/>
              </a:rPr>
              <a:t>Letter on HUD’s Implementation of the Fair Housing Act’s Disparate Impact </a:t>
            </a:r>
            <a:r>
              <a:rPr lang="en-US" sz="1300" u="sng" dirty="0" smtClean="0">
                <a:hlinkClick r:id="rId2"/>
              </a:rPr>
              <a:t>Standard</a:t>
            </a:r>
            <a:endParaRPr lang="en-US" sz="1300" dirty="0"/>
          </a:p>
        </p:txBody>
      </p:sp>
      <p:sp>
        <p:nvSpPr>
          <p:cNvPr id="34" name="Slide Number Placeholder 64"/>
          <p:cNvSpPr txBox="1">
            <a:spLocks/>
          </p:cNvSpPr>
          <p:nvPr/>
        </p:nvSpPr>
        <p:spPr>
          <a:xfrm>
            <a:off x="7086600" y="649485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0B93FB-070B-4945-8AF2-4B941007AB20}" type="slidenum">
              <a:rPr lang="en-US" smtClean="0"/>
              <a:pPr/>
              <a:t>19</a:t>
            </a:fld>
            <a:endParaRPr lang="en-US" dirty="0"/>
          </a:p>
        </p:txBody>
      </p:sp>
    </p:spTree>
    <p:extLst>
      <p:ext uri="{BB962C8B-B14F-4D97-AF65-F5344CB8AC3E}">
        <p14:creationId xmlns:p14="http://schemas.microsoft.com/office/powerpoint/2010/main" val="3810886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275" y="1842449"/>
            <a:ext cx="7751076" cy="2328556"/>
          </a:xfrm>
          <a:solidFill>
            <a:srgbClr val="BDD7EE"/>
          </a:solidFill>
        </p:spPr>
        <p:txBody>
          <a:bodyPr anchor="ctr">
            <a:noAutofit/>
          </a:bodyPr>
          <a:lstStyle/>
          <a:p>
            <a:pPr>
              <a:lnSpc>
                <a:spcPct val="150000"/>
              </a:lnSpc>
              <a:spcBef>
                <a:spcPts val="1200"/>
              </a:spcBef>
              <a:spcAft>
                <a:spcPts val="1200"/>
              </a:spcAft>
            </a:pPr>
            <a:r>
              <a:rPr lang="en-US" sz="2800" dirty="0" smtClean="0">
                <a:latin typeface="Arial" panose="020B0604020202020204" pitchFamily="34" charset="0"/>
                <a:cs typeface="Arial" panose="020B0604020202020204" pitchFamily="34" charset="0"/>
              </a:rPr>
              <a:t>AEI’s In-depth Study into Alleged </a:t>
            </a:r>
            <a:r>
              <a:rPr lang="en-US" sz="2800" dirty="0">
                <a:latin typeface="Arial" panose="020B0604020202020204" pitchFamily="34" charset="0"/>
                <a:cs typeface="Arial" panose="020B0604020202020204" pitchFamily="34" charset="0"/>
              </a:rPr>
              <a:t>Racial Bias by Appraisers on Mortgage </a:t>
            </a:r>
            <a:r>
              <a:rPr lang="en-US" sz="2800" dirty="0" smtClean="0">
                <a:latin typeface="Arial" panose="020B0604020202020204" pitchFamily="34" charset="0"/>
                <a:cs typeface="Arial" panose="020B0604020202020204" pitchFamily="34" charset="0"/>
              </a:rPr>
              <a:t>Loans</a:t>
            </a:r>
            <a:br>
              <a:rPr lang="en-US" sz="2800" dirty="0" smtClean="0">
                <a:latin typeface="Arial" panose="020B0604020202020204" pitchFamily="34" charset="0"/>
                <a:cs typeface="Arial" panose="020B0604020202020204" pitchFamily="34" charset="0"/>
              </a:rPr>
            </a:br>
            <a:r>
              <a:rPr lang="en-US" sz="2000" i="1" dirty="0" smtClean="0">
                <a:latin typeface="Arial" panose="020B0604020202020204" pitchFamily="34" charset="0"/>
                <a:cs typeface="Arial" panose="020B0604020202020204" pitchFamily="34" charset="0"/>
              </a:rPr>
              <a:t>Full report may also be found at</a:t>
            </a:r>
            <a:r>
              <a:rPr lang="en-US" sz="2000" i="1" dirty="0">
                <a:latin typeface="Arial" panose="020B0604020202020204" pitchFamily="34" charset="0"/>
                <a:cs typeface="Arial" panose="020B0604020202020204" pitchFamily="34" charset="0"/>
              </a:rPr>
              <a:t>:</a:t>
            </a:r>
            <a:br>
              <a:rPr lang="en-US" sz="2000" i="1" dirty="0">
                <a:latin typeface="Arial" panose="020B0604020202020204" pitchFamily="34" charset="0"/>
                <a:cs typeface="Arial" panose="020B0604020202020204" pitchFamily="34" charset="0"/>
              </a:rPr>
            </a:br>
            <a:r>
              <a:rPr lang="en-US" sz="2000" i="1" dirty="0">
                <a:latin typeface="Arial" panose="020B0604020202020204" pitchFamily="34" charset="0"/>
                <a:cs typeface="Arial" panose="020B0604020202020204" pitchFamily="34" charset="0"/>
                <a:hlinkClick r:id="rId3"/>
              </a:rPr>
              <a:t>https://www.aei.org/economics/special-briefing-on-appraiser-bias</a:t>
            </a:r>
            <a:r>
              <a:rPr lang="en-US" sz="2000" i="1" dirty="0" smtClean="0">
                <a:latin typeface="Arial" panose="020B0604020202020204" pitchFamily="34" charset="0"/>
                <a:cs typeface="Arial" panose="020B0604020202020204" pitchFamily="34" charset="0"/>
                <a:hlinkClick r:id="rId3"/>
              </a:rPr>
              <a:t>/</a:t>
            </a:r>
            <a:r>
              <a:rPr lang="en-US" sz="2000" i="1" dirty="0" smtClean="0">
                <a:latin typeface="Arial" panose="020B0604020202020204" pitchFamily="34" charset="0"/>
                <a:cs typeface="Arial" panose="020B0604020202020204" pitchFamily="34" charset="0"/>
              </a:rPr>
              <a:t> </a:t>
            </a:r>
            <a:endParaRPr lang="en-US" sz="2000" i="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64661E-BB1B-4562-AFE2-BCC756829917}"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014648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423080"/>
          </a:xfrm>
          <a:solidFill>
            <a:schemeClr val="accent1">
              <a:lumMod val="40000"/>
              <a:lumOff val="60000"/>
            </a:schemeClr>
          </a:solidFill>
        </p:spPr>
        <p:txBody>
          <a:bodyPr>
            <a:normAutofit/>
          </a:bodyPr>
          <a:lstStyle/>
          <a:p>
            <a:pPr algn="ctr"/>
            <a:r>
              <a:rPr lang="en-US" sz="2400" dirty="0">
                <a:latin typeface="Arial" panose="020B0604020202020204" pitchFamily="34" charset="0"/>
                <a:cs typeface="Arial" panose="020B0604020202020204" pitchFamily="34" charset="0"/>
              </a:rPr>
              <a:t>Conclusion: How Common Is Appraiser Racial Bias</a:t>
            </a:r>
            <a:r>
              <a:rPr lang="en-US" sz="2400" dirty="0" smtClean="0">
                <a:latin typeface="Arial" panose="020B0604020202020204" pitchFamily="34" charset="0"/>
                <a:cs typeface="Arial" panose="020B0604020202020204" pitchFamily="34" charset="0"/>
              </a:rPr>
              <a:t>?</a:t>
            </a:r>
            <a:endParaRPr lang="en-US" sz="2400" dirty="0">
              <a:latin typeface="+mn-lt"/>
            </a:endParaRPr>
          </a:p>
        </p:txBody>
      </p:sp>
      <p:sp>
        <p:nvSpPr>
          <p:cNvPr id="43" name="TextBox 42"/>
          <p:cNvSpPr txBox="1"/>
          <p:nvPr/>
        </p:nvSpPr>
        <p:spPr>
          <a:xfrm>
            <a:off x="122831" y="409433"/>
            <a:ext cx="9021170" cy="6453049"/>
          </a:xfrm>
          <a:prstGeom prst="rect">
            <a:avLst/>
          </a:prstGeom>
          <a:noFill/>
        </p:spPr>
        <p:txBody>
          <a:bodyPr wrap="square" rtlCol="0">
            <a:spAutoFit/>
          </a:bodyPr>
          <a:lstStyle/>
          <a:p>
            <a:pPr>
              <a:spcBef>
                <a:spcPts val="500"/>
              </a:spcBef>
            </a:pPr>
            <a:r>
              <a:rPr lang="en-US" sz="1900" dirty="0">
                <a:cs typeface="Arial" panose="020B0604020202020204" pitchFamily="34" charset="0"/>
              </a:rPr>
              <a:t>We set out to statistically examine the level of racial bias in human performed appraisals.</a:t>
            </a:r>
          </a:p>
          <a:p>
            <a:pPr>
              <a:spcBef>
                <a:spcPts val="500"/>
              </a:spcBef>
            </a:pPr>
            <a:r>
              <a:rPr lang="en-US" sz="1900" dirty="0"/>
              <a:t>The CRN survey of lenders and AMCs suggest that Reconsiderations of Value (ROVs) are infrequent, as are reappraisals based on an ROV.  Further, ROVs with an allegation of racial bias on 1</a:t>
            </a:r>
            <a:r>
              <a:rPr lang="en-US" sz="1900" baseline="30000" dirty="0"/>
              <a:t>st</a:t>
            </a:r>
            <a:r>
              <a:rPr lang="en-US" sz="1900" dirty="0"/>
              <a:t> appraisal are also infrequent.</a:t>
            </a:r>
          </a:p>
          <a:p>
            <a:pPr>
              <a:spcBef>
                <a:spcPts val="500"/>
              </a:spcBef>
            </a:pPr>
            <a:r>
              <a:rPr lang="en-US" sz="1900" dirty="0"/>
              <a:t>The CRN survey and HMDA data both support the conclusion that our data set, consisting entirely of closed loans, does not suffer from a significant level of selection bias.</a:t>
            </a:r>
          </a:p>
          <a:p>
            <a:pPr>
              <a:spcBef>
                <a:spcPts val="500"/>
              </a:spcBef>
            </a:pPr>
            <a:r>
              <a:rPr lang="en-US" sz="1900" dirty="0"/>
              <a:t>Thus, statistically analyzing big data on closed loans can contribute to determining the presence and levels of racial bias by appraisers.</a:t>
            </a:r>
          </a:p>
          <a:p>
            <a:pPr>
              <a:spcBef>
                <a:spcPts val="500"/>
              </a:spcBef>
            </a:pPr>
            <a:r>
              <a:rPr lang="en-US" sz="1900" dirty="0"/>
              <a:t>The more biased appraisals there are and the larger the under-valuation, the easier it would be to detect them in the results – and vice versa.</a:t>
            </a:r>
          </a:p>
          <a:p>
            <a:pPr>
              <a:spcBef>
                <a:spcPts val="500"/>
              </a:spcBef>
            </a:pPr>
            <a:r>
              <a:rPr lang="en-US" sz="1900" dirty="0"/>
              <a:t>W</a:t>
            </a:r>
            <a:r>
              <a:rPr lang="en-US" sz="1900" dirty="0" smtClean="0"/>
              <a:t>hile a claim of disparate impact does </a:t>
            </a:r>
            <a:r>
              <a:rPr lang="en-US" sz="1900" dirty="0"/>
              <a:t>not need to </a:t>
            </a:r>
            <a:r>
              <a:rPr lang="en-US" sz="1900" dirty="0" smtClean="0"/>
              <a:t>demonstrate </a:t>
            </a:r>
            <a:r>
              <a:rPr lang="en-US" sz="1900" dirty="0"/>
              <a:t>intent or </a:t>
            </a:r>
            <a:r>
              <a:rPr lang="en-US" sz="1900" dirty="0" smtClean="0"/>
              <a:t>knowledge, any </a:t>
            </a:r>
            <a:r>
              <a:rPr lang="en-US" sz="1900" dirty="0"/>
              <a:t>challenged practice must be shown to be the substantial cause of the disparate impact. </a:t>
            </a:r>
          </a:p>
          <a:p>
            <a:pPr>
              <a:spcBef>
                <a:spcPts val="500"/>
              </a:spcBef>
            </a:pPr>
            <a:r>
              <a:rPr lang="en-US" sz="1900" dirty="0"/>
              <a:t>Our </a:t>
            </a:r>
            <a:r>
              <a:rPr lang="en-US" sz="1900" dirty="0" smtClean="0"/>
              <a:t>analysis </a:t>
            </a:r>
            <a:r>
              <a:rPr lang="en-US" sz="1900" dirty="0"/>
              <a:t>looked for evidence of either intentional </a:t>
            </a:r>
            <a:r>
              <a:rPr lang="en-US" sz="1900" dirty="0" smtClean="0"/>
              <a:t>or unintentional racial bias.</a:t>
            </a:r>
            <a:endParaRPr lang="en-US" sz="1900" dirty="0"/>
          </a:p>
          <a:p>
            <a:pPr>
              <a:spcBef>
                <a:spcPts val="500"/>
              </a:spcBef>
            </a:pPr>
            <a:r>
              <a:rPr lang="en-US" sz="1900" u="sng" dirty="0" smtClean="0"/>
              <a:t>Conclusions: (i) contrary to media allegations, racial </a:t>
            </a:r>
            <a:r>
              <a:rPr lang="en-US" sz="1900" u="sng" dirty="0"/>
              <a:t>bias </a:t>
            </a:r>
            <a:r>
              <a:rPr lang="en-US" sz="1900" u="sng" dirty="0" smtClean="0"/>
              <a:t>by appraisers on </a:t>
            </a:r>
            <a:r>
              <a:rPr lang="en-US" sz="1900" u="sng" dirty="0"/>
              <a:t>refinance loans </a:t>
            </a:r>
            <a:r>
              <a:rPr lang="en-US" sz="1900" u="sng" dirty="0" smtClean="0"/>
              <a:t>is </a:t>
            </a:r>
            <a:r>
              <a:rPr lang="en-US" sz="1900" u="sng" dirty="0"/>
              <a:t>uncommon and not systemic </a:t>
            </a:r>
            <a:r>
              <a:rPr lang="en-US" sz="1900" u="sng" dirty="0" smtClean="0"/>
              <a:t>(</a:t>
            </a:r>
            <a:r>
              <a:rPr lang="en-US" sz="1900" u="sng" dirty="0"/>
              <a:t>ii) a claim of unintentional bias on refinance loans, if </a:t>
            </a:r>
            <a:r>
              <a:rPr lang="en-US" sz="1900" u="sng" dirty="0" smtClean="0"/>
              <a:t>to be used as the </a:t>
            </a:r>
            <a:r>
              <a:rPr lang="en-US" sz="1900" u="sng" dirty="0"/>
              <a:t>basis of a disparate impact claim, was also found to be uncommon and not </a:t>
            </a:r>
            <a:r>
              <a:rPr lang="en-US" sz="1900" u="sng" dirty="0" smtClean="0"/>
              <a:t>systemic, </a:t>
            </a:r>
            <a:r>
              <a:rPr lang="en-US" sz="1900" u="sng" dirty="0"/>
              <a:t>(iii) </a:t>
            </a:r>
            <a:r>
              <a:rPr lang="en-US" sz="1900" u="sng" dirty="0" smtClean="0"/>
              <a:t>appraiser bias cases, such as cited by the media, may well result from “bad apple” appraisers or incompetence. </a:t>
            </a:r>
          </a:p>
          <a:p>
            <a:pPr>
              <a:spcBef>
                <a:spcPts val="500"/>
              </a:spcBef>
            </a:pPr>
            <a:r>
              <a:rPr lang="en-US" sz="1900" u="sng" dirty="0" smtClean="0"/>
              <a:t>Regulators and industry members with access to appraiser names need to use our statistical methods to identify, investigate, identify, and root out bad apples. </a:t>
            </a:r>
            <a:endParaRPr lang="en-US" sz="1900" u="sng" dirty="0"/>
          </a:p>
        </p:txBody>
      </p:sp>
      <p:sp>
        <p:nvSpPr>
          <p:cNvPr id="34" name="Slide Number Placeholder 64"/>
          <p:cNvSpPr txBox="1">
            <a:spLocks/>
          </p:cNvSpPr>
          <p:nvPr/>
        </p:nvSpPr>
        <p:spPr>
          <a:xfrm>
            <a:off x="7086600" y="649485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0B93FB-070B-4945-8AF2-4B941007AB20}" type="slidenum">
              <a:rPr lang="en-US" smtClean="0"/>
              <a:pPr/>
              <a:t>20</a:t>
            </a:fld>
            <a:endParaRPr lang="en-US" dirty="0"/>
          </a:p>
        </p:txBody>
      </p:sp>
    </p:spTree>
    <p:extLst>
      <p:ext uri="{BB962C8B-B14F-4D97-AF65-F5344CB8AC3E}">
        <p14:creationId xmlns:p14="http://schemas.microsoft.com/office/powerpoint/2010/main" val="636453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3696"/>
            <a:ext cx="9144000" cy="535166"/>
          </a:xfrm>
          <a:solidFill>
            <a:schemeClr val="accent1">
              <a:lumMod val="40000"/>
              <a:lumOff val="60000"/>
            </a:schemeClr>
          </a:solidFill>
        </p:spPr>
        <p:txBody>
          <a:bodyPr>
            <a:normAutofit/>
          </a:bodyPr>
          <a:lstStyle/>
          <a:p>
            <a:pPr algn="ctr"/>
            <a:r>
              <a:rPr lang="en-US" sz="2400" dirty="0" smtClean="0">
                <a:latin typeface="Arial" panose="020B0604020202020204" pitchFamily="34" charset="0"/>
                <a:cs typeface="Arial" panose="020B0604020202020204" pitchFamily="34" charset="0"/>
              </a:rPr>
              <a:t>Appendix</a:t>
            </a:r>
            <a:endParaRPr lang="en-US" sz="2400" dirty="0">
              <a:latin typeface="+mn-lt"/>
            </a:endParaRPr>
          </a:p>
        </p:txBody>
      </p:sp>
      <p:sp>
        <p:nvSpPr>
          <p:cNvPr id="3" name="Slide Number Placeholder 2"/>
          <p:cNvSpPr>
            <a:spLocks noGrp="1"/>
          </p:cNvSpPr>
          <p:nvPr>
            <p:ph type="sldNum" sz="quarter" idx="12"/>
          </p:nvPr>
        </p:nvSpPr>
        <p:spPr/>
        <p:txBody>
          <a:bodyPr/>
          <a:lstStyle/>
          <a:p>
            <a:fld id="{640B93FB-070B-4945-8AF2-4B941007AB20}" type="slidenum">
              <a:rPr lang="en-US" smtClean="0"/>
              <a:t>21</a:t>
            </a:fld>
            <a:endParaRPr lang="en-US" dirty="0"/>
          </a:p>
        </p:txBody>
      </p:sp>
    </p:spTree>
    <p:extLst>
      <p:ext uri="{BB962C8B-B14F-4D97-AF65-F5344CB8AC3E}">
        <p14:creationId xmlns:p14="http://schemas.microsoft.com/office/powerpoint/2010/main" val="653441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71848" y="6387706"/>
            <a:ext cx="2057400" cy="365125"/>
          </a:xfrm>
        </p:spPr>
        <p:txBody>
          <a:bodyPr/>
          <a:lstStyle/>
          <a:p>
            <a:fld id="{640B93FB-070B-4945-8AF2-4B941007AB20}" type="slidenum">
              <a:rPr lang="en-US" smtClean="0"/>
              <a:t>22</a:t>
            </a:fld>
            <a:endParaRPr lang="en-US" dirty="0"/>
          </a:p>
        </p:txBody>
      </p:sp>
      <p:sp>
        <p:nvSpPr>
          <p:cNvPr id="6" name="Title 1"/>
          <p:cNvSpPr>
            <a:spLocks noGrp="1"/>
          </p:cNvSpPr>
          <p:nvPr>
            <p:ph type="title"/>
          </p:nvPr>
        </p:nvSpPr>
        <p:spPr>
          <a:xfrm>
            <a:off x="0" y="0"/>
            <a:ext cx="9144000" cy="470847"/>
          </a:xfrm>
          <a:solidFill>
            <a:schemeClr val="accent1">
              <a:lumMod val="40000"/>
              <a:lumOff val="60000"/>
            </a:schemeClr>
          </a:solidFill>
        </p:spPr>
        <p:txBody>
          <a:bodyPr>
            <a:normAutofit/>
          </a:bodyPr>
          <a:lstStyle/>
          <a:p>
            <a:pPr algn="ctr"/>
            <a:r>
              <a:rPr lang="en-US" sz="2400" dirty="0" smtClean="0">
                <a:latin typeface="Arial" panose="020B0604020202020204" pitchFamily="34" charset="0"/>
                <a:cs typeface="Arial" panose="020B0604020202020204" pitchFamily="34" charset="0"/>
              </a:rPr>
              <a:t>Detailed Model Specification</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0" y="470847"/>
            <a:ext cx="9144000" cy="6194003"/>
          </a:xfrm>
          <a:prstGeom prst="rect">
            <a:avLst/>
          </a:prstGeom>
          <a:noFill/>
        </p:spPr>
        <p:txBody>
          <a:bodyPr wrap="square" rtlCol="0">
            <a:spAutoFit/>
          </a:bodyPr>
          <a:lstStyle/>
          <a:p>
            <a:pPr>
              <a:spcBef>
                <a:spcPts val="700"/>
              </a:spcBef>
            </a:pPr>
            <a:r>
              <a:rPr lang="en-US" sz="1600" dirty="0" smtClean="0"/>
              <a:t>We estimate the gap between Whites and each minority group on property value with the following regressions, which are run separately for each minority group by partitioning the sample. We also run separate regressions for refinance and purchase loans.</a:t>
            </a:r>
          </a:p>
          <a:p>
            <a:pPr>
              <a:spcBef>
                <a:spcPts val="700"/>
              </a:spcBef>
            </a:pPr>
            <a:r>
              <a:rPr lang="en-US" b="1" i="1" dirty="0" smtClean="0"/>
              <a:t>AVM Approach </a:t>
            </a:r>
          </a:p>
          <a:p>
            <a:pPr>
              <a:lnSpc>
                <a:spcPct val="150000"/>
              </a:lnSpc>
              <a:spcBef>
                <a:spcPts val="700"/>
              </a:spcBef>
            </a:pPr>
            <a:r>
              <a:rPr lang="en-US" sz="1600" i="1" dirty="0" smtClean="0"/>
              <a:t>ln(Price</a:t>
            </a:r>
            <a:r>
              <a:rPr lang="en-US" sz="1600" i="1" dirty="0"/>
              <a:t>) = b</a:t>
            </a:r>
            <a:r>
              <a:rPr lang="en-US" sz="1600" i="1" baseline="-25000" dirty="0"/>
              <a:t>0</a:t>
            </a:r>
            <a:r>
              <a:rPr lang="en-US" sz="1600" i="1" dirty="0"/>
              <a:t> + b</a:t>
            </a:r>
            <a:r>
              <a:rPr lang="en-US" sz="1600" i="1" baseline="-25000" dirty="0"/>
              <a:t>1</a:t>
            </a:r>
            <a:r>
              <a:rPr lang="en-US" sz="1600" i="1" dirty="0"/>
              <a:t> Minority + </a:t>
            </a:r>
            <a:r>
              <a:rPr lang="en-US" sz="1600" i="1" dirty="0" smtClean="0"/>
              <a:t>b</a:t>
            </a:r>
            <a:r>
              <a:rPr lang="en-US" sz="1600" i="1" baseline="-25000" dirty="0" smtClean="0"/>
              <a:t>2 </a:t>
            </a:r>
            <a:r>
              <a:rPr lang="en-US" sz="1600" i="1" dirty="0" smtClean="0"/>
              <a:t>ln(AVM)</a:t>
            </a:r>
            <a:r>
              <a:rPr lang="en-US" sz="1600" i="1" baseline="-25000" dirty="0" smtClean="0"/>
              <a:t> </a:t>
            </a:r>
            <a:r>
              <a:rPr lang="en-US" sz="1600" i="1" dirty="0"/>
              <a:t>+ </a:t>
            </a:r>
            <a:r>
              <a:rPr lang="en-US" sz="1600" i="1" dirty="0" smtClean="0"/>
              <a:t>b</a:t>
            </a:r>
            <a:r>
              <a:rPr lang="en-US" sz="1600" i="1" baseline="-25000" dirty="0" smtClean="0"/>
              <a:t>3 </a:t>
            </a:r>
            <a:r>
              <a:rPr lang="en-US" sz="1600" i="1" dirty="0"/>
              <a:t>Tract + </a:t>
            </a:r>
            <a:r>
              <a:rPr lang="en-US" sz="1600" i="1" dirty="0" smtClean="0"/>
              <a:t>b</a:t>
            </a:r>
            <a:r>
              <a:rPr lang="en-US" sz="1600" i="1" baseline="-25000" dirty="0" smtClean="0"/>
              <a:t>4 </a:t>
            </a:r>
            <a:r>
              <a:rPr lang="en-US" sz="1600" i="1" dirty="0"/>
              <a:t>Month + </a:t>
            </a:r>
            <a:r>
              <a:rPr lang="en-US" sz="1600" i="1" dirty="0" smtClean="0"/>
              <a:t>e							</a:t>
            </a:r>
            <a:r>
              <a:rPr lang="en-US" sz="1600" dirty="0" smtClean="0"/>
              <a:t>(1)</a:t>
            </a:r>
            <a:endParaRPr lang="en-US" sz="1600" dirty="0"/>
          </a:p>
          <a:p>
            <a:pPr>
              <a:spcBef>
                <a:spcPts val="700"/>
              </a:spcBef>
            </a:pPr>
            <a:r>
              <a:rPr lang="en-US" sz="1400" dirty="0">
                <a:cs typeface="Arial" panose="020B0604020202020204" pitchFamily="34" charset="0"/>
              </a:rPr>
              <a:t>w</a:t>
            </a:r>
            <a:r>
              <a:rPr lang="en-US" sz="1400" dirty="0" smtClean="0">
                <a:cs typeface="Arial" panose="020B0604020202020204" pitchFamily="34" charset="0"/>
              </a:rPr>
              <a:t>here </a:t>
            </a:r>
            <a:r>
              <a:rPr lang="en-US" sz="1400" i="1" dirty="0" smtClean="0">
                <a:cs typeface="Arial" panose="020B0604020202020204" pitchFamily="34" charset="0"/>
              </a:rPr>
              <a:t>Price</a:t>
            </a:r>
            <a:r>
              <a:rPr lang="en-US" sz="1400" dirty="0" smtClean="0">
                <a:cs typeface="Arial" panose="020B0604020202020204" pitchFamily="34" charset="0"/>
              </a:rPr>
              <a:t> represents the property value of the refinance/purchase loan. </a:t>
            </a:r>
            <a:r>
              <a:rPr lang="en-US" sz="1400" i="1" dirty="0" smtClean="0">
                <a:cs typeface="Arial" panose="020B0604020202020204" pitchFamily="34" charset="0"/>
              </a:rPr>
              <a:t>Minority</a:t>
            </a:r>
            <a:r>
              <a:rPr lang="en-US" sz="1400" dirty="0" smtClean="0">
                <a:cs typeface="Arial" panose="020B0604020202020204" pitchFamily="34" charset="0"/>
              </a:rPr>
              <a:t> is a dummy variable which indicates whether the borrower is either Black, Hispanic, or Asian. It is our variable of interest and measures that gap or value difference between each respective minority group and Whites. </a:t>
            </a:r>
            <a:r>
              <a:rPr lang="en-US" sz="1400" i="1" dirty="0" smtClean="0">
                <a:cs typeface="Arial" panose="020B0604020202020204" pitchFamily="34" charset="0"/>
              </a:rPr>
              <a:t>AVM</a:t>
            </a:r>
            <a:r>
              <a:rPr lang="en-US" sz="1400" dirty="0" smtClean="0">
                <a:cs typeface="Arial" panose="020B0604020202020204" pitchFamily="34" charset="0"/>
              </a:rPr>
              <a:t> is a control for home quality as provided by the Dec. 2017 Automated Valuation Model (AVM), </a:t>
            </a:r>
            <a:r>
              <a:rPr lang="en-US" sz="1400" i="1" dirty="0" smtClean="0">
                <a:cs typeface="Arial" panose="020B0604020202020204" pitchFamily="34" charset="0"/>
              </a:rPr>
              <a:t>Tract</a:t>
            </a:r>
            <a:r>
              <a:rPr lang="en-US" sz="1400" dirty="0" smtClean="0">
                <a:cs typeface="Arial" panose="020B0604020202020204" pitchFamily="34" charset="0"/>
              </a:rPr>
              <a:t> is a set of dummy variables for census tracts, and </a:t>
            </a:r>
            <a:r>
              <a:rPr lang="en-US" sz="1400" i="1" dirty="0" smtClean="0">
                <a:cs typeface="Arial" panose="020B0604020202020204" pitchFamily="34" charset="0"/>
              </a:rPr>
              <a:t>Month</a:t>
            </a:r>
            <a:r>
              <a:rPr lang="en-US" sz="1400" dirty="0" smtClean="0">
                <a:cs typeface="Arial" panose="020B0604020202020204" pitchFamily="34" charset="0"/>
              </a:rPr>
              <a:t> is a set of monthly dummy variables for the period of Feb. 2018 to Dec. 2019, with Jan. 2018 being the omitted variable.</a:t>
            </a:r>
            <a:endParaRPr lang="en-US" sz="1400" dirty="0">
              <a:cs typeface="Arial" panose="020B0604020202020204" pitchFamily="34" charset="0"/>
            </a:endParaRPr>
          </a:p>
          <a:p>
            <a:pPr>
              <a:lnSpc>
                <a:spcPct val="150000"/>
              </a:lnSpc>
              <a:spcBef>
                <a:spcPts val="700"/>
              </a:spcBef>
            </a:pPr>
            <a:r>
              <a:rPr lang="en-US" b="1" i="1" dirty="0" smtClean="0">
                <a:cs typeface="Arial" panose="020B0604020202020204" pitchFamily="34" charset="0"/>
              </a:rPr>
              <a:t>Hedonic Approach</a:t>
            </a:r>
          </a:p>
          <a:p>
            <a:pPr>
              <a:spcBef>
                <a:spcPts val="700"/>
              </a:spcBef>
            </a:pPr>
            <a:r>
              <a:rPr lang="en-US" sz="1600" i="1" dirty="0" smtClean="0"/>
              <a:t>ln(Price</a:t>
            </a:r>
            <a:r>
              <a:rPr lang="en-US" sz="1600" i="1" dirty="0"/>
              <a:t>) = b</a:t>
            </a:r>
            <a:r>
              <a:rPr lang="en-US" sz="1600" i="1" baseline="-25000" dirty="0"/>
              <a:t>0</a:t>
            </a:r>
            <a:r>
              <a:rPr lang="en-US" sz="1600" i="1" dirty="0"/>
              <a:t> + b</a:t>
            </a:r>
            <a:r>
              <a:rPr lang="en-US" sz="1600" i="1" baseline="-25000" dirty="0"/>
              <a:t>1</a:t>
            </a:r>
            <a:r>
              <a:rPr lang="en-US" sz="1600" i="1" dirty="0"/>
              <a:t> Minority + b</a:t>
            </a:r>
            <a:r>
              <a:rPr lang="en-US" sz="1600" i="1" baseline="-25000" dirty="0"/>
              <a:t>2 </a:t>
            </a:r>
            <a:r>
              <a:rPr lang="en-US" sz="1600" i="1" dirty="0"/>
              <a:t>Area + b</a:t>
            </a:r>
            <a:r>
              <a:rPr lang="en-US" sz="1600" i="1" baseline="-25000" dirty="0"/>
              <a:t>3 </a:t>
            </a:r>
            <a:r>
              <a:rPr lang="en-US" sz="1600" i="1" dirty="0"/>
              <a:t>LotSize + b</a:t>
            </a:r>
            <a:r>
              <a:rPr lang="en-US" sz="1600" i="1" baseline="-25000" dirty="0"/>
              <a:t>4 </a:t>
            </a:r>
            <a:r>
              <a:rPr lang="en-US" sz="1600" i="1" dirty="0"/>
              <a:t>YearBuilt</a:t>
            </a:r>
            <a:r>
              <a:rPr lang="en-US" sz="1600" i="1" baseline="-25000" dirty="0"/>
              <a:t> </a:t>
            </a:r>
            <a:r>
              <a:rPr lang="en-US" sz="1600" i="1" dirty="0"/>
              <a:t>+ b</a:t>
            </a:r>
            <a:r>
              <a:rPr lang="en-US" sz="1600" i="1" baseline="-25000" dirty="0"/>
              <a:t>5 </a:t>
            </a:r>
            <a:r>
              <a:rPr lang="en-US" sz="1600" i="1" dirty="0"/>
              <a:t>Tract + b</a:t>
            </a:r>
            <a:r>
              <a:rPr lang="en-US" sz="1600" i="1" baseline="-25000" dirty="0"/>
              <a:t>6 </a:t>
            </a:r>
            <a:r>
              <a:rPr lang="en-US" sz="1600" i="1" dirty="0"/>
              <a:t>Month + </a:t>
            </a:r>
            <a:r>
              <a:rPr lang="en-US" sz="1600" i="1" dirty="0" smtClean="0"/>
              <a:t>e		</a:t>
            </a:r>
            <a:r>
              <a:rPr lang="en-US" sz="1600" dirty="0" smtClean="0"/>
              <a:t>(2)</a:t>
            </a:r>
            <a:endParaRPr lang="en-US" sz="1600" dirty="0"/>
          </a:p>
          <a:p>
            <a:pPr>
              <a:spcBef>
                <a:spcPts val="700"/>
              </a:spcBef>
            </a:pPr>
            <a:r>
              <a:rPr lang="en-US" sz="1400" dirty="0">
                <a:cs typeface="Arial" panose="020B0604020202020204" pitchFamily="34" charset="0"/>
              </a:rPr>
              <a:t>w</a:t>
            </a:r>
            <a:r>
              <a:rPr lang="en-US" sz="1400" dirty="0" smtClean="0">
                <a:cs typeface="Arial" panose="020B0604020202020204" pitchFamily="34" charset="0"/>
              </a:rPr>
              <a:t>here</a:t>
            </a:r>
            <a:r>
              <a:rPr lang="en-US" sz="1400" i="1" dirty="0" smtClean="0">
                <a:cs typeface="Arial" panose="020B0604020202020204" pitchFamily="34" charset="0"/>
              </a:rPr>
              <a:t> Area </a:t>
            </a:r>
            <a:r>
              <a:rPr lang="en-US" sz="1400" dirty="0" smtClean="0">
                <a:cs typeface="Arial" panose="020B0604020202020204" pitchFamily="34" charset="0"/>
              </a:rPr>
              <a:t>is the building </a:t>
            </a:r>
            <a:r>
              <a:rPr lang="en-US" sz="1400" dirty="0">
                <a:cs typeface="Arial" panose="020B0604020202020204" pitchFamily="34" charset="0"/>
              </a:rPr>
              <a:t>a</a:t>
            </a:r>
            <a:r>
              <a:rPr lang="en-US" sz="1400" dirty="0" smtClean="0">
                <a:cs typeface="Arial" panose="020B0604020202020204" pitchFamily="34" charset="0"/>
              </a:rPr>
              <a:t>rea and </a:t>
            </a:r>
            <a:r>
              <a:rPr lang="en-US" sz="1400" i="1" dirty="0" smtClean="0">
                <a:cs typeface="Arial" panose="020B0604020202020204" pitchFamily="34" charset="0"/>
              </a:rPr>
              <a:t>LotSize</a:t>
            </a:r>
            <a:r>
              <a:rPr lang="en-US" sz="1400" dirty="0" smtClean="0">
                <a:cs typeface="Arial" panose="020B0604020202020204" pitchFamily="34" charset="0"/>
              </a:rPr>
              <a:t> the lot size of the property, both measured in square feet. </a:t>
            </a:r>
            <a:r>
              <a:rPr lang="en-US" sz="1400" i="1" dirty="0" smtClean="0">
                <a:cs typeface="Arial" panose="020B0604020202020204" pitchFamily="34" charset="0"/>
              </a:rPr>
              <a:t>YearBuilt</a:t>
            </a:r>
            <a:r>
              <a:rPr lang="en-US" sz="1400" dirty="0" smtClean="0">
                <a:cs typeface="Arial" panose="020B0604020202020204" pitchFamily="34" charset="0"/>
              </a:rPr>
              <a:t> is a set of dummy variables for the year each home was built. Equation 2 is identical to equation 1 except that we use a combination of building area, lot size, and year built, instead of the Dec. 2017 AVM,</a:t>
            </a:r>
            <a:r>
              <a:rPr lang="en-US" sz="1400" dirty="0">
                <a:cs typeface="Arial" panose="020B0604020202020204" pitchFamily="34" charset="0"/>
              </a:rPr>
              <a:t> to </a:t>
            </a:r>
            <a:r>
              <a:rPr lang="en-US" sz="1400" dirty="0" smtClean="0">
                <a:cs typeface="Arial" panose="020B0604020202020204" pitchFamily="34" charset="0"/>
              </a:rPr>
              <a:t>control for home quality.</a:t>
            </a:r>
            <a:endParaRPr lang="en-US" sz="1400" dirty="0">
              <a:cs typeface="Arial" panose="020B0604020202020204" pitchFamily="34" charset="0"/>
            </a:endParaRPr>
          </a:p>
          <a:p>
            <a:pPr>
              <a:lnSpc>
                <a:spcPct val="150000"/>
              </a:lnSpc>
              <a:spcBef>
                <a:spcPts val="700"/>
              </a:spcBef>
            </a:pPr>
            <a:r>
              <a:rPr lang="en-US" b="1" i="1" dirty="0" smtClean="0">
                <a:cs typeface="Arial" panose="020B0604020202020204" pitchFamily="34" charset="0"/>
              </a:rPr>
              <a:t>Group Approach</a:t>
            </a:r>
          </a:p>
          <a:p>
            <a:pPr>
              <a:spcBef>
                <a:spcPts val="700"/>
              </a:spcBef>
            </a:pPr>
            <a:r>
              <a:rPr lang="en-US" sz="1600" i="1" dirty="0" smtClean="0"/>
              <a:t>ln(Price</a:t>
            </a:r>
            <a:r>
              <a:rPr lang="en-US" sz="1600" i="1" dirty="0"/>
              <a:t>) = b</a:t>
            </a:r>
            <a:r>
              <a:rPr lang="en-US" sz="1600" i="1" baseline="-25000" dirty="0"/>
              <a:t>0</a:t>
            </a:r>
            <a:r>
              <a:rPr lang="en-US" sz="1600" i="1" dirty="0"/>
              <a:t> + b</a:t>
            </a:r>
            <a:r>
              <a:rPr lang="en-US" sz="1600" i="1" baseline="-25000" dirty="0"/>
              <a:t>1</a:t>
            </a:r>
            <a:r>
              <a:rPr lang="en-US" sz="1600" i="1" dirty="0"/>
              <a:t> Minority + b</a:t>
            </a:r>
            <a:r>
              <a:rPr lang="en-US" sz="1600" i="1" baseline="-25000" dirty="0"/>
              <a:t>2 </a:t>
            </a:r>
            <a:r>
              <a:rPr lang="en-US" sz="1600" i="1" dirty="0" smtClean="0"/>
              <a:t>Group </a:t>
            </a:r>
            <a:r>
              <a:rPr lang="en-US" sz="1600" i="1" dirty="0"/>
              <a:t>+ b</a:t>
            </a:r>
            <a:r>
              <a:rPr lang="en-US" sz="1600" i="1" baseline="-25000" dirty="0"/>
              <a:t>3 </a:t>
            </a:r>
            <a:r>
              <a:rPr lang="en-US" sz="1600" i="1" dirty="0"/>
              <a:t>Month + </a:t>
            </a:r>
            <a:r>
              <a:rPr lang="en-US" sz="1600" i="1" dirty="0" smtClean="0"/>
              <a:t>e								</a:t>
            </a:r>
            <a:r>
              <a:rPr lang="en-US" sz="1600" dirty="0" smtClean="0"/>
              <a:t>(3)</a:t>
            </a:r>
            <a:endParaRPr lang="en-US" sz="1600" dirty="0"/>
          </a:p>
          <a:p>
            <a:pPr>
              <a:spcBef>
                <a:spcPts val="700"/>
              </a:spcBef>
            </a:pPr>
            <a:r>
              <a:rPr lang="en-US" sz="1400" dirty="0">
                <a:cs typeface="Arial" panose="020B0604020202020204" pitchFamily="34" charset="0"/>
              </a:rPr>
              <a:t>w</a:t>
            </a:r>
            <a:r>
              <a:rPr lang="en-US" sz="1400" dirty="0" smtClean="0">
                <a:cs typeface="Arial" panose="020B0604020202020204" pitchFamily="34" charset="0"/>
              </a:rPr>
              <a:t>here </a:t>
            </a:r>
            <a:r>
              <a:rPr lang="en-US" sz="1400" i="1" dirty="0" smtClean="0">
                <a:cs typeface="Arial" panose="020B0604020202020204" pitchFamily="34" charset="0"/>
              </a:rPr>
              <a:t>Group</a:t>
            </a:r>
            <a:r>
              <a:rPr lang="en-US" sz="1400" dirty="0" smtClean="0">
                <a:cs typeface="Arial" panose="020B0604020202020204" pitchFamily="34" charset="0"/>
              </a:rPr>
              <a:t> is a set of dummy variables for identical home groups, defined as homes that have exact same building </a:t>
            </a:r>
            <a:r>
              <a:rPr lang="en-US" sz="1400" dirty="0">
                <a:cs typeface="Arial" panose="020B0604020202020204" pitchFamily="34" charset="0"/>
              </a:rPr>
              <a:t>a</a:t>
            </a:r>
            <a:r>
              <a:rPr lang="en-US" sz="1400" dirty="0" smtClean="0">
                <a:cs typeface="Arial" panose="020B0604020202020204" pitchFamily="34" charset="0"/>
              </a:rPr>
              <a:t>rea, lot </a:t>
            </a:r>
            <a:r>
              <a:rPr lang="en-US" sz="1400" dirty="0">
                <a:cs typeface="Arial" panose="020B0604020202020204" pitchFamily="34" charset="0"/>
              </a:rPr>
              <a:t>s</a:t>
            </a:r>
            <a:r>
              <a:rPr lang="en-US" sz="1400" dirty="0" smtClean="0">
                <a:cs typeface="Arial" panose="020B0604020202020204" pitchFamily="34" charset="0"/>
              </a:rPr>
              <a:t>ize, year </a:t>
            </a:r>
            <a:r>
              <a:rPr lang="en-US" sz="1400" dirty="0">
                <a:cs typeface="Arial" panose="020B0604020202020204" pitchFamily="34" charset="0"/>
              </a:rPr>
              <a:t>b</a:t>
            </a:r>
            <a:r>
              <a:rPr lang="en-US" sz="1400" dirty="0" smtClean="0">
                <a:cs typeface="Arial" panose="020B0604020202020204" pitchFamily="34" charset="0"/>
              </a:rPr>
              <a:t>uilt, number of bathrooms, </a:t>
            </a:r>
            <a:r>
              <a:rPr lang="en-US" sz="1400" dirty="0">
                <a:cs typeface="Arial" panose="020B0604020202020204" pitchFamily="34" charset="0"/>
              </a:rPr>
              <a:t>l</a:t>
            </a:r>
            <a:r>
              <a:rPr lang="en-US" sz="1400" dirty="0" smtClean="0">
                <a:cs typeface="Arial" panose="020B0604020202020204" pitchFamily="34" charset="0"/>
              </a:rPr>
              <a:t>and </a:t>
            </a:r>
            <a:r>
              <a:rPr lang="en-US" sz="1400" dirty="0">
                <a:cs typeface="Arial" panose="020B0604020202020204" pitchFamily="34" charset="0"/>
              </a:rPr>
              <a:t>u</a:t>
            </a:r>
            <a:r>
              <a:rPr lang="en-US" sz="1400" dirty="0" smtClean="0">
                <a:cs typeface="Arial" panose="020B0604020202020204" pitchFamily="34" charset="0"/>
              </a:rPr>
              <a:t>se </a:t>
            </a:r>
            <a:r>
              <a:rPr lang="en-US" sz="1400" dirty="0">
                <a:cs typeface="Arial" panose="020B0604020202020204" pitchFamily="34" charset="0"/>
              </a:rPr>
              <a:t>c</a:t>
            </a:r>
            <a:r>
              <a:rPr lang="en-US" sz="1400" dirty="0" smtClean="0">
                <a:cs typeface="Arial" panose="020B0604020202020204" pitchFamily="34" charset="0"/>
              </a:rPr>
              <a:t>ode, lie in the same census tract, are no more than 500m away from each other, and are owned by at least one White and one minority individual. Home groups can consist of more than just 2 identical homes. </a:t>
            </a:r>
          </a:p>
        </p:txBody>
      </p:sp>
    </p:spTree>
    <p:extLst>
      <p:ext uri="{BB962C8B-B14F-4D97-AF65-F5344CB8AC3E}">
        <p14:creationId xmlns:p14="http://schemas.microsoft.com/office/powerpoint/2010/main" val="2868444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71848" y="6387706"/>
            <a:ext cx="2057400" cy="365125"/>
          </a:xfrm>
        </p:spPr>
        <p:txBody>
          <a:bodyPr/>
          <a:lstStyle/>
          <a:p>
            <a:fld id="{640B93FB-070B-4945-8AF2-4B941007AB20}" type="slidenum">
              <a:rPr lang="en-US" smtClean="0"/>
              <a:t>23</a:t>
            </a:fld>
            <a:endParaRPr lang="en-US" dirty="0"/>
          </a:p>
        </p:txBody>
      </p:sp>
      <p:sp>
        <p:nvSpPr>
          <p:cNvPr id="6" name="Title 1"/>
          <p:cNvSpPr>
            <a:spLocks noGrp="1"/>
          </p:cNvSpPr>
          <p:nvPr>
            <p:ph type="title"/>
          </p:nvPr>
        </p:nvSpPr>
        <p:spPr>
          <a:xfrm>
            <a:off x="0" y="0"/>
            <a:ext cx="9144000" cy="470847"/>
          </a:xfrm>
          <a:solidFill>
            <a:schemeClr val="accent1">
              <a:lumMod val="40000"/>
              <a:lumOff val="60000"/>
            </a:schemeClr>
          </a:solidFill>
        </p:spPr>
        <p:txBody>
          <a:bodyPr>
            <a:normAutofit/>
          </a:bodyPr>
          <a:lstStyle/>
          <a:p>
            <a:pPr algn="ctr"/>
            <a:r>
              <a:rPr lang="en-US" sz="2400" dirty="0" smtClean="0">
                <a:latin typeface="Arial" panose="020B0604020202020204" pitchFamily="34" charset="0"/>
                <a:cs typeface="Arial" panose="020B0604020202020204" pitchFamily="34" charset="0"/>
              </a:rPr>
              <a:t>Appendix – Dec. 2017 AVM Evaluation</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0" y="547946"/>
            <a:ext cx="9144000" cy="2795637"/>
          </a:xfrm>
          <a:prstGeom prst="rect">
            <a:avLst/>
          </a:prstGeom>
          <a:noFill/>
        </p:spPr>
        <p:txBody>
          <a:bodyPr wrap="square" rtlCol="0">
            <a:spAutoFit/>
          </a:bodyPr>
          <a:lstStyle/>
          <a:p>
            <a:pPr>
              <a:spcBef>
                <a:spcPts val="700"/>
              </a:spcBef>
            </a:pPr>
            <a:r>
              <a:rPr lang="en-US" dirty="0"/>
              <a:t>We assess the accuracy of the December </a:t>
            </a:r>
            <a:r>
              <a:rPr lang="en-US" dirty="0" smtClean="0"/>
              <a:t>2017 </a:t>
            </a:r>
            <a:r>
              <a:rPr lang="en-US" dirty="0"/>
              <a:t>AVMs by comparing AVM values to reported sale prices for properties that sold in that month. Due to data reporting and collection lags, sales in December </a:t>
            </a:r>
            <a:r>
              <a:rPr lang="en-US" dirty="0" smtClean="0"/>
              <a:t>2017 </a:t>
            </a:r>
            <a:r>
              <a:rPr lang="en-US" dirty="0"/>
              <a:t>are not known until a subsequent month. Hence, the December </a:t>
            </a:r>
            <a:r>
              <a:rPr lang="en-US" dirty="0" smtClean="0"/>
              <a:t>2017 </a:t>
            </a:r>
            <a:r>
              <a:rPr lang="en-US" dirty="0"/>
              <a:t>AVM value is calculated independently of the actual December </a:t>
            </a:r>
            <a:r>
              <a:rPr lang="en-US" dirty="0" smtClean="0"/>
              <a:t>2017 </a:t>
            </a:r>
            <a:r>
              <a:rPr lang="en-US" dirty="0"/>
              <a:t>sale price</a:t>
            </a:r>
            <a:endParaRPr lang="en-US" sz="1900" dirty="0" smtClean="0">
              <a:cs typeface="Arial" panose="020B0604020202020204" pitchFamily="34" charset="0"/>
            </a:endParaRPr>
          </a:p>
          <a:p>
            <a:pPr>
              <a:spcBef>
                <a:spcPts val="700"/>
              </a:spcBef>
            </a:pPr>
            <a:r>
              <a:rPr lang="en-US" dirty="0"/>
              <a:t>For the roughly </a:t>
            </a:r>
            <a:r>
              <a:rPr lang="en-US" dirty="0" smtClean="0"/>
              <a:t>37,500 </a:t>
            </a:r>
            <a:r>
              <a:rPr lang="en-US" dirty="0"/>
              <a:t>homes </a:t>
            </a:r>
            <a:r>
              <a:rPr lang="en-US" dirty="0" smtClean="0"/>
              <a:t>that </a:t>
            </a:r>
            <a:r>
              <a:rPr lang="en-US" dirty="0"/>
              <a:t>sold in December </a:t>
            </a:r>
            <a:r>
              <a:rPr lang="en-US" dirty="0" smtClean="0"/>
              <a:t>2017, </a:t>
            </a:r>
            <a:r>
              <a:rPr lang="en-US" dirty="0"/>
              <a:t>the histogram </a:t>
            </a:r>
            <a:r>
              <a:rPr lang="en-US" dirty="0" smtClean="0"/>
              <a:t>displays </a:t>
            </a:r>
            <a:r>
              <a:rPr lang="en-US" dirty="0"/>
              <a:t>the ratio of the home’s sales price to its December </a:t>
            </a:r>
            <a:r>
              <a:rPr lang="en-US" dirty="0" smtClean="0"/>
              <a:t>2017 </a:t>
            </a:r>
            <a:r>
              <a:rPr lang="en-US" dirty="0"/>
              <a:t>AVM </a:t>
            </a:r>
            <a:r>
              <a:rPr lang="en-US" dirty="0" smtClean="0"/>
              <a:t>value. The </a:t>
            </a:r>
            <a:r>
              <a:rPr lang="en-US" dirty="0"/>
              <a:t>sale price was equal to </a:t>
            </a:r>
            <a:r>
              <a:rPr lang="en-US" dirty="0" smtClean="0"/>
              <a:t>105% </a:t>
            </a:r>
            <a:r>
              <a:rPr lang="en-US" dirty="0"/>
              <a:t>of the </a:t>
            </a:r>
            <a:r>
              <a:rPr lang="en-US" dirty="0" smtClean="0"/>
              <a:t>AVM, </a:t>
            </a:r>
            <a:r>
              <a:rPr lang="en-US" dirty="0"/>
              <a:t>and </a:t>
            </a:r>
            <a:r>
              <a:rPr lang="en-US" dirty="0" smtClean="0"/>
              <a:t>47% </a:t>
            </a:r>
            <a:r>
              <a:rPr lang="en-US" dirty="0"/>
              <a:t>of the sale prices fell within +/-</a:t>
            </a:r>
            <a:r>
              <a:rPr lang="en-US" dirty="0" smtClean="0"/>
              <a:t>10% </a:t>
            </a:r>
            <a:r>
              <a:rPr lang="en-US" dirty="0"/>
              <a:t>of the </a:t>
            </a:r>
            <a:r>
              <a:rPr lang="en-US" dirty="0" smtClean="0"/>
              <a:t>AVM (PPE 10).</a:t>
            </a:r>
            <a:endParaRPr lang="en-US" sz="1900" dirty="0">
              <a:cs typeface="Arial" panose="020B0604020202020204" pitchFamily="34" charset="0"/>
            </a:endParaRPr>
          </a:p>
          <a:p>
            <a:pPr>
              <a:spcBef>
                <a:spcPts val="700"/>
              </a:spcBef>
            </a:pPr>
            <a:r>
              <a:rPr lang="en-US" sz="1900" dirty="0" smtClean="0">
                <a:cs typeface="Arial" panose="020B0604020202020204" pitchFamily="34" charset="0"/>
              </a:rPr>
              <a:t>As the table indicates there are differences in the AVM’s accuracy by price point, we undertake several robustness checks, which are described on the next page.</a:t>
            </a:r>
          </a:p>
        </p:txBody>
      </p:sp>
      <p:pic>
        <p:nvPicPr>
          <p:cNvPr id="3" name="Picture 2"/>
          <p:cNvPicPr>
            <a:picLocks noChangeAspect="1"/>
          </p:cNvPicPr>
          <p:nvPr/>
        </p:nvPicPr>
        <p:blipFill rotWithShape="1">
          <a:blip r:embed="rId2"/>
          <a:srcRect b="3654"/>
          <a:stretch/>
        </p:blipFill>
        <p:spPr>
          <a:xfrm>
            <a:off x="480580" y="3317408"/>
            <a:ext cx="4857750" cy="3413817"/>
          </a:xfrm>
          <a:prstGeom prst="rect">
            <a:avLst/>
          </a:prstGeom>
        </p:spPr>
      </p:pic>
      <p:graphicFrame>
        <p:nvGraphicFramePr>
          <p:cNvPr id="8" name="Table 7"/>
          <p:cNvGraphicFramePr>
            <a:graphicFrameLocks noGrp="1"/>
          </p:cNvGraphicFramePr>
          <p:nvPr>
            <p:extLst/>
          </p:nvPr>
        </p:nvGraphicFramePr>
        <p:xfrm>
          <a:off x="5818910" y="3420682"/>
          <a:ext cx="2401153" cy="1909305"/>
        </p:xfrm>
        <a:graphic>
          <a:graphicData uri="http://schemas.openxmlformats.org/drawingml/2006/table">
            <a:tbl>
              <a:tblPr firstRow="1" bandRow="1">
                <a:tableStyleId>{5C22544A-7EE6-4342-B048-85BDC9FD1C3A}</a:tableStyleId>
              </a:tblPr>
              <a:tblGrid>
                <a:gridCol w="1042786">
                  <a:extLst>
                    <a:ext uri="{9D8B030D-6E8A-4147-A177-3AD203B41FA5}">
                      <a16:colId xmlns:a16="http://schemas.microsoft.com/office/drawing/2014/main" val="3900746793"/>
                    </a:ext>
                  </a:extLst>
                </a:gridCol>
                <a:gridCol w="1358367">
                  <a:extLst>
                    <a:ext uri="{9D8B030D-6E8A-4147-A177-3AD203B41FA5}">
                      <a16:colId xmlns:a16="http://schemas.microsoft.com/office/drawing/2014/main" val="2402687370"/>
                    </a:ext>
                  </a:extLst>
                </a:gridCol>
              </a:tblGrid>
              <a:tr h="300253">
                <a:tc>
                  <a:txBody>
                    <a:bodyPr/>
                    <a:lstStyle/>
                    <a:p>
                      <a:pPr algn="ctr" fontAlgn="b"/>
                      <a:r>
                        <a:rPr lang="en-US" sz="1300" u="none" strike="noStrike" dirty="0" smtClean="0">
                          <a:effectLst/>
                        </a:rPr>
                        <a:t>Price Quintile</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u="none" strike="noStrike" dirty="0">
                          <a:effectLst/>
                        </a:rPr>
                        <a:t>Median AVM Accuracy</a:t>
                      </a:r>
                      <a:endParaRPr lang="en-US" sz="13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9921031"/>
                  </a:ext>
                </a:extLst>
              </a:tr>
              <a:tr h="250590">
                <a:tc>
                  <a:txBody>
                    <a:bodyPr/>
                    <a:lstStyle/>
                    <a:p>
                      <a:pPr algn="ctr" fontAlgn="b"/>
                      <a:r>
                        <a:rPr lang="en-US" sz="1300" u="none" strike="noStrike" dirty="0">
                          <a:effectLst/>
                        </a:rPr>
                        <a:t>All</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u="none" strike="noStrike" dirty="0">
                          <a:effectLst/>
                        </a:rPr>
                        <a:t>105%</a:t>
                      </a:r>
                      <a:endParaRPr lang="en-US"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9985836"/>
                  </a:ext>
                </a:extLst>
              </a:tr>
              <a:tr h="250590">
                <a:tc>
                  <a:txBody>
                    <a:bodyPr/>
                    <a:lstStyle/>
                    <a:p>
                      <a:pPr algn="ctr" fontAlgn="b"/>
                      <a:r>
                        <a:rPr lang="en-US" sz="1300" u="none" strike="noStrike" dirty="0">
                          <a:effectLst/>
                        </a:rPr>
                        <a:t>1 - lowest</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u="none" strike="noStrike" dirty="0">
                          <a:effectLst/>
                        </a:rPr>
                        <a:t>122%</a:t>
                      </a:r>
                      <a:endParaRPr lang="en-US"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5579871"/>
                  </a:ext>
                </a:extLst>
              </a:tr>
              <a:tr h="250590">
                <a:tc>
                  <a:txBody>
                    <a:bodyPr/>
                    <a:lstStyle/>
                    <a:p>
                      <a:pPr algn="ctr" fontAlgn="b"/>
                      <a:r>
                        <a:rPr lang="en-US" sz="1300" u="none" strike="noStrike" dirty="0">
                          <a:effectLst/>
                        </a:rPr>
                        <a:t>2</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u="none" strike="noStrike" dirty="0">
                          <a:effectLst/>
                        </a:rPr>
                        <a:t>107%</a:t>
                      </a:r>
                      <a:endParaRPr lang="en-US"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1037273"/>
                  </a:ext>
                </a:extLst>
              </a:tr>
              <a:tr h="250590">
                <a:tc>
                  <a:txBody>
                    <a:bodyPr/>
                    <a:lstStyle/>
                    <a:p>
                      <a:pPr algn="ctr" fontAlgn="b"/>
                      <a:r>
                        <a:rPr lang="en-US" sz="1300" u="none" strike="noStrike" dirty="0">
                          <a:effectLst/>
                        </a:rPr>
                        <a:t>3</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u="none" strike="noStrike" dirty="0">
                          <a:effectLst/>
                        </a:rPr>
                        <a:t>104%</a:t>
                      </a:r>
                      <a:endParaRPr lang="en-US"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4198823"/>
                  </a:ext>
                </a:extLst>
              </a:tr>
              <a:tr h="250590">
                <a:tc>
                  <a:txBody>
                    <a:bodyPr/>
                    <a:lstStyle/>
                    <a:p>
                      <a:pPr algn="ctr" fontAlgn="b"/>
                      <a:r>
                        <a:rPr lang="en-US" sz="1300" u="none" strike="noStrike" dirty="0">
                          <a:effectLst/>
                        </a:rPr>
                        <a:t>4</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u="none" strike="noStrike" dirty="0">
                          <a:effectLst/>
                        </a:rPr>
                        <a:t>102%</a:t>
                      </a:r>
                      <a:endParaRPr lang="en-US"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4496932"/>
                  </a:ext>
                </a:extLst>
              </a:tr>
              <a:tr h="250590">
                <a:tc>
                  <a:txBody>
                    <a:bodyPr/>
                    <a:lstStyle/>
                    <a:p>
                      <a:pPr algn="ctr" fontAlgn="b"/>
                      <a:r>
                        <a:rPr lang="en-US" sz="1300" u="none" strike="noStrike" dirty="0">
                          <a:effectLst/>
                        </a:rPr>
                        <a:t>5 - highest</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u="none" strike="noStrike" dirty="0">
                          <a:effectLst/>
                        </a:rPr>
                        <a:t>98%</a:t>
                      </a:r>
                      <a:endParaRPr lang="en-US"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1196891"/>
                  </a:ext>
                </a:extLst>
              </a:tr>
            </a:tbl>
          </a:graphicData>
        </a:graphic>
      </p:graphicFrame>
      <p:sp>
        <p:nvSpPr>
          <p:cNvPr id="9" name="TextBox 8"/>
          <p:cNvSpPr txBox="1"/>
          <p:nvPr/>
        </p:nvSpPr>
        <p:spPr>
          <a:xfrm>
            <a:off x="5338330" y="5407086"/>
            <a:ext cx="3564290" cy="1223412"/>
          </a:xfrm>
          <a:prstGeom prst="rect">
            <a:avLst/>
          </a:prstGeom>
          <a:noFill/>
        </p:spPr>
        <p:txBody>
          <a:bodyPr wrap="square" rtlCol="0">
            <a:spAutoFit/>
          </a:bodyPr>
          <a:lstStyle/>
          <a:p>
            <a:r>
              <a:rPr lang="en-US" sz="1050" dirty="0"/>
              <a:t>Note: AVM accuracy is defined as the ratio of actual sale price for sales in Dec. 2017 to the Dec. 2017 AVM. Price quintiles are based on the Dec. 2017 AVM and are created at the metro level and rest of state level, if outside a </a:t>
            </a:r>
            <a:r>
              <a:rPr lang="en-US" sz="1050" dirty="0" smtClean="0"/>
              <a:t>metro. </a:t>
            </a:r>
            <a:endParaRPr lang="en-US" sz="1050" dirty="0"/>
          </a:p>
          <a:p>
            <a:r>
              <a:rPr lang="en-US" sz="1050" dirty="0" smtClean="0">
                <a:latin typeface="Calibri" panose="020F0502020204030204" pitchFamily="34" charset="0"/>
                <a:ea typeface="Calibri" panose="020F0502020204030204" pitchFamily="34" charset="0"/>
                <a:cs typeface="Times New Roman" panose="02020603050405020304" pitchFamily="18" charset="0"/>
              </a:rPr>
              <a:t>Data are </a:t>
            </a:r>
            <a:r>
              <a:rPr lang="en-US" sz="1050" dirty="0">
                <a:latin typeface="Calibri" panose="020F0502020204030204" pitchFamily="34" charset="0"/>
                <a:ea typeface="Calibri" panose="020F0502020204030204" pitchFamily="34" charset="0"/>
                <a:cs typeface="Times New Roman" panose="02020603050405020304" pitchFamily="18" charset="0"/>
              </a:rPr>
              <a:t>limited to property value $100,000-$1,000,000, Year built between 2000-2019, Lot sizes of 2,000-20,000 sq. ft., and Building area of 800-3,600 sq. ft</a:t>
            </a:r>
            <a:r>
              <a:rPr lang="en-US" sz="1050" dirty="0" smtClean="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3548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368490"/>
          </a:xfrm>
          <a:solidFill>
            <a:schemeClr val="accent1">
              <a:lumMod val="40000"/>
              <a:lumOff val="60000"/>
            </a:schemeClr>
          </a:solidFill>
        </p:spPr>
        <p:txBody>
          <a:bodyPr>
            <a:normAutofit fontScale="90000"/>
          </a:bodyPr>
          <a:lstStyle/>
          <a:p>
            <a:pPr algn="ctr"/>
            <a:r>
              <a:rPr lang="en-US" sz="2400" dirty="0" smtClean="0">
                <a:latin typeface="Arial" panose="020B0604020202020204" pitchFamily="34" charset="0"/>
                <a:cs typeface="Arial" panose="020B0604020202020204" pitchFamily="34" charset="0"/>
              </a:rPr>
              <a:t>Appendix: Additional Robustness </a:t>
            </a:r>
            <a:r>
              <a:rPr lang="en-US" sz="2400" dirty="0">
                <a:latin typeface="Arial" panose="020B0604020202020204" pitchFamily="34" charset="0"/>
                <a:cs typeface="Arial" panose="020B0604020202020204" pitchFamily="34" charset="0"/>
              </a:rPr>
              <a:t>Checks</a:t>
            </a:r>
          </a:p>
        </p:txBody>
      </p:sp>
      <p:sp>
        <p:nvSpPr>
          <p:cNvPr id="3" name="Content Placeholder 2"/>
          <p:cNvSpPr>
            <a:spLocks noGrp="1"/>
          </p:cNvSpPr>
          <p:nvPr>
            <p:ph idx="1"/>
          </p:nvPr>
        </p:nvSpPr>
        <p:spPr>
          <a:xfrm>
            <a:off x="0" y="4313204"/>
            <a:ext cx="9144000" cy="2352502"/>
          </a:xfrm>
        </p:spPr>
        <p:txBody>
          <a:bodyPr>
            <a:normAutofit fontScale="77500" lnSpcReduction="20000"/>
          </a:bodyPr>
          <a:lstStyle/>
          <a:p>
            <a:pPr>
              <a:spcBef>
                <a:spcPts val="600"/>
              </a:spcBef>
            </a:pPr>
            <a:r>
              <a:rPr lang="en-US" sz="2000" dirty="0" smtClean="0"/>
              <a:t>The first table focuses on </a:t>
            </a:r>
            <a:r>
              <a:rPr lang="en-US" sz="2000" dirty="0"/>
              <a:t>the impact </a:t>
            </a:r>
            <a:r>
              <a:rPr lang="en-US" sz="2000" dirty="0" smtClean="0"/>
              <a:t>from using different AVMs, which is fairly small</a:t>
            </a:r>
            <a:r>
              <a:rPr lang="en-US" sz="2000" dirty="0"/>
              <a:t>. We </a:t>
            </a:r>
            <a:r>
              <a:rPr lang="en-US" sz="2000" dirty="0" smtClean="0"/>
              <a:t>use </a:t>
            </a:r>
            <a:r>
              <a:rPr lang="en-US" sz="2000" dirty="0"/>
              <a:t>the December 2017 AVM as our pre-event “stake in the ground</a:t>
            </a:r>
            <a:r>
              <a:rPr lang="en-US" sz="2000" dirty="0" smtClean="0"/>
              <a:t>”, which allows us to compare actual appraisals and sales to an unbiased estimate of home value, since the Dec. 2017 AVM predates the subject sales in our test. While the Dec. 2017 AVM scores lowest on PPE 10 and on AVM accuracy, the results are only slightly different using more recent AVMs with higher PPE 10s and greater AVM accuracy.</a:t>
            </a:r>
          </a:p>
          <a:p>
            <a:pPr>
              <a:spcBef>
                <a:spcPts val="600"/>
              </a:spcBef>
            </a:pPr>
            <a:r>
              <a:rPr lang="en-US" sz="2000" dirty="0" smtClean="0"/>
              <a:t>The second table presents results for the lowest price quintile. Here too, the AVM results using the Dec-2017 AVM, especially when compared to purchase loans, are not materially different from our baseline results presented in the main part. Since the Dec. 2017 AVM’s performance is weaker for lower priced homes, we compare the results to a hedonic approach for the same set of loans. As described in the methodology, the hedonic approach is a substitute for the AVM. </a:t>
            </a:r>
          </a:p>
          <a:p>
            <a:pPr>
              <a:spcBef>
                <a:spcPts val="600"/>
              </a:spcBef>
            </a:pPr>
            <a:r>
              <a:rPr lang="en-US" sz="2000" dirty="0" smtClean="0"/>
              <a:t>The robustness checks on this page confirm that the results are robust for different AVM periods and also for lower priced homes.</a:t>
            </a:r>
            <a:endParaRPr lang="en-US" sz="2000" dirty="0"/>
          </a:p>
        </p:txBody>
      </p:sp>
      <p:sp>
        <p:nvSpPr>
          <p:cNvPr id="5" name="Slide Number Placeholder 4"/>
          <p:cNvSpPr>
            <a:spLocks noGrp="1"/>
          </p:cNvSpPr>
          <p:nvPr>
            <p:ph type="sldNum" sz="quarter" idx="12"/>
          </p:nvPr>
        </p:nvSpPr>
        <p:spPr>
          <a:xfrm>
            <a:off x="6703609" y="6492875"/>
            <a:ext cx="2057400" cy="365125"/>
          </a:xfrm>
        </p:spPr>
        <p:txBody>
          <a:bodyPr/>
          <a:lstStyle/>
          <a:p>
            <a:fld id="{640B93FB-070B-4945-8AF2-4B941007AB20}" type="slidenum">
              <a:rPr lang="en-US" smtClean="0"/>
              <a:t>24</a:t>
            </a:fld>
            <a:endParaRPr lang="en-US" dirty="0"/>
          </a:p>
        </p:txBody>
      </p:sp>
      <p:graphicFrame>
        <p:nvGraphicFramePr>
          <p:cNvPr id="7" name="Table 6"/>
          <p:cNvGraphicFramePr>
            <a:graphicFrameLocks noGrp="1"/>
          </p:cNvGraphicFramePr>
          <p:nvPr>
            <p:extLst/>
          </p:nvPr>
        </p:nvGraphicFramePr>
        <p:xfrm>
          <a:off x="739836" y="469071"/>
          <a:ext cx="7473139" cy="1456358"/>
        </p:xfrm>
        <a:graphic>
          <a:graphicData uri="http://schemas.openxmlformats.org/drawingml/2006/table">
            <a:tbl>
              <a:tblPr firstRow="1" bandRow="1">
                <a:tableStyleId>{5C22544A-7EE6-4342-B048-85BDC9FD1C3A}</a:tableStyleId>
              </a:tblPr>
              <a:tblGrid>
                <a:gridCol w="2154235">
                  <a:extLst>
                    <a:ext uri="{9D8B030D-6E8A-4147-A177-3AD203B41FA5}">
                      <a16:colId xmlns:a16="http://schemas.microsoft.com/office/drawing/2014/main" val="479841578"/>
                    </a:ext>
                  </a:extLst>
                </a:gridCol>
                <a:gridCol w="1772968">
                  <a:extLst>
                    <a:ext uri="{9D8B030D-6E8A-4147-A177-3AD203B41FA5}">
                      <a16:colId xmlns:a16="http://schemas.microsoft.com/office/drawing/2014/main" val="2754754216"/>
                    </a:ext>
                  </a:extLst>
                </a:gridCol>
                <a:gridCol w="1772968">
                  <a:extLst>
                    <a:ext uri="{9D8B030D-6E8A-4147-A177-3AD203B41FA5}">
                      <a16:colId xmlns:a16="http://schemas.microsoft.com/office/drawing/2014/main" val="3529864912"/>
                    </a:ext>
                  </a:extLst>
                </a:gridCol>
                <a:gridCol w="1772968">
                  <a:extLst>
                    <a:ext uri="{9D8B030D-6E8A-4147-A177-3AD203B41FA5}">
                      <a16:colId xmlns:a16="http://schemas.microsoft.com/office/drawing/2014/main" val="602621006"/>
                    </a:ext>
                  </a:extLst>
                </a:gridCol>
              </a:tblGrid>
              <a:tr h="262449">
                <a:tc gridSpan="4">
                  <a:txBody>
                    <a:bodyPr/>
                    <a:lstStyle/>
                    <a:p>
                      <a:pPr algn="ctr" fontAlgn="b"/>
                      <a:r>
                        <a:rPr lang="en-US" sz="1600" u="none" strike="noStrike" dirty="0" smtClean="0">
                          <a:effectLst/>
                        </a:rPr>
                        <a:t>Gap </a:t>
                      </a:r>
                      <a:r>
                        <a:rPr lang="en-US" sz="1600" u="none" strike="noStrike" dirty="0">
                          <a:effectLst/>
                        </a:rPr>
                        <a:t>between Blacks and </a:t>
                      </a:r>
                      <a:r>
                        <a:rPr lang="en-US" sz="1600" u="none" strike="noStrike" dirty="0" smtClean="0">
                          <a:effectLst/>
                        </a:rPr>
                        <a:t>Whites</a:t>
                      </a:r>
                      <a:r>
                        <a:rPr lang="en-US" sz="1600" u="none" strike="noStrike" baseline="0" dirty="0" smtClean="0">
                          <a:effectLst/>
                        </a:rPr>
                        <a:t> </a:t>
                      </a:r>
                      <a:r>
                        <a:rPr lang="en-US" sz="1600" u="none" strike="noStrike" dirty="0" smtClean="0">
                          <a:effectLst/>
                        </a:rPr>
                        <a:t>using …</a:t>
                      </a:r>
                      <a:endParaRPr lang="en-US"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5891065"/>
                  </a:ext>
                </a:extLst>
              </a:tr>
              <a:tr h="302369">
                <a:tc>
                  <a:txBody>
                    <a:bodyPr/>
                    <a:lstStyle/>
                    <a:p>
                      <a:pPr algn="l" fontAlgn="b"/>
                      <a:r>
                        <a:rPr lang="en-US" sz="1400" b="1" u="none" strike="noStrike" dirty="0">
                          <a:effectLst/>
                        </a:rPr>
                        <a:t>AVM </a:t>
                      </a:r>
                      <a:r>
                        <a:rPr lang="en-US" sz="1400" b="1" u="none" strike="noStrike" dirty="0" smtClean="0">
                          <a:effectLst/>
                        </a:rPr>
                        <a:t>Approach for</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Dec-2017 AVM</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Dec-2019 AVM</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Jun-2020 AVM</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3774538"/>
                  </a:ext>
                </a:extLst>
              </a:tr>
              <a:tr h="197375">
                <a:tc>
                  <a:txBody>
                    <a:bodyPr/>
                    <a:lstStyle/>
                    <a:p>
                      <a:pPr algn="l" fontAlgn="b"/>
                      <a:r>
                        <a:rPr lang="en-US" sz="1400" b="1" u="none" strike="noStrike" dirty="0" smtClean="0">
                          <a:effectLst/>
                        </a:rPr>
                        <a:t>    Refinance</a:t>
                      </a:r>
                      <a:r>
                        <a:rPr lang="en-US" sz="1400" b="1" u="none" strike="noStrike" baseline="0" dirty="0" smtClean="0">
                          <a:effectLst/>
                        </a:rPr>
                        <a:t> Loans</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-0.7%***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-0.9%***</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-0.9%***</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17117549"/>
                  </a:ext>
                </a:extLst>
              </a:tr>
              <a:tr h="197375">
                <a:tc>
                  <a:txBody>
                    <a:bodyPr/>
                    <a:lstStyle/>
                    <a:p>
                      <a:pPr algn="l" fontAlgn="b"/>
                      <a:r>
                        <a:rPr lang="en-US" sz="1400" b="1" i="0" u="none" strike="noStrike" dirty="0" smtClean="0">
                          <a:solidFill>
                            <a:schemeClr val="dk1"/>
                          </a:solidFill>
                          <a:effectLst/>
                          <a:latin typeface="+mn-lt"/>
                        </a:rPr>
                        <a:t>    Purchase</a:t>
                      </a:r>
                      <a:r>
                        <a:rPr lang="en-US" sz="1400" b="1" i="0" u="none" strike="noStrike" baseline="0" dirty="0" smtClean="0">
                          <a:solidFill>
                            <a:schemeClr val="dk1"/>
                          </a:solidFill>
                          <a:effectLst/>
                          <a:latin typeface="+mn-lt"/>
                        </a:rPr>
                        <a:t> Loans</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-0.8%***</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-0.4%***</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-0.6%***</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5401353"/>
                  </a:ext>
                </a:extLst>
              </a:tr>
              <a:tr h="197375">
                <a:tc>
                  <a:txBody>
                    <a:bodyPr/>
                    <a:lstStyle/>
                    <a:p>
                      <a:pPr algn="l" fontAlgn="b"/>
                      <a:r>
                        <a:rPr lang="en-US" sz="1400" b="1" u="none" strike="noStrike" dirty="0">
                          <a:effectLst/>
                        </a:rPr>
                        <a:t>PPE </a:t>
                      </a:r>
                      <a:r>
                        <a:rPr lang="en-US" sz="1400" b="1" u="none" strike="noStrike" dirty="0" smtClean="0">
                          <a:effectLst/>
                        </a:rPr>
                        <a:t>10</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47%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78%</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81%</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46154635"/>
                  </a:ext>
                </a:extLst>
              </a:tr>
              <a:tr h="1973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anose="020F0502020204030204" pitchFamily="34" charset="0"/>
                        </a:rPr>
                        <a:t>Media</a:t>
                      </a:r>
                      <a:r>
                        <a:rPr lang="en-US" sz="1400" b="1" i="0" u="none" strike="noStrike" baseline="0" dirty="0" smtClean="0">
                          <a:solidFill>
                            <a:srgbClr val="000000"/>
                          </a:solidFill>
                          <a:effectLst/>
                          <a:latin typeface="Calibri" panose="020F0502020204030204" pitchFamily="34" charset="0"/>
                        </a:rPr>
                        <a:t>n AVM Accuracy</a:t>
                      </a:r>
                      <a:endParaRPr lang="en-US" sz="1400" b="1"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105%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101%</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101%</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7282249"/>
                  </a:ext>
                </a:extLst>
              </a:tr>
            </a:tbl>
          </a:graphicData>
        </a:graphic>
      </p:graphicFrame>
      <p:graphicFrame>
        <p:nvGraphicFramePr>
          <p:cNvPr id="10" name="Table 9"/>
          <p:cNvGraphicFramePr>
            <a:graphicFrameLocks noGrp="1"/>
          </p:cNvGraphicFramePr>
          <p:nvPr>
            <p:extLst/>
          </p:nvPr>
        </p:nvGraphicFramePr>
        <p:xfrm>
          <a:off x="739835" y="2024282"/>
          <a:ext cx="7473140" cy="1379220"/>
        </p:xfrm>
        <a:graphic>
          <a:graphicData uri="http://schemas.openxmlformats.org/drawingml/2006/table">
            <a:tbl>
              <a:tblPr firstRow="1" bandRow="1">
                <a:tableStyleId>{5C22544A-7EE6-4342-B048-85BDC9FD1C3A}</a:tableStyleId>
              </a:tblPr>
              <a:tblGrid>
                <a:gridCol w="2187260">
                  <a:extLst>
                    <a:ext uri="{9D8B030D-6E8A-4147-A177-3AD203B41FA5}">
                      <a16:colId xmlns:a16="http://schemas.microsoft.com/office/drawing/2014/main" val="3104516182"/>
                    </a:ext>
                  </a:extLst>
                </a:gridCol>
                <a:gridCol w="2642940">
                  <a:extLst>
                    <a:ext uri="{9D8B030D-6E8A-4147-A177-3AD203B41FA5}">
                      <a16:colId xmlns:a16="http://schemas.microsoft.com/office/drawing/2014/main" val="2411121194"/>
                    </a:ext>
                  </a:extLst>
                </a:gridCol>
                <a:gridCol w="2642940">
                  <a:extLst>
                    <a:ext uri="{9D8B030D-6E8A-4147-A177-3AD203B41FA5}">
                      <a16:colId xmlns:a16="http://schemas.microsoft.com/office/drawing/2014/main" val="2466288065"/>
                    </a:ext>
                  </a:extLst>
                </a:gridCol>
              </a:tblGrid>
              <a:tr h="407409">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 </a:t>
                      </a:r>
                      <a:r>
                        <a:rPr lang="en-US" sz="1600" u="none" strike="noStrike" dirty="0">
                          <a:effectLst/>
                        </a:rPr>
                        <a:t>Gap between Blacks and </a:t>
                      </a:r>
                      <a:r>
                        <a:rPr lang="en-US" sz="1600" u="none" strike="noStrike" dirty="0" smtClean="0">
                          <a:effectLst/>
                        </a:rPr>
                        <a:t>Whites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for loans</a:t>
                      </a:r>
                      <a:r>
                        <a:rPr lang="en-US" sz="1600" u="none" strike="noStrike" baseline="0" dirty="0" smtClean="0">
                          <a:effectLst/>
                        </a:rPr>
                        <a:t> in the lowest price</a:t>
                      </a:r>
                      <a:r>
                        <a:rPr lang="en-US" sz="1600" b="1" u="none" strike="noStrike" dirty="0" smtClean="0">
                          <a:effectLst/>
                        </a:rPr>
                        <a:t> quintile only</a:t>
                      </a:r>
                      <a:endParaRPr lang="en-US"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7573835"/>
                  </a:ext>
                </a:extLst>
              </a:tr>
              <a:tr h="357459">
                <a:tc>
                  <a:txBody>
                    <a:bodyPr/>
                    <a:lstStyle/>
                    <a:p>
                      <a:pPr algn="l" fontAlgn="b"/>
                      <a:endParaRPr lang="en-US" sz="1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smtClean="0">
                          <a:effectLst/>
                        </a:rPr>
                        <a:t>AVM Approach </a:t>
                      </a:r>
                    </a:p>
                    <a:p>
                      <a:pPr algn="ctr" fontAlgn="b"/>
                      <a:r>
                        <a:rPr lang="en-US" sz="1400" b="1" u="none" strike="noStrike" dirty="0" smtClean="0">
                          <a:effectLst/>
                        </a:rPr>
                        <a:t>(using the Dec-2017 AVM)</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Hedonic Approach</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62950197"/>
                  </a:ext>
                </a:extLst>
              </a:tr>
              <a:tr h="182632">
                <a:tc>
                  <a:txBody>
                    <a:bodyPr/>
                    <a:lstStyle/>
                    <a:p>
                      <a:pPr algn="l" fontAlgn="b"/>
                      <a:r>
                        <a:rPr lang="en-US" sz="1400" b="1" u="none" strike="noStrike" dirty="0" smtClean="0">
                          <a:effectLst/>
                        </a:rPr>
                        <a:t> Refinance</a:t>
                      </a:r>
                      <a:r>
                        <a:rPr lang="en-US" sz="1400" b="1" u="none" strike="noStrike" baseline="0" dirty="0" smtClean="0">
                          <a:effectLst/>
                        </a:rPr>
                        <a:t> Loans</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0.3%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71322632"/>
                  </a:ext>
                </a:extLst>
              </a:tr>
              <a:tr h="182632">
                <a:tc>
                  <a:txBody>
                    <a:bodyPr/>
                    <a:lstStyle/>
                    <a:p>
                      <a:pPr algn="l" fontAlgn="b"/>
                      <a:r>
                        <a:rPr lang="en-US" sz="1400" b="1" i="0" u="none" strike="noStrike" dirty="0" smtClean="0">
                          <a:solidFill>
                            <a:schemeClr val="dk1"/>
                          </a:solidFill>
                          <a:effectLst/>
                          <a:latin typeface="+mn-lt"/>
                        </a:rPr>
                        <a:t> Purchase</a:t>
                      </a:r>
                      <a:r>
                        <a:rPr lang="en-US" sz="1400" b="1" i="0" u="none" strike="noStrike" baseline="0" dirty="0" smtClean="0">
                          <a:solidFill>
                            <a:schemeClr val="dk1"/>
                          </a:solidFill>
                          <a:effectLst/>
                          <a:latin typeface="+mn-lt"/>
                        </a:rPr>
                        <a:t> Loans</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0.5%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45634773"/>
                  </a:ext>
                </a:extLst>
              </a:tr>
            </a:tbl>
          </a:graphicData>
        </a:graphic>
      </p:graphicFrame>
      <p:sp>
        <p:nvSpPr>
          <p:cNvPr id="11" name="Rectangle 10"/>
          <p:cNvSpPr/>
          <p:nvPr/>
        </p:nvSpPr>
        <p:spPr>
          <a:xfrm>
            <a:off x="689957" y="3449908"/>
            <a:ext cx="7572896" cy="769441"/>
          </a:xfrm>
          <a:prstGeom prst="rect">
            <a:avLst/>
          </a:prstGeom>
        </p:spPr>
        <p:txBody>
          <a:bodyPr wrap="square">
            <a:spAutoFit/>
          </a:bodyPr>
          <a:lstStyle/>
          <a:p>
            <a:r>
              <a:rPr lang="en-US" sz="1100" dirty="0">
                <a:latin typeface="Calibri" panose="020F0502020204030204" pitchFamily="34" charset="0"/>
                <a:ea typeface="Calibri" panose="020F0502020204030204" pitchFamily="34" charset="0"/>
                <a:cs typeface="Times New Roman" panose="02020603050405020304" pitchFamily="18" charset="0"/>
              </a:rPr>
              <a:t>Note: The results are differences in property value relative to Whites. </a:t>
            </a:r>
            <a:r>
              <a:rPr lang="en-US" sz="1100" b="1" dirty="0">
                <a:latin typeface="Calibri" panose="020F0502020204030204" pitchFamily="34" charset="0"/>
                <a:ea typeface="Calibri" panose="020F0502020204030204" pitchFamily="34" charset="0"/>
                <a:cs typeface="Times New Roman" panose="02020603050405020304" pitchFamily="18" charset="0"/>
              </a:rPr>
              <a:t>*** denotes significance at the 1% level</a:t>
            </a:r>
            <a:r>
              <a:rPr lang="en-US" sz="1100" dirty="0">
                <a:latin typeface="Calibri" panose="020F0502020204030204" pitchFamily="34" charset="0"/>
                <a:ea typeface="Calibri" panose="020F0502020204030204" pitchFamily="34" charset="0"/>
                <a:cs typeface="Times New Roman" panose="02020603050405020304" pitchFamily="18" charset="0"/>
              </a:rPr>
              <a:t>. Data for these approaches are limited to property value $100,000-$1,000,000, Year built between 2000-2019, Lot sizes of 2,000-20,000 sq. ft., and Building area of 800-3,600 sq. ft</a:t>
            </a:r>
            <a:r>
              <a:rPr lang="en-US" sz="1100" dirty="0" smtClean="0">
                <a:latin typeface="Calibri" panose="020F0502020204030204" pitchFamily="34" charset="0"/>
                <a:ea typeface="Calibri" panose="020F0502020204030204" pitchFamily="34" charset="0"/>
                <a:cs typeface="Times New Roman" panose="02020603050405020304" pitchFamily="18" charset="0"/>
              </a:rPr>
              <a:t>. PPE 10 is the share of </a:t>
            </a:r>
            <a:r>
              <a:rPr lang="en-US" sz="1100" dirty="0" smtClean="0"/>
              <a:t>sale </a:t>
            </a:r>
            <a:r>
              <a:rPr lang="en-US" sz="1100" dirty="0"/>
              <a:t>prices </a:t>
            </a:r>
            <a:r>
              <a:rPr lang="en-US" sz="1100" dirty="0" smtClean="0"/>
              <a:t>that fall </a:t>
            </a:r>
            <a:r>
              <a:rPr lang="en-US" sz="1100" dirty="0"/>
              <a:t>within +/-</a:t>
            </a:r>
            <a:r>
              <a:rPr lang="en-US" sz="1100" dirty="0" smtClean="0"/>
              <a:t>10% </a:t>
            </a:r>
            <a:r>
              <a:rPr lang="en-US" sz="1100" dirty="0"/>
              <a:t>of the </a:t>
            </a:r>
            <a:r>
              <a:rPr lang="en-US" sz="1100" dirty="0" smtClean="0"/>
              <a:t>respective AVM</a:t>
            </a:r>
            <a:r>
              <a:rPr lang="en-US" sz="1100" dirty="0"/>
              <a:t>. AVM accuracy is defined as the ratio of actual sale price for sales in </a:t>
            </a:r>
            <a:r>
              <a:rPr lang="en-US" sz="1100" dirty="0" smtClean="0"/>
              <a:t>the AVM month to </a:t>
            </a:r>
            <a:r>
              <a:rPr lang="en-US" sz="1100" dirty="0"/>
              <a:t>the </a:t>
            </a:r>
            <a:r>
              <a:rPr lang="en-US" sz="1100" dirty="0" smtClean="0"/>
              <a:t>respective AVM</a:t>
            </a:r>
            <a:r>
              <a:rPr lang="en-US" sz="1100" dirty="0"/>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719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45523" y="965597"/>
          <a:ext cx="7886699" cy="5532120"/>
        </p:xfrm>
        <a:graphic>
          <a:graphicData uri="http://schemas.openxmlformats.org/drawingml/2006/table">
            <a:tbl>
              <a:tblPr firstRow="1" bandRow="1">
                <a:tableStyleId>{5C22544A-7EE6-4342-B048-85BDC9FD1C3A}</a:tableStyleId>
              </a:tblPr>
              <a:tblGrid>
                <a:gridCol w="888576">
                  <a:extLst>
                    <a:ext uri="{9D8B030D-6E8A-4147-A177-3AD203B41FA5}">
                      <a16:colId xmlns:a16="http://schemas.microsoft.com/office/drawing/2014/main" val="2984918187"/>
                    </a:ext>
                  </a:extLst>
                </a:gridCol>
                <a:gridCol w="3191471">
                  <a:extLst>
                    <a:ext uri="{9D8B030D-6E8A-4147-A177-3AD203B41FA5}">
                      <a16:colId xmlns:a16="http://schemas.microsoft.com/office/drawing/2014/main" val="183205864"/>
                    </a:ext>
                  </a:extLst>
                </a:gridCol>
                <a:gridCol w="1268884">
                  <a:extLst>
                    <a:ext uri="{9D8B030D-6E8A-4147-A177-3AD203B41FA5}">
                      <a16:colId xmlns:a16="http://schemas.microsoft.com/office/drawing/2014/main" val="2414150726"/>
                    </a:ext>
                  </a:extLst>
                </a:gridCol>
                <a:gridCol w="1268884">
                  <a:extLst>
                    <a:ext uri="{9D8B030D-6E8A-4147-A177-3AD203B41FA5}">
                      <a16:colId xmlns:a16="http://schemas.microsoft.com/office/drawing/2014/main" val="4162530151"/>
                    </a:ext>
                  </a:extLst>
                </a:gridCol>
                <a:gridCol w="1268884">
                  <a:extLst>
                    <a:ext uri="{9D8B030D-6E8A-4147-A177-3AD203B41FA5}">
                      <a16:colId xmlns:a16="http://schemas.microsoft.com/office/drawing/2014/main" val="1048628784"/>
                    </a:ext>
                  </a:extLst>
                </a:gridCol>
              </a:tblGrid>
              <a:tr h="287419">
                <a:tc>
                  <a:txBody>
                    <a:bodyPr/>
                    <a:lstStyle/>
                    <a:p>
                      <a:pPr>
                        <a:lnSpc>
                          <a:spcPct val="100000"/>
                        </a:lnSpc>
                        <a:spcBef>
                          <a:spcPts val="0"/>
                        </a:spcBef>
                      </a:pPr>
                      <a:endParaRPr lang="en-US" sz="1200" dirty="0"/>
                    </a:p>
                  </a:txBody>
                  <a:tcPr/>
                </a:tc>
                <a:tc>
                  <a:txBody>
                    <a:bodyPr/>
                    <a:lstStyle/>
                    <a:p>
                      <a:pPr>
                        <a:lnSpc>
                          <a:spcPct val="100000"/>
                        </a:lnSpc>
                        <a:spcBef>
                          <a:spcPts val="0"/>
                        </a:spcBef>
                      </a:pPr>
                      <a:endParaRPr lang="en-US" sz="1200" dirty="0"/>
                    </a:p>
                  </a:txBody>
                  <a:tcPr/>
                </a:tc>
                <a:tc gridSpan="3">
                  <a:txBody>
                    <a:bodyPr/>
                    <a:lstStyle/>
                    <a:p>
                      <a:pPr algn="ctr">
                        <a:lnSpc>
                          <a:spcPct val="100000"/>
                        </a:lnSpc>
                        <a:spcBef>
                          <a:spcPts val="0"/>
                        </a:spcBef>
                      </a:pPr>
                      <a:r>
                        <a:rPr lang="en-US" sz="1400" dirty="0" smtClean="0"/>
                        <a:t>Gap between Whites and</a:t>
                      </a:r>
                      <a:r>
                        <a:rPr lang="en-US" sz="1400" baseline="0" dirty="0" smtClean="0"/>
                        <a:t> … </a:t>
                      </a:r>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785398414"/>
                  </a:ext>
                </a:extLst>
              </a:tr>
              <a:tr h="261290">
                <a:tc>
                  <a:txBody>
                    <a:bodyPr/>
                    <a:lstStyle/>
                    <a:p>
                      <a:pPr>
                        <a:lnSpc>
                          <a:spcPct val="100000"/>
                        </a:lnSpc>
                        <a:spcBef>
                          <a:spcPts val="0"/>
                        </a:spcBef>
                      </a:pPr>
                      <a:endParaRPr lang="en-US" sz="1200" dirty="0"/>
                    </a:p>
                  </a:txBody>
                  <a:tcPr/>
                </a:tc>
                <a:tc>
                  <a:txBody>
                    <a:bodyPr/>
                    <a:lstStyle/>
                    <a:p>
                      <a:pPr>
                        <a:lnSpc>
                          <a:spcPct val="100000"/>
                        </a:lnSpc>
                        <a:spcBef>
                          <a:spcPts val="0"/>
                        </a:spcBef>
                      </a:pPr>
                      <a:endParaRPr lang="en-US" sz="1200" dirty="0"/>
                    </a:p>
                  </a:txBody>
                  <a:tcPr/>
                </a:tc>
                <a:tc>
                  <a:txBody>
                    <a:bodyPr/>
                    <a:lstStyle/>
                    <a:p>
                      <a:pPr algn="l">
                        <a:lnSpc>
                          <a:spcPct val="100000"/>
                        </a:lnSpc>
                        <a:spcBef>
                          <a:spcPts val="0"/>
                        </a:spcBef>
                      </a:pPr>
                      <a:r>
                        <a:rPr lang="en-US" sz="1200" b="1" dirty="0" smtClean="0"/>
                        <a:t>Blacks</a:t>
                      </a:r>
                      <a:endParaRPr lang="en-US" sz="1200" b="1" dirty="0"/>
                    </a:p>
                  </a:txBody>
                  <a:tcPr/>
                </a:tc>
                <a:tc>
                  <a:txBody>
                    <a:bodyPr/>
                    <a:lstStyle/>
                    <a:p>
                      <a:pPr algn="l">
                        <a:lnSpc>
                          <a:spcPct val="100000"/>
                        </a:lnSpc>
                        <a:spcBef>
                          <a:spcPts val="0"/>
                        </a:spcBef>
                      </a:pPr>
                      <a:r>
                        <a:rPr lang="en-US" sz="1200" b="1" dirty="0" smtClean="0"/>
                        <a:t>Hispanics</a:t>
                      </a:r>
                      <a:endParaRPr lang="en-US" sz="1200" b="1" dirty="0"/>
                    </a:p>
                  </a:txBody>
                  <a:tcPr/>
                </a:tc>
                <a:tc>
                  <a:txBody>
                    <a:bodyPr/>
                    <a:lstStyle/>
                    <a:p>
                      <a:pPr algn="l">
                        <a:lnSpc>
                          <a:spcPct val="100000"/>
                        </a:lnSpc>
                        <a:spcBef>
                          <a:spcPts val="0"/>
                        </a:spcBef>
                      </a:pPr>
                      <a:r>
                        <a:rPr lang="en-US" sz="1200" b="1" dirty="0" smtClean="0"/>
                        <a:t>Asians</a:t>
                      </a:r>
                      <a:endParaRPr lang="en-US" sz="1200" b="1" dirty="0"/>
                    </a:p>
                  </a:txBody>
                  <a:tcPr/>
                </a:tc>
                <a:extLst>
                  <a:ext uri="{0D108BD9-81ED-4DB2-BD59-A6C34878D82A}">
                    <a16:rowId xmlns:a16="http://schemas.microsoft.com/office/drawing/2014/main" val="3520698171"/>
                  </a:ext>
                </a:extLst>
              </a:tr>
              <a:tr h="0">
                <a:tc rowSpan="10">
                  <a:txBody>
                    <a:bodyPr/>
                    <a:lstStyle/>
                    <a:p>
                      <a:pPr algn="ctr">
                        <a:lnSpc>
                          <a:spcPct val="100000"/>
                        </a:lnSpc>
                        <a:spcBef>
                          <a:spcPts val="0"/>
                        </a:spcBef>
                      </a:pPr>
                      <a:r>
                        <a:rPr lang="en-US" sz="1200" dirty="0" smtClean="0"/>
                        <a:t>AVM Approach</a:t>
                      </a:r>
                      <a:endParaRPr lang="en-US" sz="1200" dirty="0"/>
                    </a:p>
                  </a:txBody>
                  <a:tcPr anchor="ctr"/>
                </a:tc>
                <a:tc>
                  <a:txBody>
                    <a:bodyPr/>
                    <a:lstStyle/>
                    <a:p>
                      <a:pPr>
                        <a:lnSpc>
                          <a:spcPct val="100000"/>
                        </a:lnSpc>
                        <a:spcBef>
                          <a:spcPts val="0"/>
                        </a:spcBef>
                      </a:pPr>
                      <a:r>
                        <a:rPr lang="en-US" sz="1200" dirty="0" smtClean="0"/>
                        <a:t>1. For refinance</a:t>
                      </a:r>
                      <a:r>
                        <a:rPr lang="en-US" sz="1200" baseline="0" dirty="0" smtClean="0"/>
                        <a:t> loans only</a:t>
                      </a:r>
                      <a:endParaRPr lang="en-US" sz="1200" dirty="0"/>
                    </a:p>
                  </a:txBody>
                  <a:tcPr/>
                </a:tc>
                <a:tc>
                  <a:txBody>
                    <a:bodyPr/>
                    <a:lstStyle/>
                    <a:p>
                      <a:pPr>
                        <a:lnSpc>
                          <a:spcPct val="100000"/>
                        </a:lnSpc>
                        <a:spcBef>
                          <a:spcPts val="0"/>
                        </a:spcBef>
                      </a:pPr>
                      <a:r>
                        <a:rPr lang="en-US" sz="1200" dirty="0" smtClean="0"/>
                        <a:t>-0.7%***</a:t>
                      </a:r>
                      <a:endParaRPr lang="en-US" sz="1200" dirty="0"/>
                    </a:p>
                  </a:txBody>
                  <a:tcPr/>
                </a:tc>
                <a:tc>
                  <a:txBody>
                    <a:bodyPr/>
                    <a:lstStyle/>
                    <a:p>
                      <a:pPr>
                        <a:lnSpc>
                          <a:spcPct val="100000"/>
                        </a:lnSpc>
                        <a:spcBef>
                          <a:spcPts val="0"/>
                        </a:spcBef>
                      </a:pPr>
                      <a:r>
                        <a:rPr lang="en-US" sz="1200" dirty="0" smtClean="0"/>
                        <a:t>-1.2%***</a:t>
                      </a:r>
                      <a:endParaRPr lang="en-US" sz="1200" dirty="0"/>
                    </a:p>
                  </a:txBody>
                  <a:tcPr/>
                </a:tc>
                <a:tc>
                  <a:txBody>
                    <a:bodyPr/>
                    <a:lstStyle/>
                    <a:p>
                      <a:pPr>
                        <a:lnSpc>
                          <a:spcPct val="100000"/>
                        </a:lnSpc>
                        <a:spcBef>
                          <a:spcPts val="0"/>
                        </a:spcBef>
                      </a:pPr>
                      <a:r>
                        <a:rPr lang="en-US" sz="1200" dirty="0" smtClean="0"/>
                        <a:t>0.0%</a:t>
                      </a:r>
                      <a:endParaRPr lang="en-US" sz="1200" dirty="0"/>
                    </a:p>
                  </a:txBody>
                  <a:tcPr/>
                </a:tc>
                <a:extLst>
                  <a:ext uri="{0D108BD9-81ED-4DB2-BD59-A6C34878D82A}">
                    <a16:rowId xmlns:a16="http://schemas.microsoft.com/office/drawing/2014/main" val="3157983539"/>
                  </a:ext>
                </a:extLst>
              </a:tr>
              <a:tr h="0">
                <a:tc vMerge="1">
                  <a:txBody>
                    <a:bodyPr/>
                    <a:lstStyle/>
                    <a:p>
                      <a:endParaRPr lang="en-US" sz="1400" dirty="0"/>
                    </a:p>
                  </a:txBody>
                  <a:tcPr/>
                </a:tc>
                <a:tc>
                  <a:txBody>
                    <a:bodyPr/>
                    <a:lstStyle/>
                    <a:p>
                      <a:pPr>
                        <a:lnSpc>
                          <a:spcPct val="100000"/>
                        </a:lnSpc>
                        <a:spcBef>
                          <a:spcPts val="0"/>
                        </a:spcBef>
                      </a:pPr>
                      <a:r>
                        <a:rPr lang="en-US" sz="1200" dirty="0" smtClean="0"/>
                        <a:t>2. For purchase loans only</a:t>
                      </a:r>
                      <a:endParaRPr lang="en-US" sz="1200" dirty="0"/>
                    </a:p>
                  </a:txBody>
                  <a:tcPr/>
                </a:tc>
                <a:tc>
                  <a:txBody>
                    <a:bodyPr/>
                    <a:lstStyle/>
                    <a:p>
                      <a:pPr>
                        <a:lnSpc>
                          <a:spcPct val="100000"/>
                        </a:lnSpc>
                        <a:spcBef>
                          <a:spcPts val="0"/>
                        </a:spcBef>
                      </a:pPr>
                      <a:r>
                        <a:rPr lang="en-US" sz="1200" dirty="0" smtClean="0"/>
                        <a:t>-0.7%***</a:t>
                      </a:r>
                      <a:endParaRPr lang="en-US" sz="1200" dirty="0"/>
                    </a:p>
                  </a:txBody>
                  <a:tcPr/>
                </a:tc>
                <a:tc>
                  <a:txBody>
                    <a:bodyPr/>
                    <a:lstStyle/>
                    <a:p>
                      <a:pPr>
                        <a:lnSpc>
                          <a:spcPct val="100000"/>
                        </a:lnSpc>
                        <a:spcBef>
                          <a:spcPts val="0"/>
                        </a:spcBef>
                      </a:pPr>
                      <a:r>
                        <a:rPr lang="en-US" sz="1200" dirty="0" smtClean="0"/>
                        <a:t>-2.7%***</a:t>
                      </a:r>
                      <a:endParaRPr lang="en-US" sz="1200" dirty="0"/>
                    </a:p>
                  </a:txBody>
                  <a:tcPr/>
                </a:tc>
                <a:tc>
                  <a:txBody>
                    <a:bodyPr/>
                    <a:lstStyle/>
                    <a:p>
                      <a:pPr>
                        <a:lnSpc>
                          <a:spcPct val="100000"/>
                        </a:lnSpc>
                        <a:spcBef>
                          <a:spcPts val="0"/>
                        </a:spcBef>
                      </a:pPr>
                      <a:r>
                        <a:rPr lang="en-US" sz="1200" dirty="0" smtClean="0"/>
                        <a:t>-0.5%***</a:t>
                      </a:r>
                      <a:endParaRPr lang="en-US" sz="1200" dirty="0"/>
                    </a:p>
                  </a:txBody>
                  <a:tcPr/>
                </a:tc>
                <a:extLst>
                  <a:ext uri="{0D108BD9-81ED-4DB2-BD59-A6C34878D82A}">
                    <a16:rowId xmlns:a16="http://schemas.microsoft.com/office/drawing/2014/main" val="1911962776"/>
                  </a:ext>
                </a:extLst>
              </a:tr>
              <a:tr h="0">
                <a:tc vMerge="1">
                  <a:txBody>
                    <a:bodyPr/>
                    <a:lstStyle/>
                    <a:p>
                      <a:endParaRPr lang="en-US" sz="1400" dirty="0"/>
                    </a:p>
                  </a:txBody>
                  <a:tcPr/>
                </a:tc>
                <a:tc>
                  <a:txBody>
                    <a:bodyPr/>
                    <a:lstStyle/>
                    <a:p>
                      <a:pPr>
                        <a:lnSpc>
                          <a:spcPct val="100000"/>
                        </a:lnSpc>
                        <a:spcBef>
                          <a:spcPts val="0"/>
                        </a:spcBef>
                      </a:pPr>
                      <a:r>
                        <a:rPr lang="en-US" sz="1200" dirty="0" smtClean="0"/>
                        <a:t>3. Limited to refinance loans with an Appraisal/Waiver Flag (GSE only)</a:t>
                      </a:r>
                      <a:endParaRPr lang="en-US" sz="1200" dirty="0"/>
                    </a:p>
                  </a:txBody>
                  <a:tcPr/>
                </a:tc>
                <a:tc>
                  <a:txBody>
                    <a:bodyPr/>
                    <a:lstStyle/>
                    <a:p>
                      <a:pPr>
                        <a:lnSpc>
                          <a:spcPct val="100000"/>
                        </a:lnSpc>
                        <a:spcBef>
                          <a:spcPts val="0"/>
                        </a:spcBef>
                      </a:pPr>
                      <a:r>
                        <a:rPr lang="en-US" sz="1200" dirty="0" smtClean="0"/>
                        <a:t>-0.7%***</a:t>
                      </a:r>
                      <a:endParaRPr lang="en-US" sz="1200" dirty="0"/>
                    </a:p>
                  </a:txBody>
                  <a:tcPr anchor="ctr"/>
                </a:tc>
                <a:tc>
                  <a:txBody>
                    <a:bodyPr/>
                    <a:lstStyle/>
                    <a:p>
                      <a:pPr>
                        <a:lnSpc>
                          <a:spcPct val="100000"/>
                        </a:lnSpc>
                        <a:spcBef>
                          <a:spcPts val="0"/>
                        </a:spcBef>
                      </a:pPr>
                      <a:r>
                        <a:rPr lang="en-US" sz="1200" dirty="0" smtClean="0"/>
                        <a:t>-1.3%***</a:t>
                      </a:r>
                      <a:endParaRPr lang="en-US" sz="1200" dirty="0"/>
                    </a:p>
                  </a:txBody>
                  <a:tcPr anchor="ctr"/>
                </a:tc>
                <a:tc>
                  <a:txBody>
                    <a:bodyPr/>
                    <a:lstStyle/>
                    <a:p>
                      <a:pPr>
                        <a:lnSpc>
                          <a:spcPct val="100000"/>
                        </a:lnSpc>
                        <a:spcBef>
                          <a:spcPts val="0"/>
                        </a:spcBef>
                      </a:pPr>
                      <a:r>
                        <a:rPr lang="en-US" sz="1200" dirty="0" smtClean="0"/>
                        <a:t>-0.2%</a:t>
                      </a:r>
                      <a:endParaRPr lang="en-US" sz="1200" dirty="0"/>
                    </a:p>
                  </a:txBody>
                  <a:tcPr anchor="ctr"/>
                </a:tc>
                <a:extLst>
                  <a:ext uri="{0D108BD9-81ED-4DB2-BD59-A6C34878D82A}">
                    <a16:rowId xmlns:a16="http://schemas.microsoft.com/office/drawing/2014/main" val="18940861"/>
                  </a:ext>
                </a:extLst>
              </a:tr>
              <a:tr h="0">
                <a:tc vMerge="1">
                  <a:txBody>
                    <a:bodyPr/>
                    <a:lstStyle/>
                    <a:p>
                      <a:endParaRPr lang="en-US" sz="1400" dirty="0"/>
                    </a:p>
                  </a:txBody>
                  <a:tcPr/>
                </a:tc>
                <a:tc>
                  <a:txBody>
                    <a:bodyPr/>
                    <a:lstStyle/>
                    <a:p>
                      <a:pPr>
                        <a:lnSpc>
                          <a:spcPct val="100000"/>
                        </a:lnSpc>
                        <a:spcBef>
                          <a:spcPts val="0"/>
                        </a:spcBef>
                      </a:pPr>
                      <a:r>
                        <a:rPr lang="en-US" sz="1200" dirty="0" smtClean="0"/>
                        <a:t>    a. Waiver only</a:t>
                      </a:r>
                    </a:p>
                  </a:txBody>
                  <a:tcPr/>
                </a:tc>
                <a:tc>
                  <a:txBody>
                    <a:bodyPr/>
                    <a:lstStyle/>
                    <a:p>
                      <a:pPr>
                        <a:lnSpc>
                          <a:spcPct val="100000"/>
                        </a:lnSpc>
                        <a:spcBef>
                          <a:spcPts val="0"/>
                        </a:spcBef>
                      </a:pPr>
                      <a:r>
                        <a:rPr lang="en-US" sz="1200" dirty="0" smtClean="0"/>
                        <a:t>-0.3%</a:t>
                      </a:r>
                      <a:endParaRPr lang="en-US" sz="1200" dirty="0"/>
                    </a:p>
                  </a:txBody>
                  <a:tcPr/>
                </a:tc>
                <a:tc>
                  <a:txBody>
                    <a:bodyPr/>
                    <a:lstStyle/>
                    <a:p>
                      <a:pPr>
                        <a:lnSpc>
                          <a:spcPct val="100000"/>
                        </a:lnSpc>
                        <a:spcBef>
                          <a:spcPts val="0"/>
                        </a:spcBef>
                      </a:pPr>
                      <a:r>
                        <a:rPr lang="en-US" sz="1200" dirty="0" smtClean="0"/>
                        <a:t>-0.8%**</a:t>
                      </a:r>
                      <a:endParaRPr lang="en-US" sz="1200" dirty="0"/>
                    </a:p>
                  </a:txBody>
                  <a:tcPr/>
                </a:tc>
                <a:tc>
                  <a:txBody>
                    <a:bodyPr/>
                    <a:lstStyle/>
                    <a:p>
                      <a:pPr>
                        <a:lnSpc>
                          <a:spcPct val="100000"/>
                        </a:lnSpc>
                        <a:spcBef>
                          <a:spcPts val="0"/>
                        </a:spcBef>
                      </a:pPr>
                      <a:r>
                        <a:rPr lang="en-US" sz="1200" dirty="0" smtClean="0"/>
                        <a:t>-0.6%</a:t>
                      </a:r>
                      <a:endParaRPr lang="en-US" sz="1200" dirty="0"/>
                    </a:p>
                  </a:txBody>
                  <a:tcPr/>
                </a:tc>
                <a:extLst>
                  <a:ext uri="{0D108BD9-81ED-4DB2-BD59-A6C34878D82A}">
                    <a16:rowId xmlns:a16="http://schemas.microsoft.com/office/drawing/2014/main" val="3951982185"/>
                  </a:ext>
                </a:extLst>
              </a:tr>
              <a:tr h="0">
                <a:tc vMerge="1">
                  <a:txBody>
                    <a:bodyPr/>
                    <a:lstStyle/>
                    <a:p>
                      <a:endParaRPr lang="en-US" sz="1400" dirty="0"/>
                    </a:p>
                  </a:txBody>
                  <a:tcPr/>
                </a:tc>
                <a:tc>
                  <a:txBody>
                    <a:bodyPr/>
                    <a:lstStyle/>
                    <a:p>
                      <a:pPr>
                        <a:lnSpc>
                          <a:spcPct val="100000"/>
                        </a:lnSpc>
                        <a:spcBef>
                          <a:spcPts val="0"/>
                        </a:spcBef>
                      </a:pPr>
                      <a:r>
                        <a:rPr lang="en-US" sz="1200" dirty="0" smtClean="0"/>
                        <a:t>    b. Appraisal only</a:t>
                      </a:r>
                      <a:endParaRPr lang="en-US" sz="1200" dirty="0"/>
                    </a:p>
                  </a:txBody>
                  <a:tcPr/>
                </a:tc>
                <a:tc>
                  <a:txBody>
                    <a:bodyPr/>
                    <a:lstStyle/>
                    <a:p>
                      <a:pPr>
                        <a:lnSpc>
                          <a:spcPct val="100000"/>
                        </a:lnSpc>
                        <a:spcBef>
                          <a:spcPts val="0"/>
                        </a:spcBef>
                      </a:pPr>
                      <a:r>
                        <a:rPr lang="en-US" sz="1200" dirty="0" smtClean="0"/>
                        <a:t>-0.8%***</a:t>
                      </a:r>
                      <a:endParaRPr lang="en-US" sz="1200" dirty="0"/>
                    </a:p>
                  </a:txBody>
                  <a:tcPr/>
                </a:tc>
                <a:tc>
                  <a:txBody>
                    <a:bodyPr/>
                    <a:lstStyle/>
                    <a:p>
                      <a:pPr>
                        <a:lnSpc>
                          <a:spcPct val="100000"/>
                        </a:lnSpc>
                        <a:spcBef>
                          <a:spcPts val="0"/>
                        </a:spcBef>
                      </a:pPr>
                      <a:r>
                        <a:rPr lang="en-US" sz="1200" dirty="0" smtClean="0"/>
                        <a:t>-1.3%***</a:t>
                      </a:r>
                      <a:endParaRPr lang="en-US" sz="1200" dirty="0"/>
                    </a:p>
                  </a:txBody>
                  <a:tcPr/>
                </a:tc>
                <a:tc>
                  <a:txBody>
                    <a:bodyPr/>
                    <a:lstStyle/>
                    <a:p>
                      <a:pPr>
                        <a:lnSpc>
                          <a:spcPct val="100000"/>
                        </a:lnSpc>
                        <a:spcBef>
                          <a:spcPts val="0"/>
                        </a:spcBef>
                      </a:pPr>
                      <a:r>
                        <a:rPr lang="en-US" sz="1200" dirty="0" smtClean="0"/>
                        <a:t>-0.1%</a:t>
                      </a:r>
                      <a:endParaRPr lang="en-US" sz="1200" dirty="0"/>
                    </a:p>
                  </a:txBody>
                  <a:tcPr/>
                </a:tc>
                <a:extLst>
                  <a:ext uri="{0D108BD9-81ED-4DB2-BD59-A6C34878D82A}">
                    <a16:rowId xmlns:a16="http://schemas.microsoft.com/office/drawing/2014/main" val="3038481660"/>
                  </a:ext>
                </a:extLst>
              </a:tr>
              <a:tr h="0">
                <a:tc vMerge="1">
                  <a:txBody>
                    <a:bodyPr/>
                    <a:lstStyle/>
                    <a:p>
                      <a:endParaRPr lang="en-US"/>
                    </a:p>
                  </a:txBody>
                  <a:tcPr/>
                </a:tc>
                <a:tc>
                  <a:txBody>
                    <a:bodyPr/>
                    <a:lstStyle/>
                    <a:p>
                      <a:pPr>
                        <a:lnSpc>
                          <a:spcPct val="100000"/>
                        </a:lnSpc>
                        <a:spcBef>
                          <a:spcPts val="0"/>
                        </a:spcBef>
                      </a:pPr>
                      <a:r>
                        <a:rPr lang="en-US" sz="1200" dirty="0" smtClean="0"/>
                        <a:t>4. For FHA refinance loans only</a:t>
                      </a:r>
                      <a:endParaRPr lang="en-US" sz="1200" dirty="0"/>
                    </a:p>
                  </a:txBody>
                  <a:tcPr/>
                </a:tc>
                <a:tc>
                  <a:txBody>
                    <a:bodyPr/>
                    <a:lstStyle/>
                    <a:p>
                      <a:pPr marL="0" algn="l" defTabSz="914400" rtl="0" eaLnBrk="1" latinLnBrk="0" hangingPunct="1">
                        <a:lnSpc>
                          <a:spcPct val="100000"/>
                        </a:lnSpc>
                        <a:spcBef>
                          <a:spcPts val="0"/>
                        </a:spcBef>
                      </a:pPr>
                      <a:r>
                        <a:rPr lang="en-US" sz="1200" kern="1200" dirty="0" smtClean="0">
                          <a:solidFill>
                            <a:schemeClr val="dk1"/>
                          </a:solidFill>
                          <a:latin typeface="+mn-lt"/>
                          <a:ea typeface="+mn-ea"/>
                          <a:cs typeface="+mn-cs"/>
                        </a:rPr>
                        <a:t>-0.3%</a:t>
                      </a:r>
                      <a:endParaRPr lang="en-US" sz="1200" kern="1200" dirty="0">
                        <a:solidFill>
                          <a:schemeClr val="dk1"/>
                        </a:solidFill>
                        <a:latin typeface="+mn-lt"/>
                        <a:ea typeface="+mn-ea"/>
                        <a:cs typeface="+mn-cs"/>
                      </a:endParaRPr>
                    </a:p>
                  </a:txBody>
                  <a:tcPr/>
                </a:tc>
                <a:tc>
                  <a:txBody>
                    <a:bodyPr/>
                    <a:lstStyle/>
                    <a:p>
                      <a:pPr marL="0" algn="l" defTabSz="914400" rtl="0" eaLnBrk="1" latinLnBrk="0" hangingPunct="1">
                        <a:lnSpc>
                          <a:spcPct val="100000"/>
                        </a:lnSpc>
                        <a:spcBef>
                          <a:spcPts val="0"/>
                        </a:spcBef>
                      </a:pPr>
                      <a:r>
                        <a:rPr lang="en-US" sz="1200" kern="1200" dirty="0" smtClean="0">
                          <a:solidFill>
                            <a:schemeClr val="dk1"/>
                          </a:solidFill>
                          <a:latin typeface="+mn-lt"/>
                          <a:ea typeface="+mn-ea"/>
                          <a:cs typeface="+mn-cs"/>
                        </a:rPr>
                        <a:t>-0.6%**</a:t>
                      </a:r>
                      <a:endParaRPr lang="en-US" sz="1200" kern="1200" dirty="0">
                        <a:solidFill>
                          <a:schemeClr val="dk1"/>
                        </a:solidFill>
                        <a:latin typeface="+mn-lt"/>
                        <a:ea typeface="+mn-ea"/>
                        <a:cs typeface="+mn-cs"/>
                      </a:endParaRPr>
                    </a:p>
                  </a:txBody>
                  <a:tcPr/>
                </a:tc>
                <a:tc>
                  <a:txBody>
                    <a:bodyPr/>
                    <a:lstStyle/>
                    <a:p>
                      <a:pPr marL="0" algn="l" defTabSz="914400" rtl="0" eaLnBrk="1" latinLnBrk="0" hangingPunct="1">
                        <a:lnSpc>
                          <a:spcPct val="100000"/>
                        </a:lnSpc>
                        <a:spcBef>
                          <a:spcPts val="0"/>
                        </a:spcBef>
                      </a:pPr>
                      <a:r>
                        <a:rPr lang="en-US" sz="1200" kern="1200" dirty="0" smtClean="0">
                          <a:solidFill>
                            <a:schemeClr val="dk1"/>
                          </a:solidFill>
                          <a:latin typeface="+mn-lt"/>
                          <a:ea typeface="+mn-ea"/>
                          <a:cs typeface="+mn-cs"/>
                        </a:rPr>
                        <a:t>0.0%</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1309549737"/>
                  </a:ext>
                </a:extLst>
              </a:tr>
              <a:tr h="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5. For</a:t>
                      </a:r>
                      <a:r>
                        <a:rPr lang="en-US" sz="1200" baseline="0" dirty="0" smtClean="0"/>
                        <a:t> FHA purchase loans only</a:t>
                      </a:r>
                      <a:endParaRPr lang="en-US" sz="1200" dirty="0" smtClean="0"/>
                    </a:p>
                  </a:txBody>
                  <a:tcPr/>
                </a:tc>
                <a:tc>
                  <a:txBody>
                    <a:bodyPr/>
                    <a:lstStyle/>
                    <a:p>
                      <a:pPr>
                        <a:lnSpc>
                          <a:spcPct val="100000"/>
                        </a:lnSpc>
                        <a:spcBef>
                          <a:spcPts val="0"/>
                        </a:spcBef>
                      </a:pPr>
                      <a:r>
                        <a:rPr lang="en-US" sz="1200" dirty="0" smtClean="0"/>
                        <a:t>1.0%***</a:t>
                      </a:r>
                      <a:endParaRPr lang="en-US" sz="1200" dirty="0"/>
                    </a:p>
                  </a:txBody>
                  <a:tcPr/>
                </a:tc>
                <a:tc>
                  <a:txBody>
                    <a:bodyPr/>
                    <a:lstStyle/>
                    <a:p>
                      <a:pPr>
                        <a:lnSpc>
                          <a:spcPct val="100000"/>
                        </a:lnSpc>
                        <a:spcBef>
                          <a:spcPts val="0"/>
                        </a:spcBef>
                      </a:pPr>
                      <a:r>
                        <a:rPr lang="en-US" sz="1200" dirty="0" smtClean="0"/>
                        <a:t>-1.3%***</a:t>
                      </a:r>
                      <a:endParaRPr lang="en-US" sz="1200" dirty="0"/>
                    </a:p>
                  </a:txBody>
                  <a:tcPr/>
                </a:tc>
                <a:tc>
                  <a:txBody>
                    <a:bodyPr/>
                    <a:lstStyle/>
                    <a:p>
                      <a:pPr>
                        <a:lnSpc>
                          <a:spcPct val="100000"/>
                        </a:lnSpc>
                        <a:spcBef>
                          <a:spcPts val="0"/>
                        </a:spcBef>
                      </a:pPr>
                      <a:r>
                        <a:rPr lang="en-US" sz="1200" dirty="0" smtClean="0"/>
                        <a:t>0.2%</a:t>
                      </a:r>
                      <a:endParaRPr lang="en-US" sz="1200" dirty="0"/>
                    </a:p>
                  </a:txBody>
                  <a:tcPr/>
                </a:tc>
                <a:extLst>
                  <a:ext uri="{0D108BD9-81ED-4DB2-BD59-A6C34878D82A}">
                    <a16:rowId xmlns:a16="http://schemas.microsoft.com/office/drawing/2014/main" val="439087544"/>
                  </a:ext>
                </a:extLst>
              </a:tr>
              <a:tr h="0">
                <a:tc vMerge="1">
                  <a:txBody>
                    <a:bodyPr/>
                    <a:lstStyle/>
                    <a:p>
                      <a:endParaRPr lang="en-US"/>
                    </a:p>
                  </a:txBody>
                  <a:tcPr/>
                </a:tc>
                <a:tc>
                  <a:txBody>
                    <a:bodyPr/>
                    <a:lstStyle/>
                    <a:p>
                      <a:pPr>
                        <a:lnSpc>
                          <a:spcPct val="100000"/>
                        </a:lnSpc>
                        <a:spcBef>
                          <a:spcPts val="0"/>
                        </a:spcBef>
                      </a:pPr>
                      <a:r>
                        <a:rPr lang="en-US" sz="1200" dirty="0" smtClean="0"/>
                        <a:t>6. For refinance loans</a:t>
                      </a:r>
                      <a:r>
                        <a:rPr lang="en-US" sz="1200" baseline="0" dirty="0" smtClean="0"/>
                        <a:t> with $100-250k</a:t>
                      </a:r>
                      <a:endParaRPr lang="en-US" sz="1200" dirty="0"/>
                    </a:p>
                  </a:txBody>
                  <a:tcPr/>
                </a:tc>
                <a:tc>
                  <a:txBody>
                    <a:bodyPr/>
                    <a:lstStyle/>
                    <a:p>
                      <a:pPr marL="0" algn="l" defTabSz="914400" rtl="0" eaLnBrk="1" latinLnBrk="0" hangingPunct="1">
                        <a:lnSpc>
                          <a:spcPct val="100000"/>
                        </a:lnSpc>
                        <a:spcBef>
                          <a:spcPts val="0"/>
                        </a:spcBef>
                      </a:pPr>
                      <a:r>
                        <a:rPr lang="en-US" sz="1200" kern="1200" dirty="0" smtClean="0">
                          <a:solidFill>
                            <a:schemeClr val="dk1"/>
                          </a:solidFill>
                          <a:latin typeface="+mn-lt"/>
                          <a:ea typeface="+mn-ea"/>
                          <a:cs typeface="+mn-cs"/>
                        </a:rPr>
                        <a:t>0.0%</a:t>
                      </a:r>
                      <a:endParaRPr lang="en-US" sz="1200" kern="1200" dirty="0">
                        <a:solidFill>
                          <a:schemeClr val="dk1"/>
                        </a:solidFill>
                        <a:latin typeface="+mn-lt"/>
                        <a:ea typeface="+mn-ea"/>
                        <a:cs typeface="+mn-cs"/>
                      </a:endParaRPr>
                    </a:p>
                  </a:txBody>
                  <a:tcPr/>
                </a:tc>
                <a:tc>
                  <a:txBody>
                    <a:bodyPr/>
                    <a:lstStyle/>
                    <a:p>
                      <a:pPr marL="0" algn="l" defTabSz="914400" rtl="0" eaLnBrk="1" latinLnBrk="0" hangingPunct="1">
                        <a:lnSpc>
                          <a:spcPct val="100000"/>
                        </a:lnSpc>
                        <a:spcBef>
                          <a:spcPts val="0"/>
                        </a:spcBef>
                      </a:pPr>
                      <a:r>
                        <a:rPr lang="en-US" sz="1200" kern="1200" dirty="0" smtClean="0">
                          <a:solidFill>
                            <a:schemeClr val="dk1"/>
                          </a:solidFill>
                          <a:latin typeface="+mn-lt"/>
                          <a:ea typeface="+mn-ea"/>
                          <a:cs typeface="+mn-cs"/>
                        </a:rPr>
                        <a:t>-0.2%</a:t>
                      </a:r>
                      <a:endParaRPr lang="en-US" sz="1200" kern="1200" dirty="0">
                        <a:solidFill>
                          <a:schemeClr val="dk1"/>
                        </a:solidFill>
                        <a:latin typeface="+mn-lt"/>
                        <a:ea typeface="+mn-ea"/>
                        <a:cs typeface="+mn-cs"/>
                      </a:endParaRPr>
                    </a:p>
                  </a:txBody>
                  <a:tcPr/>
                </a:tc>
                <a:tc>
                  <a:txBody>
                    <a:bodyPr/>
                    <a:lstStyle/>
                    <a:p>
                      <a:pPr marL="0" algn="l" defTabSz="914400" rtl="0" eaLnBrk="1" latinLnBrk="0" hangingPunct="1">
                        <a:lnSpc>
                          <a:spcPct val="100000"/>
                        </a:lnSpc>
                        <a:spcBef>
                          <a:spcPts val="0"/>
                        </a:spcBef>
                      </a:pPr>
                      <a:r>
                        <a:rPr lang="en-US" sz="1200" kern="1200" dirty="0" smtClean="0">
                          <a:solidFill>
                            <a:schemeClr val="dk1"/>
                          </a:solidFill>
                          <a:latin typeface="+mn-lt"/>
                          <a:ea typeface="+mn-ea"/>
                          <a:cs typeface="+mn-cs"/>
                        </a:rPr>
                        <a:t>0.5%**</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4064688050"/>
                  </a:ext>
                </a:extLst>
              </a:tr>
              <a:tr h="0">
                <a:tc vMerge="1">
                  <a:txBody>
                    <a:bodyPr/>
                    <a:lstStyle/>
                    <a:p>
                      <a:endParaRPr lang="en-US"/>
                    </a:p>
                  </a:txBody>
                  <a:tcPr/>
                </a:tc>
                <a:tc>
                  <a:txBody>
                    <a:bodyPr/>
                    <a:lstStyle/>
                    <a:p>
                      <a:pPr>
                        <a:lnSpc>
                          <a:spcPct val="100000"/>
                        </a:lnSpc>
                        <a:spcBef>
                          <a:spcPts val="0"/>
                        </a:spcBef>
                      </a:pPr>
                      <a:r>
                        <a:rPr lang="en-US" sz="1200" dirty="0" smtClean="0"/>
                        <a:t>7. For refinance loans</a:t>
                      </a:r>
                      <a:r>
                        <a:rPr lang="en-US" sz="1200" baseline="0" dirty="0" smtClean="0"/>
                        <a:t> with $250-500k</a:t>
                      </a:r>
                      <a:endParaRPr lang="en-US" sz="1200" dirty="0"/>
                    </a:p>
                  </a:txBody>
                  <a:tcPr/>
                </a:tc>
                <a:tc>
                  <a:txBody>
                    <a:bodyPr/>
                    <a:lstStyle/>
                    <a:p>
                      <a:pPr marL="0" algn="l" defTabSz="914400" rtl="0" eaLnBrk="1" latinLnBrk="0" hangingPunct="1">
                        <a:lnSpc>
                          <a:spcPct val="100000"/>
                        </a:lnSpc>
                        <a:spcBef>
                          <a:spcPts val="0"/>
                        </a:spcBef>
                      </a:pPr>
                      <a:r>
                        <a:rPr lang="en-US" sz="1200" kern="1200" dirty="0" smtClean="0">
                          <a:solidFill>
                            <a:schemeClr val="dk1"/>
                          </a:solidFill>
                          <a:latin typeface="+mn-lt"/>
                          <a:ea typeface="+mn-ea"/>
                          <a:cs typeface="+mn-cs"/>
                        </a:rPr>
                        <a:t>-0.4%***</a:t>
                      </a:r>
                      <a:endParaRPr lang="en-US" sz="1200" kern="1200" dirty="0">
                        <a:solidFill>
                          <a:schemeClr val="dk1"/>
                        </a:solidFill>
                        <a:latin typeface="+mn-lt"/>
                        <a:ea typeface="+mn-ea"/>
                        <a:cs typeface="+mn-cs"/>
                      </a:endParaRPr>
                    </a:p>
                  </a:txBody>
                  <a:tcPr/>
                </a:tc>
                <a:tc>
                  <a:txBody>
                    <a:bodyPr/>
                    <a:lstStyle/>
                    <a:p>
                      <a:pPr marL="0" algn="l" defTabSz="914400" rtl="0" eaLnBrk="1" latinLnBrk="0" hangingPunct="1">
                        <a:lnSpc>
                          <a:spcPct val="100000"/>
                        </a:lnSpc>
                        <a:spcBef>
                          <a:spcPts val="0"/>
                        </a:spcBef>
                      </a:pPr>
                      <a:r>
                        <a:rPr lang="en-US" sz="1200" kern="1200" dirty="0" smtClean="0">
                          <a:solidFill>
                            <a:schemeClr val="dk1"/>
                          </a:solidFill>
                          <a:latin typeface="+mn-lt"/>
                          <a:ea typeface="+mn-ea"/>
                          <a:cs typeface="+mn-cs"/>
                        </a:rPr>
                        <a:t>-0.1%***</a:t>
                      </a:r>
                      <a:endParaRPr lang="en-US" sz="1200" kern="1200" dirty="0">
                        <a:solidFill>
                          <a:schemeClr val="dk1"/>
                        </a:solidFill>
                        <a:latin typeface="+mn-lt"/>
                        <a:ea typeface="+mn-ea"/>
                        <a:cs typeface="+mn-cs"/>
                      </a:endParaRPr>
                    </a:p>
                  </a:txBody>
                  <a:tcPr/>
                </a:tc>
                <a:tc>
                  <a:txBody>
                    <a:bodyPr/>
                    <a:lstStyle/>
                    <a:p>
                      <a:pPr marL="0" algn="l" defTabSz="914400" rtl="0" eaLnBrk="1" latinLnBrk="0" hangingPunct="1">
                        <a:lnSpc>
                          <a:spcPct val="100000"/>
                        </a:lnSpc>
                        <a:spcBef>
                          <a:spcPts val="0"/>
                        </a:spcBef>
                      </a:pPr>
                      <a:r>
                        <a:rPr lang="en-US" sz="1200" kern="1200" dirty="0" smtClean="0">
                          <a:solidFill>
                            <a:schemeClr val="dk1"/>
                          </a:solidFill>
                          <a:latin typeface="+mn-lt"/>
                          <a:ea typeface="+mn-ea"/>
                          <a:cs typeface="+mn-cs"/>
                        </a:rPr>
                        <a:t>0.2%**</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2122828920"/>
                  </a:ext>
                </a:extLst>
              </a:tr>
              <a:tr h="0">
                <a:tc vMerge="1">
                  <a:txBody>
                    <a:bodyPr/>
                    <a:lstStyle/>
                    <a:p>
                      <a:endParaRPr lang="en-US" sz="1400" dirty="0"/>
                    </a:p>
                  </a:txBody>
                  <a:tcPr/>
                </a:tc>
                <a:tc>
                  <a:txBody>
                    <a:bodyPr/>
                    <a:lstStyle/>
                    <a:p>
                      <a:pPr marL="0" algn="l" defTabSz="914400" rtl="0" eaLnBrk="1" latinLnBrk="0" hangingPunct="1">
                        <a:lnSpc>
                          <a:spcPct val="100000"/>
                        </a:lnSpc>
                        <a:spcBef>
                          <a:spcPts val="0"/>
                        </a:spcBef>
                      </a:pPr>
                      <a:r>
                        <a:rPr lang="en-US" sz="1200" kern="1200" dirty="0" smtClean="0">
                          <a:solidFill>
                            <a:schemeClr val="dk1"/>
                          </a:solidFill>
                          <a:latin typeface="+mn-lt"/>
                          <a:ea typeface="+mn-ea"/>
                          <a:cs typeface="+mn-cs"/>
                        </a:rPr>
                        <a:t>8.</a:t>
                      </a:r>
                      <a:r>
                        <a:rPr lang="en-US" sz="1200" dirty="0" smtClean="0"/>
                        <a:t> For refinance loans</a:t>
                      </a:r>
                      <a:r>
                        <a:rPr lang="en-US" sz="1200" baseline="0" dirty="0" smtClean="0"/>
                        <a:t> with $500-1,000k</a:t>
                      </a:r>
                      <a:endParaRPr lang="en-US" sz="1200" kern="1200" dirty="0">
                        <a:solidFill>
                          <a:schemeClr val="dk1"/>
                        </a:solidFill>
                        <a:latin typeface="+mn-lt"/>
                        <a:ea typeface="+mn-ea"/>
                        <a:cs typeface="+mn-cs"/>
                      </a:endParaRPr>
                    </a:p>
                  </a:txBody>
                  <a:tcPr/>
                </a:tc>
                <a:tc>
                  <a:txBody>
                    <a:bodyPr/>
                    <a:lstStyle/>
                    <a:p>
                      <a:pPr marL="0" algn="l" defTabSz="914400" rtl="0" eaLnBrk="1" latinLnBrk="0" hangingPunct="1">
                        <a:lnSpc>
                          <a:spcPct val="100000"/>
                        </a:lnSpc>
                        <a:spcBef>
                          <a:spcPts val="0"/>
                        </a:spcBef>
                      </a:pPr>
                      <a:r>
                        <a:rPr lang="en-US" sz="1200" kern="1200" dirty="0" smtClean="0">
                          <a:solidFill>
                            <a:schemeClr val="dk1"/>
                          </a:solidFill>
                          <a:latin typeface="+mn-lt"/>
                          <a:ea typeface="+mn-ea"/>
                          <a:cs typeface="+mn-cs"/>
                        </a:rPr>
                        <a:t>-0.4%*</a:t>
                      </a:r>
                      <a:endParaRPr lang="en-US" sz="1200" kern="1200" dirty="0">
                        <a:solidFill>
                          <a:schemeClr val="dk1"/>
                        </a:solidFill>
                        <a:latin typeface="+mn-lt"/>
                        <a:ea typeface="+mn-ea"/>
                        <a:cs typeface="+mn-cs"/>
                      </a:endParaRPr>
                    </a:p>
                  </a:txBody>
                  <a:tcPr/>
                </a:tc>
                <a:tc>
                  <a:txBody>
                    <a:bodyPr/>
                    <a:lstStyle/>
                    <a:p>
                      <a:pPr marL="0" algn="l" defTabSz="914400" rtl="0" eaLnBrk="1" latinLnBrk="0" hangingPunct="1">
                        <a:lnSpc>
                          <a:spcPct val="100000"/>
                        </a:lnSpc>
                        <a:spcBef>
                          <a:spcPts val="0"/>
                        </a:spcBef>
                      </a:pPr>
                      <a:r>
                        <a:rPr lang="en-US" sz="1200" kern="1200" dirty="0" smtClean="0">
                          <a:solidFill>
                            <a:schemeClr val="dk1"/>
                          </a:solidFill>
                          <a:latin typeface="+mn-lt"/>
                          <a:ea typeface="+mn-ea"/>
                          <a:cs typeface="+mn-cs"/>
                        </a:rPr>
                        <a:t>-0.8%***</a:t>
                      </a:r>
                      <a:endParaRPr lang="en-US" sz="1200" kern="1200" dirty="0">
                        <a:solidFill>
                          <a:schemeClr val="dk1"/>
                        </a:solidFill>
                        <a:latin typeface="+mn-lt"/>
                        <a:ea typeface="+mn-ea"/>
                        <a:cs typeface="+mn-cs"/>
                      </a:endParaRPr>
                    </a:p>
                  </a:txBody>
                  <a:tcPr/>
                </a:tc>
                <a:tc>
                  <a:txBody>
                    <a:bodyPr/>
                    <a:lstStyle/>
                    <a:p>
                      <a:pPr marL="0" algn="l" defTabSz="914400" rtl="0" eaLnBrk="1" latinLnBrk="0" hangingPunct="1">
                        <a:lnSpc>
                          <a:spcPct val="100000"/>
                        </a:lnSpc>
                        <a:spcBef>
                          <a:spcPts val="0"/>
                        </a:spcBef>
                      </a:pPr>
                      <a:r>
                        <a:rPr lang="en-US" sz="1200" kern="1200" dirty="0" smtClean="0">
                          <a:solidFill>
                            <a:schemeClr val="dk1"/>
                          </a:solidFill>
                          <a:latin typeface="+mn-lt"/>
                          <a:ea typeface="+mn-ea"/>
                          <a:cs typeface="+mn-cs"/>
                        </a:rPr>
                        <a:t>-0.5%***</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2775805879"/>
                  </a:ext>
                </a:extLst>
              </a:tr>
              <a:tr h="0">
                <a:tc rowSpan="2">
                  <a:txBody>
                    <a:bodyPr/>
                    <a:lstStyle/>
                    <a:p>
                      <a:pPr algn="ctr">
                        <a:lnSpc>
                          <a:spcPct val="100000"/>
                        </a:lnSpc>
                        <a:spcBef>
                          <a:spcPts val="0"/>
                        </a:spcBef>
                      </a:pPr>
                      <a:r>
                        <a:rPr lang="en-US" sz="1200" dirty="0" smtClean="0"/>
                        <a:t>Hedonic Approach</a:t>
                      </a:r>
                      <a:endParaRPr 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1.</a:t>
                      </a:r>
                      <a:r>
                        <a:rPr lang="en-US" sz="1200" baseline="0" dirty="0" smtClean="0"/>
                        <a:t> For refinance loans only</a:t>
                      </a:r>
                      <a:endParaRPr lang="en-US" sz="1200" dirty="0" smtClean="0"/>
                    </a:p>
                  </a:txBody>
                  <a:tcPr/>
                </a:tc>
                <a:tc>
                  <a:txBody>
                    <a:bodyPr/>
                    <a:lstStyle/>
                    <a:p>
                      <a:pPr>
                        <a:lnSpc>
                          <a:spcPct val="100000"/>
                        </a:lnSpc>
                        <a:spcBef>
                          <a:spcPts val="0"/>
                        </a:spcBef>
                      </a:pPr>
                      <a:r>
                        <a:rPr lang="en-US" sz="1200" dirty="0" smtClean="0"/>
                        <a:t>-2.3%***</a:t>
                      </a:r>
                      <a:endParaRPr lang="en-US" sz="1200" dirty="0"/>
                    </a:p>
                  </a:txBody>
                  <a:tcPr/>
                </a:tc>
                <a:tc>
                  <a:txBody>
                    <a:bodyPr/>
                    <a:lstStyle/>
                    <a:p>
                      <a:pPr>
                        <a:lnSpc>
                          <a:spcPct val="100000"/>
                        </a:lnSpc>
                        <a:spcBef>
                          <a:spcPts val="0"/>
                        </a:spcBef>
                      </a:pPr>
                      <a:r>
                        <a:rPr lang="en-US" sz="1200" dirty="0" smtClean="0"/>
                        <a:t>-1.6%***</a:t>
                      </a:r>
                      <a:endParaRPr lang="en-US" sz="1200" dirty="0"/>
                    </a:p>
                  </a:txBody>
                  <a:tcPr/>
                </a:tc>
                <a:tc>
                  <a:txBody>
                    <a:bodyPr/>
                    <a:lstStyle/>
                    <a:p>
                      <a:pPr>
                        <a:lnSpc>
                          <a:spcPct val="100000"/>
                        </a:lnSpc>
                        <a:spcBef>
                          <a:spcPts val="0"/>
                        </a:spcBef>
                      </a:pPr>
                      <a:r>
                        <a:rPr lang="en-US" sz="1200" dirty="0" smtClean="0"/>
                        <a:t>-1.8%***</a:t>
                      </a:r>
                      <a:endParaRPr lang="en-US" sz="1200" dirty="0"/>
                    </a:p>
                  </a:txBody>
                  <a:tcPr/>
                </a:tc>
                <a:extLst>
                  <a:ext uri="{0D108BD9-81ED-4DB2-BD59-A6C34878D82A}">
                    <a16:rowId xmlns:a16="http://schemas.microsoft.com/office/drawing/2014/main" val="2638515104"/>
                  </a:ext>
                </a:extLst>
              </a:tr>
              <a:tr h="0">
                <a:tc vMerge="1">
                  <a:txBody>
                    <a:bodyPr/>
                    <a:lstStyle/>
                    <a:p>
                      <a:pPr algn="ct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2. For purchase loans only</a:t>
                      </a:r>
                    </a:p>
                  </a:txBody>
                  <a:tcPr/>
                </a:tc>
                <a:tc>
                  <a:txBody>
                    <a:bodyPr/>
                    <a:lstStyle/>
                    <a:p>
                      <a:pPr>
                        <a:lnSpc>
                          <a:spcPct val="100000"/>
                        </a:lnSpc>
                        <a:spcBef>
                          <a:spcPts val="0"/>
                        </a:spcBef>
                      </a:pPr>
                      <a:r>
                        <a:rPr lang="en-US" sz="1200" dirty="0" smtClean="0"/>
                        <a:t>-2.4%***</a:t>
                      </a:r>
                      <a:endParaRPr lang="en-US" sz="1200" dirty="0"/>
                    </a:p>
                  </a:txBody>
                  <a:tcPr/>
                </a:tc>
                <a:tc>
                  <a:txBody>
                    <a:bodyPr/>
                    <a:lstStyle/>
                    <a:p>
                      <a:pPr>
                        <a:lnSpc>
                          <a:spcPct val="100000"/>
                        </a:lnSpc>
                        <a:spcBef>
                          <a:spcPts val="0"/>
                        </a:spcBef>
                      </a:pPr>
                      <a:r>
                        <a:rPr lang="en-US" sz="1200" dirty="0" smtClean="0"/>
                        <a:t>-2.5%***</a:t>
                      </a:r>
                      <a:endParaRPr lang="en-US" sz="1200" dirty="0"/>
                    </a:p>
                  </a:txBody>
                  <a:tcPr/>
                </a:tc>
                <a:tc>
                  <a:txBody>
                    <a:bodyPr/>
                    <a:lstStyle/>
                    <a:p>
                      <a:pPr>
                        <a:lnSpc>
                          <a:spcPct val="100000"/>
                        </a:lnSpc>
                        <a:spcBef>
                          <a:spcPts val="0"/>
                        </a:spcBef>
                      </a:pPr>
                      <a:r>
                        <a:rPr lang="en-US" sz="1200" dirty="0" smtClean="0"/>
                        <a:t>-1.8%***</a:t>
                      </a:r>
                      <a:endParaRPr lang="en-US" sz="1200" dirty="0"/>
                    </a:p>
                  </a:txBody>
                  <a:tcPr/>
                </a:tc>
                <a:extLst>
                  <a:ext uri="{0D108BD9-81ED-4DB2-BD59-A6C34878D82A}">
                    <a16:rowId xmlns:a16="http://schemas.microsoft.com/office/drawing/2014/main" val="3922707079"/>
                  </a:ext>
                </a:extLst>
              </a:tr>
              <a:tr h="0">
                <a:tc rowSpan="2">
                  <a:txBody>
                    <a:bodyPr/>
                    <a:lstStyle/>
                    <a:p>
                      <a:pPr marL="0" algn="ctr" defTabSz="914400" rtl="0" eaLnBrk="1" latinLnBrk="0" hangingPunct="1">
                        <a:lnSpc>
                          <a:spcPct val="100000"/>
                        </a:lnSpc>
                        <a:spcBef>
                          <a:spcPts val="0"/>
                        </a:spcBef>
                      </a:pPr>
                      <a:r>
                        <a:rPr lang="en-US" sz="1200" kern="1200" dirty="0" smtClean="0">
                          <a:solidFill>
                            <a:schemeClr val="dk1"/>
                          </a:solidFill>
                          <a:latin typeface="+mn-lt"/>
                          <a:ea typeface="+mn-ea"/>
                          <a:cs typeface="+mn-cs"/>
                        </a:rPr>
                        <a:t>Group Approach</a:t>
                      </a:r>
                      <a:endParaRPr lang="en-US" sz="1200" kern="1200" dirty="0">
                        <a:solidFill>
                          <a:schemeClr val="dk1"/>
                        </a:solidFill>
                        <a:latin typeface="+mn-lt"/>
                        <a:ea typeface="+mn-ea"/>
                        <a:cs typeface="+mn-cs"/>
                      </a:endParaRPr>
                    </a:p>
                  </a:txBody>
                  <a:tcPr anchor="ctr">
                    <a:solidFill>
                      <a:srgbClr val="EAEFF7"/>
                    </a:solidFill>
                  </a:tcPr>
                </a:tc>
                <a:tc>
                  <a:txBody>
                    <a:bodyPr/>
                    <a:lstStyle/>
                    <a:p>
                      <a:pPr>
                        <a:lnSpc>
                          <a:spcPct val="100000"/>
                        </a:lnSpc>
                        <a:spcBef>
                          <a:spcPts val="0"/>
                        </a:spcBef>
                      </a:pPr>
                      <a:r>
                        <a:rPr lang="en-US" sz="1200" dirty="0" smtClean="0"/>
                        <a:t>1. For refinance</a:t>
                      </a:r>
                      <a:r>
                        <a:rPr lang="en-US" sz="1200" baseline="0" dirty="0" smtClean="0"/>
                        <a:t> loans only</a:t>
                      </a:r>
                      <a:endParaRPr lang="en-US" sz="1200" dirty="0"/>
                    </a:p>
                  </a:txBody>
                  <a:tcPr/>
                </a:tc>
                <a:tc>
                  <a:txBody>
                    <a:bodyPr/>
                    <a:lstStyle/>
                    <a:p>
                      <a:pPr>
                        <a:lnSpc>
                          <a:spcPct val="100000"/>
                        </a:lnSpc>
                        <a:spcBef>
                          <a:spcPts val="0"/>
                        </a:spcBef>
                      </a:pPr>
                      <a:r>
                        <a:rPr lang="en-US" sz="1200" dirty="0" smtClean="0"/>
                        <a:t>-0.4%</a:t>
                      </a:r>
                      <a:endParaRPr lang="en-US" sz="1200" dirty="0"/>
                    </a:p>
                  </a:txBody>
                  <a:tcPr/>
                </a:tc>
                <a:tc>
                  <a:txBody>
                    <a:bodyPr/>
                    <a:lstStyle/>
                    <a:p>
                      <a:pPr>
                        <a:lnSpc>
                          <a:spcPct val="100000"/>
                        </a:lnSpc>
                        <a:spcBef>
                          <a:spcPts val="0"/>
                        </a:spcBef>
                      </a:pPr>
                      <a:r>
                        <a:rPr lang="en-US" sz="1200" dirty="0" smtClean="0"/>
                        <a:t>0.2%</a:t>
                      </a:r>
                      <a:endParaRPr lang="en-US" sz="1200" dirty="0"/>
                    </a:p>
                  </a:txBody>
                  <a:tcPr/>
                </a:tc>
                <a:tc>
                  <a:txBody>
                    <a:bodyPr/>
                    <a:lstStyle/>
                    <a:p>
                      <a:pPr>
                        <a:lnSpc>
                          <a:spcPct val="100000"/>
                        </a:lnSpc>
                        <a:spcBef>
                          <a:spcPts val="0"/>
                        </a:spcBef>
                      </a:pPr>
                      <a:r>
                        <a:rPr lang="en-US" sz="1200" dirty="0" smtClean="0"/>
                        <a:t>-0.2%</a:t>
                      </a:r>
                      <a:endParaRPr lang="en-US" sz="1200" dirty="0"/>
                    </a:p>
                  </a:txBody>
                  <a:tcPr/>
                </a:tc>
                <a:extLst>
                  <a:ext uri="{0D108BD9-81ED-4DB2-BD59-A6C34878D82A}">
                    <a16:rowId xmlns:a16="http://schemas.microsoft.com/office/drawing/2014/main" val="2661518314"/>
                  </a:ext>
                </a:extLst>
              </a:tr>
              <a:tr h="0">
                <a:tc vMerge="1">
                  <a:txBody>
                    <a:bodyPr/>
                    <a:lstStyle/>
                    <a:p>
                      <a:pPr algn="ctr"/>
                      <a:endParaRPr lang="en-US" sz="1400" dirty="0"/>
                    </a:p>
                  </a:txBody>
                  <a:tcPr anchor="ctr"/>
                </a:tc>
                <a:tc>
                  <a:txBody>
                    <a:bodyPr/>
                    <a:lstStyle/>
                    <a:p>
                      <a:pPr>
                        <a:lnSpc>
                          <a:spcPct val="100000"/>
                        </a:lnSpc>
                        <a:spcBef>
                          <a:spcPts val="0"/>
                        </a:spcBef>
                      </a:pPr>
                      <a:r>
                        <a:rPr lang="en-US" sz="1200" dirty="0" smtClean="0"/>
                        <a:t>2. For purchase loans only</a:t>
                      </a:r>
                      <a:endParaRPr lang="en-US" sz="1200" dirty="0"/>
                    </a:p>
                  </a:txBody>
                  <a:tcPr/>
                </a:tc>
                <a:tc>
                  <a:txBody>
                    <a:bodyPr/>
                    <a:lstStyle/>
                    <a:p>
                      <a:pPr>
                        <a:lnSpc>
                          <a:spcPct val="100000"/>
                        </a:lnSpc>
                        <a:spcBef>
                          <a:spcPts val="0"/>
                        </a:spcBef>
                      </a:pPr>
                      <a:r>
                        <a:rPr lang="en-US" sz="1200" dirty="0" smtClean="0"/>
                        <a:t>0.0%</a:t>
                      </a:r>
                      <a:endParaRPr lang="en-US" sz="1200" dirty="0"/>
                    </a:p>
                  </a:txBody>
                  <a:tcPr/>
                </a:tc>
                <a:tc>
                  <a:txBody>
                    <a:bodyPr/>
                    <a:lstStyle/>
                    <a:p>
                      <a:pPr>
                        <a:lnSpc>
                          <a:spcPct val="100000"/>
                        </a:lnSpc>
                        <a:spcBef>
                          <a:spcPts val="0"/>
                        </a:spcBef>
                      </a:pPr>
                      <a:r>
                        <a:rPr lang="en-US" sz="1200" dirty="0" smtClean="0"/>
                        <a:t>-0.4%***</a:t>
                      </a:r>
                      <a:endParaRPr lang="en-US" sz="1200" dirty="0"/>
                    </a:p>
                  </a:txBody>
                  <a:tcPr/>
                </a:tc>
                <a:tc>
                  <a:txBody>
                    <a:bodyPr/>
                    <a:lstStyle/>
                    <a:p>
                      <a:pPr>
                        <a:lnSpc>
                          <a:spcPct val="100000"/>
                        </a:lnSpc>
                        <a:spcBef>
                          <a:spcPts val="0"/>
                        </a:spcBef>
                      </a:pPr>
                      <a:r>
                        <a:rPr lang="en-US" sz="1200" dirty="0" smtClean="0"/>
                        <a:t>-0.2%*</a:t>
                      </a:r>
                      <a:endParaRPr lang="en-US" sz="1200" dirty="0"/>
                    </a:p>
                  </a:txBody>
                  <a:tcPr/>
                </a:tc>
                <a:extLst>
                  <a:ext uri="{0D108BD9-81ED-4DB2-BD59-A6C34878D82A}">
                    <a16:rowId xmlns:a16="http://schemas.microsoft.com/office/drawing/2014/main" val="1903535465"/>
                  </a:ext>
                </a:extLst>
              </a:tr>
              <a:tr h="917238">
                <a:tc gridSpan="5">
                  <a:txBody>
                    <a:bodyPr/>
                    <a:lstStyle/>
                    <a:p>
                      <a:pPr marL="0" marR="0">
                        <a:lnSpc>
                          <a:spcPct val="100000"/>
                        </a:lnSpc>
                        <a:spcBef>
                          <a:spcPts val="0"/>
                        </a:spcBef>
                        <a:spcAft>
                          <a:spcPts val="0"/>
                        </a:spcAft>
                      </a:pPr>
                      <a:r>
                        <a:rPr lang="en-US"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The results are differences in property value relative to Whites.</a:t>
                      </a:r>
                      <a:r>
                        <a:rPr lang="en-US" sz="11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denotes significance at the 10% level,</a:t>
                      </a:r>
                      <a:r>
                        <a:rPr lang="en-US" sz="11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the</a:t>
                      </a:r>
                      <a:r>
                        <a:rPr lang="en-US" sz="11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5% level and *** at the 1% level</a:t>
                      </a:r>
                      <a:r>
                        <a:rPr lang="en-US"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Data for AVM Approach are limited to property value $100,000-$1,000,000, Year built</a:t>
                      </a:r>
                      <a:r>
                        <a:rPr lang="en-US" sz="11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between</a:t>
                      </a:r>
                      <a:r>
                        <a:rPr lang="en-US"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2000-2019, Lot sizes</a:t>
                      </a:r>
                      <a:r>
                        <a:rPr lang="en-US" sz="11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2,000</a:t>
                      </a:r>
                      <a:r>
                        <a:rPr lang="en-US"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-20,000 sq. ft., and Building area</a:t>
                      </a:r>
                      <a:r>
                        <a:rPr lang="en-US" sz="11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a:t>
                      </a:r>
                      <a:r>
                        <a:rPr lang="en-US"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800-3,600 sq. ft. </a:t>
                      </a:r>
                    </a:p>
                    <a:p>
                      <a:pPr marL="0" marR="0">
                        <a:lnSpc>
                          <a:spcPct val="100000"/>
                        </a:lnSpc>
                        <a:spcBef>
                          <a:spcPts val="0"/>
                        </a:spcBef>
                        <a:spcAft>
                          <a:spcPts val="0"/>
                        </a:spcAft>
                      </a:pPr>
                      <a:r>
                        <a:rPr lang="en-US"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 for Group Approach are limited to homes built between 1950 and 2019 and 1-unit SF, condos, townhomes, or PUDs within 500m</a:t>
                      </a:r>
                      <a:r>
                        <a:rPr lang="en-US" sz="11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each other (median is 200 ft).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823214901"/>
                  </a:ext>
                </a:extLst>
              </a:tr>
            </a:tbl>
          </a:graphicData>
        </a:graphic>
      </p:graphicFrame>
      <p:sp>
        <p:nvSpPr>
          <p:cNvPr id="4" name="Slide Number Placeholder 3"/>
          <p:cNvSpPr>
            <a:spLocks noGrp="1"/>
          </p:cNvSpPr>
          <p:nvPr>
            <p:ph type="sldNum" sz="quarter" idx="12"/>
          </p:nvPr>
        </p:nvSpPr>
        <p:spPr/>
        <p:txBody>
          <a:bodyPr/>
          <a:lstStyle/>
          <a:p>
            <a:fld id="{640B93FB-070B-4945-8AF2-4B941007AB20}" type="slidenum">
              <a:rPr lang="en-US" smtClean="0"/>
              <a:t>25</a:t>
            </a:fld>
            <a:endParaRPr lang="en-US" dirty="0"/>
          </a:p>
        </p:txBody>
      </p:sp>
      <p:sp>
        <p:nvSpPr>
          <p:cNvPr id="6" name="Title 1"/>
          <p:cNvSpPr>
            <a:spLocks noGrp="1"/>
          </p:cNvSpPr>
          <p:nvPr>
            <p:ph type="title"/>
          </p:nvPr>
        </p:nvSpPr>
        <p:spPr>
          <a:xfrm>
            <a:off x="0" y="0"/>
            <a:ext cx="9144000" cy="470847"/>
          </a:xfrm>
          <a:solidFill>
            <a:schemeClr val="accent1">
              <a:lumMod val="40000"/>
              <a:lumOff val="60000"/>
            </a:schemeClr>
          </a:solidFill>
        </p:spPr>
        <p:txBody>
          <a:bodyPr>
            <a:normAutofit/>
          </a:bodyPr>
          <a:lstStyle/>
          <a:p>
            <a:pPr algn="ctr"/>
            <a:r>
              <a:rPr lang="en-US" sz="2400" dirty="0" smtClean="0">
                <a:latin typeface="Arial" panose="020B0604020202020204" pitchFamily="34" charset="0"/>
                <a:cs typeface="Arial" panose="020B0604020202020204" pitchFamily="34" charset="0"/>
              </a:rPr>
              <a:t>Appendix – Results for Hispanics and Asians</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191069" y="580876"/>
            <a:ext cx="8952931" cy="384721"/>
          </a:xfrm>
          <a:prstGeom prst="rect">
            <a:avLst/>
          </a:prstGeom>
          <a:noFill/>
        </p:spPr>
        <p:txBody>
          <a:bodyPr wrap="square" rtlCol="0">
            <a:spAutoFit/>
          </a:bodyPr>
          <a:lstStyle/>
          <a:p>
            <a:pPr>
              <a:spcBef>
                <a:spcPts val="700"/>
              </a:spcBef>
            </a:pPr>
            <a:r>
              <a:rPr lang="en-US" sz="1900" dirty="0" smtClean="0">
                <a:cs typeface="Arial" panose="020B0604020202020204" pitchFamily="34" charset="0"/>
              </a:rPr>
              <a:t>The results for Hispanics and Asians are similar to the ones for Blacks.</a:t>
            </a:r>
            <a:endParaRPr lang="en-US" sz="1900" dirty="0">
              <a:cs typeface="Arial" panose="020B0604020202020204" pitchFamily="34" charset="0"/>
            </a:endParaRPr>
          </a:p>
        </p:txBody>
      </p:sp>
    </p:spTree>
    <p:extLst>
      <p:ext uri="{BB962C8B-B14F-4D97-AF65-F5344CB8AC3E}">
        <p14:creationId xmlns:p14="http://schemas.microsoft.com/office/powerpoint/2010/main" val="706845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0B93FB-070B-4945-8AF2-4B941007AB20}" type="slidenum">
              <a:rPr lang="en-US" smtClean="0"/>
              <a:t>26</a:t>
            </a:fld>
            <a:endParaRPr lang="en-US" dirty="0"/>
          </a:p>
        </p:txBody>
      </p:sp>
      <p:graphicFrame>
        <p:nvGraphicFramePr>
          <p:cNvPr id="6" name="Table 5"/>
          <p:cNvGraphicFramePr>
            <a:graphicFrameLocks noGrp="1"/>
          </p:cNvGraphicFramePr>
          <p:nvPr>
            <p:extLst/>
          </p:nvPr>
        </p:nvGraphicFramePr>
        <p:xfrm>
          <a:off x="687496" y="885409"/>
          <a:ext cx="7674186" cy="2824988"/>
        </p:xfrm>
        <a:graphic>
          <a:graphicData uri="http://schemas.openxmlformats.org/drawingml/2006/table">
            <a:tbl>
              <a:tblPr firstRow="1" bandRow="1">
                <a:tableStyleId>{5C22544A-7EE6-4342-B048-85BDC9FD1C3A}</a:tableStyleId>
              </a:tblPr>
              <a:tblGrid>
                <a:gridCol w="3075092">
                  <a:extLst>
                    <a:ext uri="{9D8B030D-6E8A-4147-A177-3AD203B41FA5}">
                      <a16:colId xmlns:a16="http://schemas.microsoft.com/office/drawing/2014/main" val="2849897469"/>
                    </a:ext>
                  </a:extLst>
                </a:gridCol>
                <a:gridCol w="1950720">
                  <a:extLst>
                    <a:ext uri="{9D8B030D-6E8A-4147-A177-3AD203B41FA5}">
                      <a16:colId xmlns:a16="http://schemas.microsoft.com/office/drawing/2014/main" val="3852739916"/>
                    </a:ext>
                  </a:extLst>
                </a:gridCol>
                <a:gridCol w="1324187">
                  <a:extLst>
                    <a:ext uri="{9D8B030D-6E8A-4147-A177-3AD203B41FA5}">
                      <a16:colId xmlns:a16="http://schemas.microsoft.com/office/drawing/2014/main" val="228560099"/>
                    </a:ext>
                  </a:extLst>
                </a:gridCol>
                <a:gridCol w="1324187">
                  <a:extLst>
                    <a:ext uri="{9D8B030D-6E8A-4147-A177-3AD203B41FA5}">
                      <a16:colId xmlns:a16="http://schemas.microsoft.com/office/drawing/2014/main" val="371580675"/>
                    </a:ext>
                  </a:extLst>
                </a:gridCol>
              </a:tblGrid>
              <a:tr h="490179">
                <a:tc>
                  <a:txBody>
                    <a:bodyPr/>
                    <a:lstStyle/>
                    <a:p>
                      <a:r>
                        <a:rPr lang="en-US" sz="1400" dirty="0" smtClean="0"/>
                        <a:t>The</a:t>
                      </a:r>
                      <a:r>
                        <a:rPr lang="en-US" sz="1400" baseline="0" dirty="0" smtClean="0"/>
                        <a:t> Gap of a Human Appraisal Relative to a Waiver</a:t>
                      </a:r>
                      <a:endParaRPr lang="en-US" sz="1400" dirty="0"/>
                    </a:p>
                  </a:txBody>
                  <a:tcPr/>
                </a:tc>
                <a:tc>
                  <a:txBody>
                    <a:bodyPr/>
                    <a:lstStyle/>
                    <a:p>
                      <a:r>
                        <a:rPr lang="en-US" sz="1400" dirty="0" smtClean="0"/>
                        <a:t>Using AVM Approach</a:t>
                      </a:r>
                      <a:r>
                        <a:rPr lang="en-US" sz="1400" baseline="0" dirty="0" smtClean="0"/>
                        <a:t> to Measure Gap</a:t>
                      </a:r>
                      <a:endParaRPr lang="en-US" sz="1400" dirty="0"/>
                    </a:p>
                  </a:txBody>
                  <a:tcPr/>
                </a:tc>
                <a:tc>
                  <a:txBody>
                    <a:bodyPr/>
                    <a:lstStyle/>
                    <a:p>
                      <a:r>
                        <a:rPr lang="en-US" sz="1400" dirty="0" smtClean="0"/>
                        <a:t>N-Count (Appraisal)</a:t>
                      </a:r>
                      <a:endParaRPr lang="en-US" sz="1400" dirty="0"/>
                    </a:p>
                  </a:txBody>
                  <a:tcPr/>
                </a:tc>
                <a:tc>
                  <a:txBody>
                    <a:bodyPr/>
                    <a:lstStyle/>
                    <a:p>
                      <a:r>
                        <a:rPr lang="en-US" sz="1400" dirty="0" smtClean="0"/>
                        <a:t>N-Count (Waiver)</a:t>
                      </a:r>
                      <a:endParaRPr lang="en-US" sz="1400" dirty="0"/>
                    </a:p>
                  </a:txBody>
                  <a:tcPr/>
                </a:tc>
                <a:extLst>
                  <a:ext uri="{0D108BD9-81ED-4DB2-BD59-A6C34878D82A}">
                    <a16:rowId xmlns:a16="http://schemas.microsoft.com/office/drawing/2014/main" val="861939626"/>
                  </a:ext>
                </a:extLst>
              </a:tr>
              <a:tr h="490179">
                <a:tc>
                  <a:txBody>
                    <a:bodyPr/>
                    <a:lstStyle/>
                    <a:p>
                      <a:r>
                        <a:rPr lang="en-US" sz="1400" dirty="0" smtClean="0"/>
                        <a:t>White</a:t>
                      </a:r>
                      <a:r>
                        <a:rPr lang="en-US" sz="1400" baseline="0" dirty="0" smtClean="0"/>
                        <a:t> (control group as presumably unbiased on race)</a:t>
                      </a:r>
                      <a:endParaRPr lang="en-US" sz="1400" dirty="0"/>
                    </a:p>
                  </a:txBody>
                  <a:tcPr/>
                </a:tc>
                <a:tc>
                  <a:txBody>
                    <a:bodyPr/>
                    <a:lstStyle/>
                    <a:p>
                      <a:r>
                        <a:rPr lang="en-US" sz="1400" dirty="0" smtClean="0"/>
                        <a:t>-0.8%***</a:t>
                      </a:r>
                      <a:endParaRPr lang="en-US" sz="1400" dirty="0"/>
                    </a:p>
                  </a:txBody>
                  <a:tcPr/>
                </a:tc>
                <a:tc>
                  <a:txBody>
                    <a:bodyPr/>
                    <a:lstStyle/>
                    <a:p>
                      <a:r>
                        <a:rPr lang="en-US" sz="1400" dirty="0" smtClean="0"/>
                        <a:t>45,155</a:t>
                      </a:r>
                      <a:endParaRPr lang="en-US" sz="1400" dirty="0"/>
                    </a:p>
                  </a:txBody>
                  <a:tcPr/>
                </a:tc>
                <a:tc>
                  <a:txBody>
                    <a:bodyPr/>
                    <a:lstStyle/>
                    <a:p>
                      <a:r>
                        <a:rPr lang="en-US" sz="1400" dirty="0" smtClean="0"/>
                        <a:t>19,987</a:t>
                      </a:r>
                      <a:endParaRPr lang="en-US" sz="1400" dirty="0"/>
                    </a:p>
                  </a:txBody>
                  <a:tcPr/>
                </a:tc>
                <a:extLst>
                  <a:ext uri="{0D108BD9-81ED-4DB2-BD59-A6C34878D82A}">
                    <a16:rowId xmlns:a16="http://schemas.microsoft.com/office/drawing/2014/main" val="1515415125"/>
                  </a:ext>
                </a:extLst>
              </a:tr>
              <a:tr h="288341">
                <a:tc>
                  <a:txBody>
                    <a:bodyPr/>
                    <a:lstStyle/>
                    <a:p>
                      <a:r>
                        <a:rPr lang="en-US" sz="1400" dirty="0" smtClean="0"/>
                        <a:t>Black</a:t>
                      </a:r>
                      <a:endParaRPr lang="en-US" sz="1400" dirty="0"/>
                    </a:p>
                  </a:txBody>
                  <a:tcPr/>
                </a:tc>
                <a:tc>
                  <a:txBody>
                    <a:bodyPr/>
                    <a:lstStyle/>
                    <a:p>
                      <a:r>
                        <a:rPr lang="en-US" sz="1400" dirty="0" smtClean="0"/>
                        <a:t>-1.4%</a:t>
                      </a:r>
                      <a:endParaRPr lang="en-US" sz="1400" dirty="0"/>
                    </a:p>
                  </a:txBody>
                  <a:tcPr/>
                </a:tc>
                <a:tc>
                  <a:txBody>
                    <a:bodyPr/>
                    <a:lstStyle/>
                    <a:p>
                      <a:r>
                        <a:rPr lang="en-US" sz="1400" dirty="0" smtClean="0"/>
                        <a:t>4,422</a:t>
                      </a:r>
                      <a:endParaRPr lang="en-US" sz="1400" dirty="0"/>
                    </a:p>
                  </a:txBody>
                  <a:tcPr/>
                </a:tc>
                <a:tc>
                  <a:txBody>
                    <a:bodyPr/>
                    <a:lstStyle/>
                    <a:p>
                      <a:r>
                        <a:rPr lang="en-US" sz="1400" dirty="0" smtClean="0"/>
                        <a:t>1,271</a:t>
                      </a:r>
                      <a:endParaRPr lang="en-US" sz="1400" dirty="0"/>
                    </a:p>
                  </a:txBody>
                  <a:tcPr/>
                </a:tc>
                <a:extLst>
                  <a:ext uri="{0D108BD9-81ED-4DB2-BD59-A6C34878D82A}">
                    <a16:rowId xmlns:a16="http://schemas.microsoft.com/office/drawing/2014/main" val="1161847258"/>
                  </a:ext>
                </a:extLst>
              </a:tr>
              <a:tr h="288341">
                <a:tc>
                  <a:txBody>
                    <a:bodyPr/>
                    <a:lstStyle/>
                    <a:p>
                      <a:r>
                        <a:rPr lang="en-US" sz="1400" dirty="0" smtClean="0"/>
                        <a:t>Hispanic</a:t>
                      </a:r>
                      <a:endParaRPr lang="en-US" sz="1400" dirty="0"/>
                    </a:p>
                  </a:txBody>
                  <a:tcPr/>
                </a:tc>
                <a:tc>
                  <a:txBody>
                    <a:bodyPr/>
                    <a:lstStyle/>
                    <a:p>
                      <a:r>
                        <a:rPr lang="en-US" sz="1400" dirty="0" smtClean="0"/>
                        <a:t>-0.9%**</a:t>
                      </a:r>
                      <a:endParaRPr lang="en-US" sz="1400" dirty="0"/>
                    </a:p>
                  </a:txBody>
                  <a:tcPr/>
                </a:tc>
                <a:tc>
                  <a:txBody>
                    <a:bodyPr/>
                    <a:lstStyle/>
                    <a:p>
                      <a:r>
                        <a:rPr lang="en-US" sz="1400" dirty="0" smtClean="0"/>
                        <a:t>7,404</a:t>
                      </a:r>
                      <a:endParaRPr lang="en-US" sz="1400" dirty="0"/>
                    </a:p>
                  </a:txBody>
                  <a:tcPr/>
                </a:tc>
                <a:tc>
                  <a:txBody>
                    <a:bodyPr/>
                    <a:lstStyle/>
                    <a:p>
                      <a:r>
                        <a:rPr lang="en-US" sz="1400" dirty="0" smtClean="0"/>
                        <a:t>2,436</a:t>
                      </a:r>
                      <a:endParaRPr lang="en-US" sz="1400" dirty="0"/>
                    </a:p>
                  </a:txBody>
                  <a:tcPr/>
                </a:tc>
                <a:extLst>
                  <a:ext uri="{0D108BD9-81ED-4DB2-BD59-A6C34878D82A}">
                    <a16:rowId xmlns:a16="http://schemas.microsoft.com/office/drawing/2014/main" val="805701579"/>
                  </a:ext>
                </a:extLst>
              </a:tr>
              <a:tr h="288341">
                <a:tc>
                  <a:txBody>
                    <a:bodyPr/>
                    <a:lstStyle/>
                    <a:p>
                      <a:r>
                        <a:rPr lang="en-US" sz="1400" dirty="0" smtClean="0"/>
                        <a:t>Asian </a:t>
                      </a:r>
                      <a:endParaRPr lang="en-US" sz="1400" dirty="0"/>
                    </a:p>
                  </a:txBody>
                  <a:tcPr/>
                </a:tc>
                <a:tc>
                  <a:txBody>
                    <a:bodyPr/>
                    <a:lstStyle/>
                    <a:p>
                      <a:r>
                        <a:rPr lang="en-US" sz="1400" dirty="0" smtClean="0"/>
                        <a:t>-0.7%</a:t>
                      </a:r>
                      <a:endParaRPr lang="en-US" sz="1400" dirty="0"/>
                    </a:p>
                  </a:txBody>
                  <a:tcPr/>
                </a:tc>
                <a:tc>
                  <a:txBody>
                    <a:bodyPr/>
                    <a:lstStyle/>
                    <a:p>
                      <a:r>
                        <a:rPr lang="en-US" sz="1400" dirty="0" smtClean="0"/>
                        <a:t>4,589</a:t>
                      </a:r>
                      <a:endParaRPr lang="en-US" sz="1400" dirty="0"/>
                    </a:p>
                  </a:txBody>
                  <a:tcPr/>
                </a:tc>
                <a:tc>
                  <a:txBody>
                    <a:bodyPr/>
                    <a:lstStyle/>
                    <a:p>
                      <a:r>
                        <a:rPr lang="en-US" sz="1400" dirty="0" smtClean="0"/>
                        <a:t>3,742</a:t>
                      </a:r>
                      <a:endParaRPr lang="en-US" sz="1400" dirty="0"/>
                    </a:p>
                  </a:txBody>
                  <a:tcPr/>
                </a:tc>
                <a:extLst>
                  <a:ext uri="{0D108BD9-81ED-4DB2-BD59-A6C34878D82A}">
                    <a16:rowId xmlns:a16="http://schemas.microsoft.com/office/drawing/2014/main" val="2792012805"/>
                  </a:ext>
                </a:extLst>
              </a:tr>
              <a:tr h="827057">
                <a:tc gridSpan="4">
                  <a:txBody>
                    <a:bodyPr/>
                    <a:lstStyle/>
                    <a:p>
                      <a:pPr marL="0" marR="0" algn="l">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Note: Borrower controls</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are FICO and LTV </a:t>
                      </a:r>
                      <a:r>
                        <a:rPr lang="en-U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buckets, the number of borrowers, and incom</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denotes significance at the 5% level</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 at the 1% level</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smtClean="0">
                          <a:effectLst/>
                          <a:latin typeface="Calibri" panose="020F0502020204030204" pitchFamily="34" charset="0"/>
                          <a:ea typeface="Calibri" panose="020F0502020204030204" pitchFamily="34" charset="0"/>
                          <a:cs typeface="Times New Roman" panose="02020603050405020304" pitchFamily="18" charset="0"/>
                        </a:rPr>
                        <a:t>Data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are limited to property value $100,000-$1,000,000, Year built</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between</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2000-2019, Lot sizes</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of 2,000</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-20,000 sq. ft., and Building area</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of</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800-3,600 sq. ft. They </a:t>
                      </a:r>
                      <a:r>
                        <a:rPr lang="en-U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are also limited to GSE borrowers with CLTVs</a:t>
                      </a:r>
                      <a:r>
                        <a:rPr lang="en-U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&lt;= 80% since waivers have an eligibility criterion.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3134659405"/>
                  </a:ext>
                </a:extLst>
              </a:tr>
            </a:tbl>
          </a:graphicData>
        </a:graphic>
      </p:graphicFrame>
      <p:graphicFrame>
        <p:nvGraphicFramePr>
          <p:cNvPr id="7" name="Table 6"/>
          <p:cNvGraphicFramePr>
            <a:graphicFrameLocks noGrp="1"/>
          </p:cNvGraphicFramePr>
          <p:nvPr>
            <p:extLst/>
          </p:nvPr>
        </p:nvGraphicFramePr>
        <p:xfrm>
          <a:off x="372043" y="4255135"/>
          <a:ext cx="8305091" cy="2181517"/>
        </p:xfrm>
        <a:graphic>
          <a:graphicData uri="http://schemas.openxmlformats.org/drawingml/2006/table">
            <a:tbl>
              <a:tblPr firstRow="1" bandRow="1">
                <a:tableStyleId>{5C22544A-7EE6-4342-B048-85BDC9FD1C3A}</a:tableStyleId>
              </a:tblPr>
              <a:tblGrid>
                <a:gridCol w="2818691">
                  <a:extLst>
                    <a:ext uri="{9D8B030D-6E8A-4147-A177-3AD203B41FA5}">
                      <a16:colId xmlns:a16="http://schemas.microsoft.com/office/drawing/2014/main" val="2246307536"/>
                    </a:ext>
                  </a:extLst>
                </a:gridCol>
                <a:gridCol w="914400">
                  <a:extLst>
                    <a:ext uri="{9D8B030D-6E8A-4147-A177-3AD203B41FA5}">
                      <a16:colId xmlns:a16="http://schemas.microsoft.com/office/drawing/2014/main" val="1678359530"/>
                    </a:ext>
                  </a:extLst>
                </a:gridCol>
                <a:gridCol w="914400">
                  <a:extLst>
                    <a:ext uri="{9D8B030D-6E8A-4147-A177-3AD203B41FA5}">
                      <a16:colId xmlns:a16="http://schemas.microsoft.com/office/drawing/2014/main" val="1665924866"/>
                    </a:ext>
                  </a:extLst>
                </a:gridCol>
                <a:gridCol w="914400">
                  <a:extLst>
                    <a:ext uri="{9D8B030D-6E8A-4147-A177-3AD203B41FA5}">
                      <a16:colId xmlns:a16="http://schemas.microsoft.com/office/drawing/2014/main" val="1637789507"/>
                    </a:ext>
                  </a:extLst>
                </a:gridCol>
                <a:gridCol w="914400">
                  <a:extLst>
                    <a:ext uri="{9D8B030D-6E8A-4147-A177-3AD203B41FA5}">
                      <a16:colId xmlns:a16="http://schemas.microsoft.com/office/drawing/2014/main" val="420231695"/>
                    </a:ext>
                  </a:extLst>
                </a:gridCol>
                <a:gridCol w="914400">
                  <a:extLst>
                    <a:ext uri="{9D8B030D-6E8A-4147-A177-3AD203B41FA5}">
                      <a16:colId xmlns:a16="http://schemas.microsoft.com/office/drawing/2014/main" val="2232418467"/>
                    </a:ext>
                  </a:extLst>
                </a:gridCol>
                <a:gridCol w="914400">
                  <a:extLst>
                    <a:ext uri="{9D8B030D-6E8A-4147-A177-3AD203B41FA5}">
                      <a16:colId xmlns:a16="http://schemas.microsoft.com/office/drawing/2014/main" val="2312574551"/>
                    </a:ext>
                  </a:extLst>
                </a:gridCol>
              </a:tblGrid>
              <a:tr h="748957">
                <a:tc>
                  <a:txBody>
                    <a:bodyPr/>
                    <a:lstStyle/>
                    <a:p>
                      <a:endParaRPr lang="en-US" sz="1300" dirty="0"/>
                    </a:p>
                  </a:txBody>
                  <a:tcPr/>
                </a:tc>
                <a:tc>
                  <a:txBody>
                    <a:bodyPr/>
                    <a:lstStyle/>
                    <a:p>
                      <a:r>
                        <a:rPr lang="en-US" sz="1300" dirty="0" smtClean="0"/>
                        <a:t>AVM/ Hedonic</a:t>
                      </a:r>
                      <a:endParaRPr lang="en-US" sz="1300" dirty="0"/>
                    </a:p>
                  </a:txBody>
                  <a:tcPr/>
                </a:tc>
                <a:tc>
                  <a:txBody>
                    <a:bodyPr/>
                    <a:lstStyle/>
                    <a:p>
                      <a:r>
                        <a:rPr lang="en-US" sz="1300" dirty="0" smtClean="0"/>
                        <a:t>GSE Human</a:t>
                      </a:r>
                      <a:endParaRPr lang="en-US" sz="1300" dirty="0"/>
                    </a:p>
                  </a:txBody>
                  <a:tcPr/>
                </a:tc>
                <a:tc>
                  <a:txBody>
                    <a:bodyPr/>
                    <a:lstStyle/>
                    <a:p>
                      <a:r>
                        <a:rPr lang="en-US" sz="1300" dirty="0" smtClean="0"/>
                        <a:t>GSE Waiver</a:t>
                      </a:r>
                      <a:endParaRPr lang="en-US" sz="1300" dirty="0"/>
                    </a:p>
                  </a:txBody>
                  <a:tcPr/>
                </a:tc>
                <a:tc>
                  <a:txBody>
                    <a:bodyPr/>
                    <a:lstStyle/>
                    <a:p>
                      <a:r>
                        <a:rPr lang="en-US" sz="1300" dirty="0" smtClean="0"/>
                        <a:t>Group: White-Black</a:t>
                      </a:r>
                      <a:endParaRPr lang="en-US" sz="1300" dirty="0"/>
                    </a:p>
                  </a:txBody>
                  <a:tcPr/>
                </a:tc>
                <a:tc>
                  <a:txBody>
                    <a:bodyPr/>
                    <a:lstStyle/>
                    <a:p>
                      <a:r>
                        <a:rPr lang="en-US" sz="1300" dirty="0" smtClean="0"/>
                        <a:t>Group: </a:t>
                      </a:r>
                    </a:p>
                    <a:p>
                      <a:r>
                        <a:rPr lang="en-US" sz="1300" dirty="0" smtClean="0"/>
                        <a:t>White-</a:t>
                      </a:r>
                    </a:p>
                    <a:p>
                      <a:r>
                        <a:rPr lang="en-US" sz="1300" dirty="0" smtClean="0"/>
                        <a:t>Hispanic</a:t>
                      </a:r>
                      <a:endParaRPr lang="en-US" sz="1300" dirty="0"/>
                    </a:p>
                  </a:txBody>
                  <a:tcPr/>
                </a:tc>
                <a:tc>
                  <a:txBody>
                    <a:bodyPr/>
                    <a:lstStyle/>
                    <a:p>
                      <a:r>
                        <a:rPr lang="en-US" sz="1300" dirty="0" smtClean="0"/>
                        <a:t>Group: White-</a:t>
                      </a:r>
                    </a:p>
                    <a:p>
                      <a:r>
                        <a:rPr lang="en-US" sz="1300" dirty="0" smtClean="0"/>
                        <a:t>Asian</a:t>
                      </a:r>
                      <a:endParaRPr lang="en-US" sz="1300" dirty="0"/>
                    </a:p>
                  </a:txBody>
                  <a:tcPr/>
                </a:tc>
                <a:extLst>
                  <a:ext uri="{0D108BD9-81ED-4DB2-BD59-A6C34878D82A}">
                    <a16:rowId xmlns:a16="http://schemas.microsoft.com/office/drawing/2014/main" val="3289600196"/>
                  </a:ext>
                </a:extLst>
              </a:tr>
              <a:tr h="245348">
                <a:tc>
                  <a:txBody>
                    <a:bodyPr/>
                    <a:lstStyle/>
                    <a:p>
                      <a:r>
                        <a:rPr lang="en-US" sz="1300" dirty="0" smtClean="0"/>
                        <a:t>White</a:t>
                      </a:r>
                      <a:r>
                        <a:rPr lang="en-US" sz="1300" baseline="0" dirty="0" smtClean="0"/>
                        <a:t> (defined as non-Hispanic White)</a:t>
                      </a:r>
                      <a:endParaRPr lang="en-US" sz="1300" dirty="0"/>
                    </a:p>
                  </a:txBody>
                  <a:tcPr/>
                </a:tc>
                <a:tc>
                  <a:txBody>
                    <a:bodyPr/>
                    <a:lstStyle/>
                    <a:p>
                      <a:pPr algn="l"/>
                      <a:r>
                        <a:rPr lang="en-US" sz="1300" dirty="0" smtClean="0"/>
                        <a:t>212,935</a:t>
                      </a:r>
                      <a:endParaRPr lang="en-US" sz="1300" dirty="0"/>
                    </a:p>
                  </a:txBody>
                  <a:tcPr/>
                </a:tc>
                <a:tc>
                  <a:txBody>
                    <a:bodyPr/>
                    <a:lstStyle/>
                    <a:p>
                      <a:pPr algn="l"/>
                      <a:r>
                        <a:rPr lang="en-US" sz="1300" dirty="0" smtClean="0"/>
                        <a:t>53,397</a:t>
                      </a:r>
                      <a:endParaRPr lang="en-US" sz="1300" dirty="0"/>
                    </a:p>
                  </a:txBody>
                  <a:tcPr/>
                </a:tc>
                <a:tc>
                  <a:txBody>
                    <a:bodyPr/>
                    <a:lstStyle/>
                    <a:p>
                      <a:pPr algn="l"/>
                      <a:r>
                        <a:rPr lang="en-US" sz="1300" dirty="0" smtClean="0"/>
                        <a:t>21,539</a:t>
                      </a:r>
                      <a:endParaRPr lang="en-US" sz="1300" dirty="0"/>
                    </a:p>
                  </a:txBody>
                  <a:tcPr/>
                </a:tc>
                <a:tc>
                  <a:txBody>
                    <a:bodyPr/>
                    <a:lstStyle/>
                    <a:p>
                      <a:pPr algn="l"/>
                      <a:r>
                        <a:rPr lang="en-US" sz="1300" dirty="0" smtClean="0"/>
                        <a:t>3,566</a:t>
                      </a:r>
                      <a:endParaRPr lang="en-US" sz="1300" dirty="0"/>
                    </a:p>
                  </a:txBody>
                  <a:tcPr/>
                </a:tc>
                <a:tc>
                  <a:txBody>
                    <a:bodyPr/>
                    <a:lstStyle/>
                    <a:p>
                      <a:pPr algn="l"/>
                      <a:r>
                        <a:rPr lang="en-US" sz="1300" dirty="0" smtClean="0"/>
                        <a:t>6,530</a:t>
                      </a:r>
                      <a:endParaRPr lang="en-US" sz="1300" dirty="0"/>
                    </a:p>
                  </a:txBody>
                  <a:tcPr/>
                </a:tc>
                <a:tc>
                  <a:txBody>
                    <a:bodyPr/>
                    <a:lstStyle/>
                    <a:p>
                      <a:pPr algn="l"/>
                      <a:r>
                        <a:rPr lang="en-US" sz="1300" dirty="0" smtClean="0"/>
                        <a:t>6,645</a:t>
                      </a:r>
                      <a:endParaRPr lang="en-US" sz="1300" dirty="0"/>
                    </a:p>
                  </a:txBody>
                  <a:tcPr/>
                </a:tc>
                <a:extLst>
                  <a:ext uri="{0D108BD9-81ED-4DB2-BD59-A6C34878D82A}">
                    <a16:rowId xmlns:a16="http://schemas.microsoft.com/office/drawing/2014/main" val="2141155440"/>
                  </a:ext>
                </a:extLst>
              </a:tr>
              <a:tr h="245348">
                <a:tc>
                  <a:txBody>
                    <a:bodyPr/>
                    <a:lstStyle/>
                    <a:p>
                      <a:r>
                        <a:rPr lang="en-US" sz="1300" dirty="0" smtClean="0"/>
                        <a:t>Black (defined as non-Hispanic Black)</a:t>
                      </a:r>
                      <a:endParaRPr lang="en-US" sz="1300" dirty="0"/>
                    </a:p>
                  </a:txBody>
                  <a:tcPr/>
                </a:tc>
                <a:tc>
                  <a:txBody>
                    <a:bodyPr/>
                    <a:lstStyle/>
                    <a:p>
                      <a:pPr algn="l"/>
                      <a:r>
                        <a:rPr lang="en-US" sz="1300" dirty="0" smtClean="0"/>
                        <a:t>30,435</a:t>
                      </a:r>
                      <a:endParaRPr lang="en-US" sz="1300" dirty="0"/>
                    </a:p>
                  </a:txBody>
                  <a:tcPr/>
                </a:tc>
                <a:tc>
                  <a:txBody>
                    <a:bodyPr/>
                    <a:lstStyle/>
                    <a:p>
                      <a:pPr algn="l"/>
                      <a:r>
                        <a:rPr lang="en-US" sz="1300" dirty="0" smtClean="0"/>
                        <a:t>5,393</a:t>
                      </a:r>
                      <a:endParaRPr lang="en-US" sz="1300" dirty="0"/>
                    </a:p>
                  </a:txBody>
                  <a:tcPr/>
                </a:tc>
                <a:tc>
                  <a:txBody>
                    <a:bodyPr/>
                    <a:lstStyle/>
                    <a:p>
                      <a:pPr algn="l"/>
                      <a:r>
                        <a:rPr lang="en-US" sz="1300" dirty="0" smtClean="0"/>
                        <a:t>1,391</a:t>
                      </a:r>
                      <a:endParaRPr lang="en-US" sz="1300" dirty="0"/>
                    </a:p>
                  </a:txBody>
                  <a:tcPr/>
                </a:tc>
                <a:tc>
                  <a:txBody>
                    <a:bodyPr/>
                    <a:lstStyle/>
                    <a:p>
                      <a:pPr algn="l"/>
                      <a:r>
                        <a:rPr lang="en-US" sz="1300" dirty="0" smtClean="0"/>
                        <a:t>2,813</a:t>
                      </a:r>
                      <a:endParaRPr lang="en-US" sz="1300" dirty="0"/>
                    </a:p>
                  </a:txBody>
                  <a:tcPr/>
                </a:tc>
                <a:tc>
                  <a:txBody>
                    <a:bodyPr/>
                    <a:lstStyle/>
                    <a:p>
                      <a:pPr algn="l"/>
                      <a:r>
                        <a:rPr lang="en-US" sz="1300" dirty="0" smtClean="0"/>
                        <a:t>\</a:t>
                      </a:r>
                      <a:endParaRPr lang="en-US" sz="1300" dirty="0"/>
                    </a:p>
                  </a:txBody>
                  <a:tcPr/>
                </a:tc>
                <a:tc>
                  <a:txBody>
                    <a:bodyPr/>
                    <a:lstStyle/>
                    <a:p>
                      <a:pPr algn="l"/>
                      <a:r>
                        <a:rPr lang="en-US" sz="1300" dirty="0" smtClean="0"/>
                        <a:t>\</a:t>
                      </a:r>
                      <a:endParaRPr lang="en-US" sz="1300" dirty="0"/>
                    </a:p>
                  </a:txBody>
                  <a:tcPr/>
                </a:tc>
                <a:extLst>
                  <a:ext uri="{0D108BD9-81ED-4DB2-BD59-A6C34878D82A}">
                    <a16:rowId xmlns:a16="http://schemas.microsoft.com/office/drawing/2014/main" val="1968193940"/>
                  </a:ext>
                </a:extLst>
              </a:tr>
              <a:tr h="245348">
                <a:tc>
                  <a:txBody>
                    <a:bodyPr/>
                    <a:lstStyle/>
                    <a:p>
                      <a:r>
                        <a:rPr lang="en-US" sz="1300" dirty="0" smtClean="0"/>
                        <a:t>Hispanic</a:t>
                      </a:r>
                      <a:endParaRPr lang="en-US" sz="1300" dirty="0"/>
                    </a:p>
                  </a:txBody>
                  <a:tcPr/>
                </a:tc>
                <a:tc>
                  <a:txBody>
                    <a:bodyPr/>
                    <a:lstStyle/>
                    <a:p>
                      <a:pPr algn="l"/>
                      <a:r>
                        <a:rPr lang="en-US" sz="1300" dirty="0" smtClean="0"/>
                        <a:t>33,323</a:t>
                      </a:r>
                      <a:endParaRPr lang="en-US" sz="1300" dirty="0"/>
                    </a:p>
                  </a:txBody>
                  <a:tcPr/>
                </a:tc>
                <a:tc>
                  <a:txBody>
                    <a:bodyPr/>
                    <a:lstStyle/>
                    <a:p>
                      <a:pPr algn="l"/>
                      <a:r>
                        <a:rPr lang="en-US" sz="1300" dirty="0" smtClean="0"/>
                        <a:t>8,699</a:t>
                      </a:r>
                      <a:endParaRPr lang="en-US" sz="1300" dirty="0"/>
                    </a:p>
                  </a:txBody>
                  <a:tcPr/>
                </a:tc>
                <a:tc>
                  <a:txBody>
                    <a:bodyPr/>
                    <a:lstStyle/>
                    <a:p>
                      <a:pPr algn="l"/>
                      <a:r>
                        <a:rPr lang="en-US" sz="1300" dirty="0" smtClean="0"/>
                        <a:t>2,608</a:t>
                      </a:r>
                      <a:endParaRPr lang="en-US" sz="1300" dirty="0"/>
                    </a:p>
                  </a:txBody>
                  <a:tcPr/>
                </a:tc>
                <a:tc>
                  <a:txBody>
                    <a:bodyPr/>
                    <a:lstStyle/>
                    <a:p>
                      <a:pPr algn="l"/>
                      <a:r>
                        <a:rPr lang="en-US" sz="1300" dirty="0" smtClean="0"/>
                        <a:t>\</a:t>
                      </a:r>
                      <a:endParaRPr lang="en-US" sz="1300" dirty="0"/>
                    </a:p>
                  </a:txBody>
                  <a:tcPr/>
                </a:tc>
                <a:tc>
                  <a:txBody>
                    <a:bodyPr/>
                    <a:lstStyle/>
                    <a:p>
                      <a:pPr algn="l"/>
                      <a:r>
                        <a:rPr lang="en-US" sz="1300" dirty="0" smtClean="0"/>
                        <a:t>5,233</a:t>
                      </a:r>
                      <a:endParaRPr lang="en-US" sz="1300" dirty="0"/>
                    </a:p>
                  </a:txBody>
                  <a:tcPr/>
                </a:tc>
                <a:tc>
                  <a:txBody>
                    <a:bodyPr/>
                    <a:lstStyle/>
                    <a:p>
                      <a:pPr algn="l"/>
                      <a:r>
                        <a:rPr lang="en-US" sz="1300" dirty="0" smtClean="0"/>
                        <a:t>\</a:t>
                      </a:r>
                      <a:endParaRPr lang="en-US" sz="1300" dirty="0"/>
                    </a:p>
                  </a:txBody>
                  <a:tcPr/>
                </a:tc>
                <a:extLst>
                  <a:ext uri="{0D108BD9-81ED-4DB2-BD59-A6C34878D82A}">
                    <a16:rowId xmlns:a16="http://schemas.microsoft.com/office/drawing/2014/main" val="2784770874"/>
                  </a:ext>
                </a:extLst>
              </a:tr>
              <a:tr h="245348">
                <a:tc>
                  <a:txBody>
                    <a:bodyPr/>
                    <a:lstStyle/>
                    <a:p>
                      <a:r>
                        <a:rPr lang="en-US" sz="1300" dirty="0" smtClean="0"/>
                        <a:t>Asian</a:t>
                      </a:r>
                      <a:r>
                        <a:rPr lang="en-US" sz="1300" baseline="0" dirty="0" smtClean="0"/>
                        <a:t> (defined as non-Hispanic Asian)</a:t>
                      </a:r>
                      <a:endParaRPr lang="en-US" sz="1300" dirty="0"/>
                    </a:p>
                  </a:txBody>
                  <a:tcPr/>
                </a:tc>
                <a:tc>
                  <a:txBody>
                    <a:bodyPr/>
                    <a:lstStyle/>
                    <a:p>
                      <a:pPr algn="l"/>
                      <a:r>
                        <a:rPr lang="en-US" sz="1300" dirty="0" smtClean="0"/>
                        <a:t>22,292</a:t>
                      </a:r>
                      <a:endParaRPr lang="en-US" sz="1300" dirty="0"/>
                    </a:p>
                  </a:txBody>
                  <a:tcPr/>
                </a:tc>
                <a:tc>
                  <a:txBody>
                    <a:bodyPr/>
                    <a:lstStyle/>
                    <a:p>
                      <a:pPr algn="l"/>
                      <a:r>
                        <a:rPr lang="en-US" sz="1300" dirty="0" smtClean="0"/>
                        <a:t>5,613</a:t>
                      </a:r>
                      <a:endParaRPr lang="en-US" sz="1300" dirty="0"/>
                    </a:p>
                  </a:txBody>
                  <a:tcPr/>
                </a:tc>
                <a:tc>
                  <a:txBody>
                    <a:bodyPr/>
                    <a:lstStyle/>
                    <a:p>
                      <a:pPr algn="l"/>
                      <a:r>
                        <a:rPr lang="en-US" sz="1300" dirty="0" smtClean="0"/>
                        <a:t>3,952</a:t>
                      </a:r>
                      <a:endParaRPr lang="en-US" sz="1300" dirty="0"/>
                    </a:p>
                  </a:txBody>
                  <a:tcPr/>
                </a:tc>
                <a:tc>
                  <a:txBody>
                    <a:bodyPr/>
                    <a:lstStyle/>
                    <a:p>
                      <a:pPr algn="l"/>
                      <a:r>
                        <a:rPr lang="en-US" sz="1300" dirty="0" smtClean="0"/>
                        <a:t>\</a:t>
                      </a:r>
                      <a:endParaRPr lang="en-US" sz="1300" dirty="0"/>
                    </a:p>
                  </a:txBody>
                  <a:tcPr/>
                </a:tc>
                <a:tc>
                  <a:txBody>
                    <a:bodyPr/>
                    <a:lstStyle/>
                    <a:p>
                      <a:pPr algn="l"/>
                      <a:r>
                        <a:rPr lang="en-US" sz="1300" dirty="0" smtClean="0"/>
                        <a:t>\</a:t>
                      </a:r>
                      <a:endParaRPr lang="en-US" sz="1300" dirty="0"/>
                    </a:p>
                  </a:txBody>
                  <a:tcPr/>
                </a:tc>
                <a:tc>
                  <a:txBody>
                    <a:bodyPr/>
                    <a:lstStyle/>
                    <a:p>
                      <a:pPr algn="l"/>
                      <a:r>
                        <a:rPr lang="en-US" sz="1300" dirty="0" smtClean="0"/>
                        <a:t>5,747</a:t>
                      </a:r>
                      <a:endParaRPr lang="en-US" sz="1300" dirty="0"/>
                    </a:p>
                  </a:txBody>
                  <a:tcPr/>
                </a:tc>
                <a:extLst>
                  <a:ext uri="{0D108BD9-81ED-4DB2-BD59-A6C34878D82A}">
                    <a16:rowId xmlns:a16="http://schemas.microsoft.com/office/drawing/2014/main" val="592353554"/>
                  </a:ext>
                </a:extLst>
              </a:tr>
              <a:tr h="232435">
                <a:tc gridSpan="7">
                  <a:txBody>
                    <a:bodyPr/>
                    <a:lstStyle/>
                    <a:p>
                      <a:r>
                        <a:rPr lang="en-US" sz="1200" u="none" strike="noStrike" dirty="0" smtClean="0">
                          <a:effectLst/>
                        </a:rPr>
                        <a:t>Note: 2% of Hispanics identify as Black Hispanic. These loans are excluded</a:t>
                      </a:r>
                      <a:r>
                        <a:rPr lang="en-US" sz="1200" u="none" strike="noStrike" baseline="0" dirty="0" smtClean="0">
                          <a:effectLst/>
                        </a:rPr>
                        <a:t> from this analysis.</a:t>
                      </a:r>
                      <a:endParaRPr lang="en-US" sz="1200" dirty="0"/>
                    </a:p>
                  </a:txBody>
                  <a:tcPr/>
                </a:tc>
                <a:tc hMerge="1">
                  <a:txBody>
                    <a:bodyPr/>
                    <a:lstStyle/>
                    <a:p>
                      <a:pPr algn="l"/>
                      <a:endParaRPr lang="en-US" sz="1300" dirty="0"/>
                    </a:p>
                  </a:txBody>
                  <a:tcPr/>
                </a:tc>
                <a:tc hMerge="1">
                  <a:txBody>
                    <a:bodyPr/>
                    <a:lstStyle/>
                    <a:p>
                      <a:pPr algn="l"/>
                      <a:endParaRPr lang="en-US" sz="1300" dirty="0"/>
                    </a:p>
                  </a:txBody>
                  <a:tcPr/>
                </a:tc>
                <a:tc hMerge="1">
                  <a:txBody>
                    <a:bodyPr/>
                    <a:lstStyle/>
                    <a:p>
                      <a:pPr algn="l"/>
                      <a:endParaRPr lang="en-US" sz="1300" dirty="0"/>
                    </a:p>
                  </a:txBody>
                  <a:tcPr/>
                </a:tc>
                <a:tc hMerge="1">
                  <a:txBody>
                    <a:bodyPr/>
                    <a:lstStyle/>
                    <a:p>
                      <a:pPr algn="l"/>
                      <a:endParaRPr lang="en-US" sz="1300" dirty="0"/>
                    </a:p>
                  </a:txBody>
                  <a:tcPr/>
                </a:tc>
                <a:tc hMerge="1">
                  <a:txBody>
                    <a:bodyPr/>
                    <a:lstStyle/>
                    <a:p>
                      <a:pPr algn="l"/>
                      <a:endParaRPr lang="en-US" sz="1300" dirty="0"/>
                    </a:p>
                  </a:txBody>
                  <a:tcPr/>
                </a:tc>
                <a:tc hMerge="1">
                  <a:txBody>
                    <a:bodyPr/>
                    <a:lstStyle/>
                    <a:p>
                      <a:pPr algn="l"/>
                      <a:endParaRPr lang="en-US" sz="1300" dirty="0"/>
                    </a:p>
                  </a:txBody>
                  <a:tcPr/>
                </a:tc>
                <a:extLst>
                  <a:ext uri="{0D108BD9-81ED-4DB2-BD59-A6C34878D82A}">
                    <a16:rowId xmlns:a16="http://schemas.microsoft.com/office/drawing/2014/main" val="2103320459"/>
                  </a:ext>
                </a:extLst>
              </a:tr>
            </a:tbl>
          </a:graphicData>
        </a:graphic>
      </p:graphicFrame>
      <p:sp>
        <p:nvSpPr>
          <p:cNvPr id="8" name="Title 1"/>
          <p:cNvSpPr>
            <a:spLocks noGrp="1"/>
          </p:cNvSpPr>
          <p:nvPr>
            <p:ph type="title"/>
          </p:nvPr>
        </p:nvSpPr>
        <p:spPr>
          <a:xfrm>
            <a:off x="0" y="0"/>
            <a:ext cx="9144000" cy="470847"/>
          </a:xfrm>
          <a:solidFill>
            <a:schemeClr val="accent1">
              <a:lumMod val="40000"/>
              <a:lumOff val="60000"/>
            </a:schemeClr>
          </a:solidFill>
        </p:spPr>
        <p:txBody>
          <a:bodyPr>
            <a:normAutofit/>
          </a:bodyPr>
          <a:lstStyle/>
          <a:p>
            <a:pPr algn="ctr"/>
            <a:r>
              <a:rPr lang="en-US" sz="2400" dirty="0">
                <a:latin typeface="Arial" panose="020B0604020202020204" pitchFamily="34" charset="0"/>
                <a:cs typeface="Arial" panose="020B0604020202020204" pitchFamily="34" charset="0"/>
              </a:rPr>
              <a:t>Appendix– Results for Hispanics and </a:t>
            </a:r>
            <a:r>
              <a:rPr lang="en-US" sz="2400" dirty="0" smtClean="0">
                <a:latin typeface="Arial" panose="020B0604020202020204" pitchFamily="34" charset="0"/>
                <a:cs typeface="Arial" panose="020B0604020202020204" pitchFamily="34" charset="0"/>
              </a:rPr>
              <a:t>Asians (cont.)</a:t>
            </a:r>
            <a:endParaRPr lang="en-US" sz="2400" dirty="0">
              <a:latin typeface="Arial" panose="020B0604020202020204" pitchFamily="34" charset="0"/>
              <a:cs typeface="Arial" panose="020B0604020202020204" pitchFamily="34" charset="0"/>
            </a:endParaRPr>
          </a:p>
        </p:txBody>
      </p:sp>
      <p:sp>
        <p:nvSpPr>
          <p:cNvPr id="9" name="TextBox 8"/>
          <p:cNvSpPr txBox="1"/>
          <p:nvPr/>
        </p:nvSpPr>
        <p:spPr>
          <a:xfrm>
            <a:off x="426722" y="3932598"/>
            <a:ext cx="7597956" cy="384721"/>
          </a:xfrm>
          <a:prstGeom prst="rect">
            <a:avLst/>
          </a:prstGeom>
          <a:noFill/>
        </p:spPr>
        <p:txBody>
          <a:bodyPr wrap="square" rtlCol="0">
            <a:spAutoFit/>
          </a:bodyPr>
          <a:lstStyle/>
          <a:p>
            <a:pPr>
              <a:spcBef>
                <a:spcPts val="700"/>
              </a:spcBef>
            </a:pPr>
            <a:r>
              <a:rPr lang="en-US" sz="1900" dirty="0" smtClean="0">
                <a:cs typeface="Arial" panose="020B0604020202020204" pitchFamily="34" charset="0"/>
              </a:rPr>
              <a:t>Sample sizes:</a:t>
            </a:r>
            <a:endParaRPr lang="en-US" sz="1900" dirty="0">
              <a:cs typeface="Arial" panose="020B0604020202020204" pitchFamily="34" charset="0"/>
            </a:endParaRPr>
          </a:p>
        </p:txBody>
      </p:sp>
    </p:spTree>
    <p:extLst>
      <p:ext uri="{BB962C8B-B14F-4D97-AF65-F5344CB8AC3E}">
        <p14:creationId xmlns:p14="http://schemas.microsoft.com/office/powerpoint/2010/main" val="729434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71848" y="6387706"/>
            <a:ext cx="2057400" cy="365125"/>
          </a:xfrm>
        </p:spPr>
        <p:txBody>
          <a:bodyPr/>
          <a:lstStyle/>
          <a:p>
            <a:fld id="{640B93FB-070B-4945-8AF2-4B941007AB20}" type="slidenum">
              <a:rPr lang="en-US" smtClean="0"/>
              <a:t>27</a:t>
            </a:fld>
            <a:endParaRPr lang="en-US" dirty="0"/>
          </a:p>
        </p:txBody>
      </p:sp>
      <p:sp>
        <p:nvSpPr>
          <p:cNvPr id="6" name="Title 1"/>
          <p:cNvSpPr>
            <a:spLocks noGrp="1"/>
          </p:cNvSpPr>
          <p:nvPr>
            <p:ph type="title"/>
          </p:nvPr>
        </p:nvSpPr>
        <p:spPr>
          <a:xfrm>
            <a:off x="0" y="0"/>
            <a:ext cx="9144000" cy="470847"/>
          </a:xfrm>
          <a:solidFill>
            <a:schemeClr val="accent1">
              <a:lumMod val="40000"/>
              <a:lumOff val="60000"/>
            </a:schemeClr>
          </a:solidFill>
        </p:spPr>
        <p:txBody>
          <a:bodyPr>
            <a:normAutofit/>
          </a:bodyPr>
          <a:lstStyle/>
          <a:p>
            <a:pPr algn="ctr"/>
            <a:r>
              <a:rPr lang="en-US" sz="2400" dirty="0">
                <a:latin typeface="Arial" panose="020B0604020202020204" pitchFamily="34" charset="0"/>
                <a:cs typeface="Arial" panose="020B0604020202020204" pitchFamily="34" charset="0"/>
              </a:rPr>
              <a:t>Appendix – AVM Approach Results for Refinance </a:t>
            </a:r>
            <a:r>
              <a:rPr lang="en-US" sz="2400" dirty="0" smtClean="0">
                <a:latin typeface="Arial" panose="020B0604020202020204" pitchFamily="34" charset="0"/>
                <a:cs typeface="Arial" panose="020B0604020202020204" pitchFamily="34" charset="0"/>
              </a:rPr>
              <a:t>Loans by State</a:t>
            </a:r>
            <a:endParaRPr lang="en-US" sz="24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475260" y="495786"/>
          <a:ext cx="8068861" cy="6292850"/>
        </p:xfrm>
        <a:graphic>
          <a:graphicData uri="http://schemas.openxmlformats.org/drawingml/2006/table">
            <a:tbl>
              <a:tblPr firstRow="1">
                <a:tableStyleId>{5C22544A-7EE6-4342-B048-85BDC9FD1C3A}</a:tableStyleId>
              </a:tblPr>
              <a:tblGrid>
                <a:gridCol w="1001899">
                  <a:extLst>
                    <a:ext uri="{9D8B030D-6E8A-4147-A177-3AD203B41FA5}">
                      <a16:colId xmlns:a16="http://schemas.microsoft.com/office/drawing/2014/main" val="1731851230"/>
                    </a:ext>
                  </a:extLst>
                </a:gridCol>
                <a:gridCol w="1830135">
                  <a:extLst>
                    <a:ext uri="{9D8B030D-6E8A-4147-A177-3AD203B41FA5}">
                      <a16:colId xmlns:a16="http://schemas.microsoft.com/office/drawing/2014/main" val="628432475"/>
                    </a:ext>
                  </a:extLst>
                </a:gridCol>
                <a:gridCol w="1745609">
                  <a:extLst>
                    <a:ext uri="{9D8B030D-6E8A-4147-A177-3AD203B41FA5}">
                      <a16:colId xmlns:a16="http://schemas.microsoft.com/office/drawing/2014/main" val="3636229675"/>
                    </a:ext>
                  </a:extLst>
                </a:gridCol>
                <a:gridCol w="1745609">
                  <a:extLst>
                    <a:ext uri="{9D8B030D-6E8A-4147-A177-3AD203B41FA5}">
                      <a16:colId xmlns:a16="http://schemas.microsoft.com/office/drawing/2014/main" val="4096858632"/>
                    </a:ext>
                  </a:extLst>
                </a:gridCol>
                <a:gridCol w="1745609">
                  <a:extLst>
                    <a:ext uri="{9D8B030D-6E8A-4147-A177-3AD203B41FA5}">
                      <a16:colId xmlns:a16="http://schemas.microsoft.com/office/drawing/2014/main" val="2231134474"/>
                    </a:ext>
                  </a:extLst>
                </a:gridCol>
              </a:tblGrid>
              <a:tr h="156950">
                <a:tc>
                  <a:txBody>
                    <a:bodyPr/>
                    <a:lstStyle/>
                    <a:p>
                      <a:pPr algn="ctr" fontAlgn="b"/>
                      <a:endParaRPr lang="en-US" sz="1400" b="0" i="0" u="none" strike="noStrike" dirty="0">
                        <a:effectLst/>
                        <a:latin typeface="Calibri" panose="020F0502020204030204" pitchFamily="34" charset="0"/>
                      </a:endParaRPr>
                    </a:p>
                  </a:txBody>
                  <a:tcPr marL="6350" marR="6350" marT="6350" marB="0" anchor="b"/>
                </a:tc>
                <a:tc>
                  <a:txBody>
                    <a:bodyPr/>
                    <a:lstStyle/>
                    <a:p>
                      <a:pPr algn="ctr" fontAlgn="b"/>
                      <a:r>
                        <a:rPr lang="en-US" sz="1600" b="1" i="0" u="none" strike="noStrike" dirty="0" smtClean="0">
                          <a:effectLst/>
                          <a:latin typeface="Calibri" panose="020F0502020204030204" pitchFamily="34" charset="0"/>
                        </a:rPr>
                        <a:t>Refi</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i="0" u="none" strike="noStrike" dirty="0" smtClean="0">
                          <a:effectLst/>
                          <a:latin typeface="Calibri" panose="020F0502020204030204" pitchFamily="34" charset="0"/>
                        </a:rPr>
                        <a:t>Purchase</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i="0" u="none" strike="noStrike" dirty="0" smtClean="0">
                          <a:effectLst/>
                          <a:latin typeface="Calibri" panose="020F0502020204030204" pitchFamily="34" charset="0"/>
                        </a:rPr>
                        <a:t>Refi</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i="0" u="none" strike="noStrike" dirty="0" smtClean="0">
                          <a:effectLst/>
                          <a:latin typeface="Calibri" panose="020F0502020204030204" pitchFamily="34" charset="0"/>
                        </a:rPr>
                        <a:t>Purchase</a:t>
                      </a:r>
                      <a:endParaRPr lang="en-US" sz="16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2914653101"/>
                  </a:ext>
                </a:extLst>
              </a:tr>
              <a:tr h="183605">
                <a:tc>
                  <a:txBody>
                    <a:bodyPr/>
                    <a:lstStyle/>
                    <a:p>
                      <a:pPr algn="l" fontAlgn="b"/>
                      <a:endParaRPr lang="en-US" sz="1200" b="0" i="0" u="none" strike="noStrike" dirty="0">
                        <a:effectLst/>
                        <a:latin typeface="Calibri" panose="020F0502020204030204" pitchFamily="34" charset="0"/>
                      </a:endParaRPr>
                    </a:p>
                  </a:txBody>
                  <a:tcPr marL="6350" marR="6350" marT="6350" marB="0" anchor="b"/>
                </a:tc>
                <a:tc gridSpan="2">
                  <a:txBody>
                    <a:bodyPr/>
                    <a:lstStyle/>
                    <a:p>
                      <a:pPr algn="ctr" fontAlgn="b"/>
                      <a:r>
                        <a:rPr lang="en-US" sz="1200" b="1" i="0" u="none" strike="noStrike" dirty="0" smtClean="0">
                          <a:effectLst/>
                          <a:latin typeface="+mn-lt"/>
                        </a:rPr>
                        <a:t>Gap</a:t>
                      </a:r>
                      <a:r>
                        <a:rPr lang="en-US" sz="1200" b="1" i="0" u="none" strike="noStrike" baseline="0" dirty="0" smtClean="0">
                          <a:effectLst/>
                          <a:latin typeface="+mn-lt"/>
                        </a:rPr>
                        <a:t> between Whites and Blacks</a:t>
                      </a:r>
                      <a:endParaRPr lang="en-US" sz="1200" b="1" i="0" u="none" strike="noStrike" dirty="0">
                        <a:effectLst/>
                        <a:latin typeface="Calibri" panose="020F0502020204030204" pitchFamily="34" charset="0"/>
                      </a:endParaRPr>
                    </a:p>
                  </a:txBody>
                  <a:tcPr marL="6350" marR="6350" marT="6350" marB="0" anchor="b"/>
                </a:tc>
                <a:tc hMerge="1">
                  <a:txBody>
                    <a:bodyPr/>
                    <a:lstStyle/>
                    <a:p>
                      <a:endParaRPr lang="en-US"/>
                    </a:p>
                  </a:txBody>
                  <a:tcPr/>
                </a:tc>
                <a:tc gridSpan="2">
                  <a:txBody>
                    <a:bodyPr/>
                    <a:lstStyle/>
                    <a:p>
                      <a:pPr algn="ctr" fontAlgn="b"/>
                      <a:r>
                        <a:rPr lang="en-US" sz="1200" b="1" u="none" strike="noStrike" dirty="0" smtClean="0">
                          <a:effectLst/>
                        </a:rPr>
                        <a:t>N-Counts for Blacks</a:t>
                      </a:r>
                      <a:endParaRPr lang="en-US" sz="1200" b="1" i="0" u="none" strike="noStrike" dirty="0">
                        <a:effectLst/>
                        <a:latin typeface="Calibri" panose="020F0502020204030204" pitchFamily="34" charset="0"/>
                      </a:endParaRPr>
                    </a:p>
                  </a:txBody>
                  <a:tcPr marL="6350" marR="6350" marT="6350" marB="0" anchor="b"/>
                </a:tc>
                <a:tc hMerge="1">
                  <a:txBody>
                    <a:bodyPr/>
                    <a:lstStyle/>
                    <a:p>
                      <a:pPr algn="ctr" fontAlgn="b"/>
                      <a:endParaRPr lang="en-US" sz="12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2953234192"/>
                  </a:ext>
                </a:extLst>
              </a:tr>
              <a:tr h="183605">
                <a:tc>
                  <a:txBody>
                    <a:bodyPr/>
                    <a:lstStyle/>
                    <a:p>
                      <a:pPr algn="l" fontAlgn="b"/>
                      <a:r>
                        <a:rPr lang="en-US" sz="1200" b="1" i="0" u="none" strike="noStrike" dirty="0" smtClean="0">
                          <a:effectLst/>
                          <a:latin typeface="Calibri" panose="020F0502020204030204" pitchFamily="34" charset="0"/>
                        </a:rPr>
                        <a:t>Arizona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-0.5%</a:t>
                      </a:r>
                    </a:p>
                  </a:txBody>
                  <a:tcPr marL="6350" marR="6350" marT="6350" marB="0" anchor="b"/>
                </a:tc>
                <a:tc>
                  <a:txBody>
                    <a:bodyPr/>
                    <a:lstStyle/>
                    <a:p>
                      <a:pPr algn="ctr" fontAlgn="b"/>
                      <a:r>
                        <a:rPr lang="en-US" sz="1200" b="0" i="0" u="none" strike="noStrike" dirty="0">
                          <a:effectLst/>
                          <a:latin typeface="Calibri" panose="020F0502020204030204" pitchFamily="34" charset="0"/>
                        </a:rPr>
                        <a:t>-0.4%</a:t>
                      </a:r>
                    </a:p>
                  </a:txBody>
                  <a:tcPr marL="6350" marR="6350" marT="6350" marB="0" anchor="b"/>
                </a:tc>
                <a:tc>
                  <a:txBody>
                    <a:bodyPr/>
                    <a:lstStyle/>
                    <a:p>
                      <a:pPr algn="ctr" fontAlgn="b"/>
                      <a:r>
                        <a:rPr lang="en-US" sz="1200" b="0" i="0" u="none" strike="noStrike" dirty="0">
                          <a:effectLst/>
                          <a:latin typeface="Calibri" panose="020F0502020204030204" pitchFamily="34" charset="0"/>
                        </a:rPr>
                        <a:t>       1,580 </a:t>
                      </a:r>
                    </a:p>
                  </a:txBody>
                  <a:tcPr marL="6350" marR="6350" marT="6350" marB="0" anchor="b"/>
                </a:tc>
                <a:tc>
                  <a:txBody>
                    <a:bodyPr/>
                    <a:lstStyle/>
                    <a:p>
                      <a:pPr algn="ctr" fontAlgn="b"/>
                      <a:r>
                        <a:rPr lang="en-US" sz="1200" b="0" i="0" u="none" strike="noStrike" dirty="0">
                          <a:effectLst/>
                          <a:latin typeface="Calibri" panose="020F0502020204030204" pitchFamily="34" charset="0"/>
                        </a:rPr>
                        <a:t>       2,027 </a:t>
                      </a:r>
                    </a:p>
                  </a:txBody>
                  <a:tcPr marL="6350" marR="6350" marT="6350" marB="0" anchor="b"/>
                </a:tc>
                <a:extLst>
                  <a:ext uri="{0D108BD9-81ED-4DB2-BD59-A6C34878D82A}">
                    <a16:rowId xmlns:a16="http://schemas.microsoft.com/office/drawing/2014/main" val="1401581457"/>
                  </a:ext>
                </a:extLst>
              </a:tr>
              <a:tr h="183605">
                <a:tc>
                  <a:txBody>
                    <a:bodyPr/>
                    <a:lstStyle/>
                    <a:p>
                      <a:pPr algn="l" fontAlgn="b"/>
                      <a:r>
                        <a:rPr lang="en-US" sz="1200" b="1" i="0" u="none" strike="noStrike" dirty="0" smtClean="0">
                          <a:effectLst/>
                          <a:latin typeface="Calibri" panose="020F0502020204030204" pitchFamily="34" charset="0"/>
                        </a:rPr>
                        <a:t>California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-0.2%</a:t>
                      </a:r>
                    </a:p>
                  </a:txBody>
                  <a:tcPr marL="6350" marR="6350" marT="6350" marB="0" anchor="b"/>
                </a:tc>
                <a:tc>
                  <a:txBody>
                    <a:bodyPr/>
                    <a:lstStyle/>
                    <a:p>
                      <a:pPr algn="ctr" fontAlgn="b"/>
                      <a:r>
                        <a:rPr lang="en-US" sz="1200" b="0" i="0" u="none" strike="noStrike" dirty="0">
                          <a:effectLst/>
                          <a:latin typeface="Calibri" panose="020F0502020204030204" pitchFamily="34" charset="0"/>
                        </a:rPr>
                        <a:t>-0.5</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3,599 </a:t>
                      </a:r>
                    </a:p>
                  </a:txBody>
                  <a:tcPr marL="6350" marR="6350" marT="6350" marB="0" anchor="b"/>
                </a:tc>
                <a:tc>
                  <a:txBody>
                    <a:bodyPr/>
                    <a:lstStyle/>
                    <a:p>
                      <a:pPr algn="ctr" fontAlgn="b"/>
                      <a:r>
                        <a:rPr lang="en-US" sz="1200" b="0" i="0" u="none" strike="noStrike" dirty="0">
                          <a:effectLst/>
                          <a:latin typeface="Calibri" panose="020F0502020204030204" pitchFamily="34" charset="0"/>
                        </a:rPr>
                        <a:t>       2,116 </a:t>
                      </a:r>
                    </a:p>
                  </a:txBody>
                  <a:tcPr marL="6350" marR="6350" marT="6350" marB="0" anchor="b"/>
                </a:tc>
                <a:extLst>
                  <a:ext uri="{0D108BD9-81ED-4DB2-BD59-A6C34878D82A}">
                    <a16:rowId xmlns:a16="http://schemas.microsoft.com/office/drawing/2014/main" val="3022774914"/>
                  </a:ext>
                </a:extLst>
              </a:tr>
              <a:tr h="183605">
                <a:tc>
                  <a:txBody>
                    <a:bodyPr/>
                    <a:lstStyle/>
                    <a:p>
                      <a:pPr algn="l" fontAlgn="b"/>
                      <a:r>
                        <a:rPr lang="en-US" sz="1200" b="1" i="0" u="none" strike="noStrike" dirty="0" smtClean="0">
                          <a:effectLst/>
                          <a:latin typeface="Calibri" panose="020F0502020204030204" pitchFamily="34" charset="0"/>
                        </a:rPr>
                        <a:t>Colorado</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-0.2%</a:t>
                      </a:r>
                    </a:p>
                  </a:txBody>
                  <a:tcPr marL="6350" marR="6350" marT="6350" marB="0" anchor="b"/>
                </a:tc>
                <a:tc>
                  <a:txBody>
                    <a:bodyPr/>
                    <a:lstStyle/>
                    <a:p>
                      <a:pPr algn="ctr" fontAlgn="b"/>
                      <a:r>
                        <a:rPr lang="en-US" sz="1200" b="0" i="0" u="none" strike="noStrike" dirty="0">
                          <a:effectLst/>
                          <a:latin typeface="Calibri" panose="020F0502020204030204" pitchFamily="34" charset="0"/>
                        </a:rPr>
                        <a:t>0.8%</a:t>
                      </a:r>
                    </a:p>
                  </a:txBody>
                  <a:tcPr marL="6350" marR="6350" marT="6350" marB="0" anchor="b"/>
                </a:tc>
                <a:tc>
                  <a:txBody>
                    <a:bodyPr/>
                    <a:lstStyle/>
                    <a:p>
                      <a:pPr algn="ctr" fontAlgn="b"/>
                      <a:r>
                        <a:rPr lang="en-US" sz="1200" b="0" i="0" u="none" strike="noStrike" dirty="0">
                          <a:effectLst/>
                          <a:latin typeface="Calibri" panose="020F0502020204030204" pitchFamily="34" charset="0"/>
                        </a:rPr>
                        <a:t>       1,061 </a:t>
                      </a:r>
                    </a:p>
                  </a:txBody>
                  <a:tcPr marL="6350" marR="6350" marT="6350" marB="0" anchor="b"/>
                </a:tc>
                <a:tc>
                  <a:txBody>
                    <a:bodyPr/>
                    <a:lstStyle/>
                    <a:p>
                      <a:pPr algn="ctr" fontAlgn="b"/>
                      <a:r>
                        <a:rPr lang="en-US" sz="1200" b="0" i="0" u="none" strike="noStrike" dirty="0">
                          <a:effectLst/>
                          <a:latin typeface="Calibri" panose="020F0502020204030204" pitchFamily="34" charset="0"/>
                        </a:rPr>
                        <a:t>          842 </a:t>
                      </a:r>
                    </a:p>
                  </a:txBody>
                  <a:tcPr marL="6350" marR="6350" marT="6350" marB="0" anchor="b"/>
                </a:tc>
                <a:extLst>
                  <a:ext uri="{0D108BD9-81ED-4DB2-BD59-A6C34878D82A}">
                    <a16:rowId xmlns:a16="http://schemas.microsoft.com/office/drawing/2014/main" val="3959271720"/>
                  </a:ext>
                </a:extLst>
              </a:tr>
              <a:tr h="183605">
                <a:tc>
                  <a:txBody>
                    <a:bodyPr/>
                    <a:lstStyle/>
                    <a:p>
                      <a:pPr algn="l" fontAlgn="b"/>
                      <a:r>
                        <a:rPr lang="en-US" sz="1200" b="1" i="0" u="none" strike="noStrike" dirty="0" smtClean="0">
                          <a:effectLst/>
                          <a:latin typeface="Calibri" panose="020F0502020204030204" pitchFamily="34" charset="0"/>
                        </a:rPr>
                        <a:t>Florida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-0.6</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-1.5</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3,778 </a:t>
                      </a:r>
                    </a:p>
                  </a:txBody>
                  <a:tcPr marL="6350" marR="6350" marT="6350" marB="0" anchor="b"/>
                </a:tc>
                <a:tc>
                  <a:txBody>
                    <a:bodyPr/>
                    <a:lstStyle/>
                    <a:p>
                      <a:pPr algn="ctr" fontAlgn="b"/>
                      <a:r>
                        <a:rPr lang="en-US" sz="1200" b="0" i="0" u="none" strike="noStrike" dirty="0">
                          <a:effectLst/>
                          <a:latin typeface="Calibri" panose="020F0502020204030204" pitchFamily="34" charset="0"/>
                        </a:rPr>
                        <a:t>       8,047 </a:t>
                      </a:r>
                    </a:p>
                  </a:txBody>
                  <a:tcPr marL="6350" marR="6350" marT="6350" marB="0" anchor="b"/>
                </a:tc>
                <a:extLst>
                  <a:ext uri="{0D108BD9-81ED-4DB2-BD59-A6C34878D82A}">
                    <a16:rowId xmlns:a16="http://schemas.microsoft.com/office/drawing/2014/main" val="2510812876"/>
                  </a:ext>
                </a:extLst>
              </a:tr>
              <a:tr h="183605">
                <a:tc>
                  <a:txBody>
                    <a:bodyPr/>
                    <a:lstStyle/>
                    <a:p>
                      <a:pPr algn="l" fontAlgn="b"/>
                      <a:r>
                        <a:rPr lang="en-US" sz="1200" b="1" i="0" u="none" strike="noStrike" dirty="0" smtClean="0">
                          <a:effectLst/>
                          <a:latin typeface="Calibri" panose="020F0502020204030204" pitchFamily="34" charset="0"/>
                        </a:rPr>
                        <a:t>Georgia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-0.8%</a:t>
                      </a:r>
                    </a:p>
                  </a:txBody>
                  <a:tcPr marL="6350" marR="6350" marT="6350" marB="0" anchor="b"/>
                </a:tc>
                <a:tc>
                  <a:txBody>
                    <a:bodyPr/>
                    <a:lstStyle/>
                    <a:p>
                      <a:pPr algn="ctr" fontAlgn="b"/>
                      <a:r>
                        <a:rPr lang="en-US" sz="1200" b="0" i="0" u="none" strike="noStrike" dirty="0">
                          <a:effectLst/>
                          <a:latin typeface="Calibri" panose="020F0502020204030204" pitchFamily="34" charset="0"/>
                        </a:rPr>
                        <a:t>-0.4%</a:t>
                      </a:r>
                    </a:p>
                  </a:txBody>
                  <a:tcPr marL="6350" marR="6350" marT="6350" marB="0" anchor="b"/>
                </a:tc>
                <a:tc>
                  <a:txBody>
                    <a:bodyPr/>
                    <a:lstStyle/>
                    <a:p>
                      <a:pPr algn="ctr" fontAlgn="b"/>
                      <a:r>
                        <a:rPr lang="en-US" sz="1200" b="0" i="0" u="none" strike="noStrike" dirty="0">
                          <a:effectLst/>
                          <a:latin typeface="Calibri" panose="020F0502020204030204" pitchFamily="34" charset="0"/>
                        </a:rPr>
                        <a:t>       3,823 </a:t>
                      </a:r>
                    </a:p>
                  </a:txBody>
                  <a:tcPr marL="6350" marR="6350" marT="6350" marB="0" anchor="b"/>
                </a:tc>
                <a:tc>
                  <a:txBody>
                    <a:bodyPr/>
                    <a:lstStyle/>
                    <a:p>
                      <a:pPr algn="ctr" fontAlgn="b"/>
                      <a:r>
                        <a:rPr lang="en-US" sz="1200" b="0" i="0" u="none" strike="noStrike" dirty="0">
                          <a:effectLst/>
                          <a:latin typeface="Calibri" panose="020F0502020204030204" pitchFamily="34" charset="0"/>
                        </a:rPr>
                        <a:t>       6,578 </a:t>
                      </a:r>
                    </a:p>
                  </a:txBody>
                  <a:tcPr marL="6350" marR="6350" marT="6350" marB="0" anchor="b"/>
                </a:tc>
                <a:extLst>
                  <a:ext uri="{0D108BD9-81ED-4DB2-BD59-A6C34878D82A}">
                    <a16:rowId xmlns:a16="http://schemas.microsoft.com/office/drawing/2014/main" val="3735847542"/>
                  </a:ext>
                </a:extLst>
              </a:tr>
              <a:tr h="183605">
                <a:tc>
                  <a:txBody>
                    <a:bodyPr/>
                    <a:lstStyle/>
                    <a:p>
                      <a:pPr algn="l" fontAlgn="b"/>
                      <a:r>
                        <a:rPr lang="en-US" sz="1200" b="1" i="0" u="none" strike="noStrike" dirty="0" smtClean="0">
                          <a:effectLst/>
                          <a:latin typeface="Calibri" panose="020F0502020204030204" pitchFamily="34" charset="0"/>
                        </a:rPr>
                        <a:t>Maryland</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-0.3%</a:t>
                      </a:r>
                    </a:p>
                  </a:txBody>
                  <a:tcPr marL="6350" marR="6350" marT="6350" marB="0" anchor="b"/>
                </a:tc>
                <a:tc>
                  <a:txBody>
                    <a:bodyPr/>
                    <a:lstStyle/>
                    <a:p>
                      <a:pPr algn="ctr" fontAlgn="b"/>
                      <a:r>
                        <a:rPr lang="en-US" sz="1200" b="0" i="0" u="none" strike="noStrike" dirty="0">
                          <a:effectLst/>
                          <a:latin typeface="Calibri" panose="020F0502020204030204" pitchFamily="34" charset="0"/>
                        </a:rPr>
                        <a:t>0.1%</a:t>
                      </a:r>
                    </a:p>
                  </a:txBody>
                  <a:tcPr marL="6350" marR="6350" marT="6350" marB="0" anchor="b"/>
                </a:tc>
                <a:tc>
                  <a:txBody>
                    <a:bodyPr/>
                    <a:lstStyle/>
                    <a:p>
                      <a:pPr algn="ctr" fontAlgn="b"/>
                      <a:r>
                        <a:rPr lang="en-US" sz="1200" b="0" i="0" u="none" strike="noStrike" dirty="0">
                          <a:effectLst/>
                          <a:latin typeface="Calibri" panose="020F0502020204030204" pitchFamily="34" charset="0"/>
                        </a:rPr>
                        <a:t>       1,544 </a:t>
                      </a:r>
                    </a:p>
                  </a:txBody>
                  <a:tcPr marL="6350" marR="6350" marT="6350" marB="0" anchor="b"/>
                </a:tc>
                <a:tc>
                  <a:txBody>
                    <a:bodyPr/>
                    <a:lstStyle/>
                    <a:p>
                      <a:pPr algn="ctr" fontAlgn="b"/>
                      <a:r>
                        <a:rPr lang="en-US" sz="1200" b="0" i="0" u="none" strike="noStrike" dirty="0">
                          <a:effectLst/>
                          <a:latin typeface="Calibri" panose="020F0502020204030204" pitchFamily="34" charset="0"/>
                        </a:rPr>
                        <a:t>       1,900 </a:t>
                      </a:r>
                    </a:p>
                  </a:txBody>
                  <a:tcPr marL="6350" marR="6350" marT="6350" marB="0" anchor="b"/>
                </a:tc>
                <a:extLst>
                  <a:ext uri="{0D108BD9-81ED-4DB2-BD59-A6C34878D82A}">
                    <a16:rowId xmlns:a16="http://schemas.microsoft.com/office/drawing/2014/main" val="3102098669"/>
                  </a:ext>
                </a:extLst>
              </a:tr>
              <a:tr h="183605">
                <a:tc>
                  <a:txBody>
                    <a:bodyPr/>
                    <a:lstStyle/>
                    <a:p>
                      <a:pPr algn="l" fontAlgn="b"/>
                      <a:r>
                        <a:rPr lang="en-US" sz="1200" b="1" i="0" u="none" strike="noStrike" dirty="0" smtClean="0">
                          <a:effectLst/>
                          <a:latin typeface="Calibri" panose="020F0502020204030204" pitchFamily="34" charset="0"/>
                        </a:rPr>
                        <a:t>North</a:t>
                      </a:r>
                      <a:r>
                        <a:rPr lang="en-US" sz="1200" b="1" i="0" u="none" strike="noStrike" baseline="0" dirty="0" smtClean="0">
                          <a:effectLst/>
                          <a:latin typeface="Calibri" panose="020F0502020204030204" pitchFamily="34" charset="0"/>
                        </a:rPr>
                        <a:t> Carolina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-1.5</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-0.9</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3,154 </a:t>
                      </a:r>
                    </a:p>
                  </a:txBody>
                  <a:tcPr marL="6350" marR="6350" marT="6350" marB="0" anchor="b"/>
                </a:tc>
                <a:tc>
                  <a:txBody>
                    <a:bodyPr/>
                    <a:lstStyle/>
                    <a:p>
                      <a:pPr algn="ctr" fontAlgn="b"/>
                      <a:r>
                        <a:rPr lang="en-US" sz="1200" b="0" i="0" u="none" strike="noStrike" dirty="0">
                          <a:effectLst/>
                          <a:latin typeface="Calibri" panose="020F0502020204030204" pitchFamily="34" charset="0"/>
                        </a:rPr>
                        <a:t>       4,059 </a:t>
                      </a:r>
                    </a:p>
                  </a:txBody>
                  <a:tcPr marL="6350" marR="6350" marT="6350" marB="0" anchor="b"/>
                </a:tc>
                <a:extLst>
                  <a:ext uri="{0D108BD9-81ED-4DB2-BD59-A6C34878D82A}">
                    <a16:rowId xmlns:a16="http://schemas.microsoft.com/office/drawing/2014/main" val="1958309261"/>
                  </a:ext>
                </a:extLst>
              </a:tr>
              <a:tr h="183605">
                <a:tc>
                  <a:txBody>
                    <a:bodyPr/>
                    <a:lstStyle/>
                    <a:p>
                      <a:pPr algn="l" fontAlgn="b"/>
                      <a:r>
                        <a:rPr lang="en-US" sz="1200" b="1" i="0" u="none" strike="noStrike" dirty="0" smtClean="0">
                          <a:effectLst/>
                          <a:latin typeface="Calibri" panose="020F0502020204030204" pitchFamily="34" charset="0"/>
                        </a:rPr>
                        <a:t>Nevada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-0.4%</a:t>
                      </a:r>
                    </a:p>
                  </a:txBody>
                  <a:tcPr marL="6350" marR="6350" marT="6350" marB="0" anchor="b"/>
                </a:tc>
                <a:tc>
                  <a:txBody>
                    <a:bodyPr/>
                    <a:lstStyle/>
                    <a:p>
                      <a:pPr algn="ctr" fontAlgn="b"/>
                      <a:r>
                        <a:rPr lang="en-US" sz="1200" b="0" i="0" u="none" strike="noStrike" dirty="0">
                          <a:effectLst/>
                          <a:latin typeface="Calibri" panose="020F0502020204030204" pitchFamily="34" charset="0"/>
                        </a:rPr>
                        <a:t>-1.4</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1,237 </a:t>
                      </a:r>
                    </a:p>
                  </a:txBody>
                  <a:tcPr marL="6350" marR="6350" marT="6350" marB="0" anchor="b"/>
                </a:tc>
                <a:tc>
                  <a:txBody>
                    <a:bodyPr/>
                    <a:lstStyle/>
                    <a:p>
                      <a:pPr algn="ctr" fontAlgn="b"/>
                      <a:r>
                        <a:rPr lang="en-US" sz="1200" b="0" i="0" u="none" strike="noStrike" dirty="0">
                          <a:effectLst/>
                          <a:latin typeface="Calibri" panose="020F0502020204030204" pitchFamily="34" charset="0"/>
                        </a:rPr>
                        <a:t>       1,294 </a:t>
                      </a:r>
                    </a:p>
                  </a:txBody>
                  <a:tcPr marL="6350" marR="6350" marT="6350" marB="0" anchor="b"/>
                </a:tc>
                <a:extLst>
                  <a:ext uri="{0D108BD9-81ED-4DB2-BD59-A6C34878D82A}">
                    <a16:rowId xmlns:a16="http://schemas.microsoft.com/office/drawing/2014/main" val="4171154693"/>
                  </a:ext>
                </a:extLst>
              </a:tr>
              <a:tr h="183605">
                <a:tc>
                  <a:txBody>
                    <a:bodyPr/>
                    <a:lstStyle/>
                    <a:p>
                      <a:pPr algn="l" fontAlgn="b"/>
                      <a:r>
                        <a:rPr lang="en-US" sz="1200" b="1" i="0" u="none" strike="noStrike" dirty="0" smtClean="0">
                          <a:effectLst/>
                          <a:latin typeface="Calibri" panose="020F0502020204030204" pitchFamily="34" charset="0"/>
                        </a:rPr>
                        <a:t>South</a:t>
                      </a:r>
                      <a:r>
                        <a:rPr lang="en-US" sz="1200" b="1" i="0" u="none" strike="noStrike" baseline="0" dirty="0" smtClean="0">
                          <a:effectLst/>
                          <a:latin typeface="Calibri" panose="020F0502020204030204" pitchFamily="34" charset="0"/>
                        </a:rPr>
                        <a:t> Carolina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-4.1</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-1.8</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1,259 </a:t>
                      </a:r>
                    </a:p>
                  </a:txBody>
                  <a:tcPr marL="6350" marR="6350" marT="6350" marB="0" anchor="b"/>
                </a:tc>
                <a:tc>
                  <a:txBody>
                    <a:bodyPr/>
                    <a:lstStyle/>
                    <a:p>
                      <a:pPr algn="ctr" fontAlgn="b"/>
                      <a:r>
                        <a:rPr lang="en-US" sz="1200" b="0" i="0" u="none" strike="noStrike" dirty="0">
                          <a:effectLst/>
                          <a:latin typeface="Calibri" panose="020F0502020204030204" pitchFamily="34" charset="0"/>
                        </a:rPr>
                        <a:t>       2,926 </a:t>
                      </a:r>
                    </a:p>
                  </a:txBody>
                  <a:tcPr marL="6350" marR="6350" marT="6350" marB="0" anchor="b"/>
                </a:tc>
                <a:extLst>
                  <a:ext uri="{0D108BD9-81ED-4DB2-BD59-A6C34878D82A}">
                    <a16:rowId xmlns:a16="http://schemas.microsoft.com/office/drawing/2014/main" val="1810716068"/>
                  </a:ext>
                </a:extLst>
              </a:tr>
              <a:tr h="183605">
                <a:tc>
                  <a:txBody>
                    <a:bodyPr/>
                    <a:lstStyle/>
                    <a:p>
                      <a:pPr algn="l" fontAlgn="b"/>
                      <a:r>
                        <a:rPr lang="en-US" sz="1200" b="1" i="0" u="none" strike="noStrike" dirty="0" smtClean="0">
                          <a:effectLst/>
                          <a:latin typeface="Calibri" panose="020F0502020204030204" pitchFamily="34" charset="0"/>
                        </a:rPr>
                        <a:t>Texas</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-0.7</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-0.6</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4,741 </a:t>
                      </a:r>
                    </a:p>
                  </a:txBody>
                  <a:tcPr marL="6350" marR="6350" marT="6350" marB="0" anchor="b"/>
                </a:tc>
                <a:tc>
                  <a:txBody>
                    <a:bodyPr/>
                    <a:lstStyle/>
                    <a:p>
                      <a:pPr algn="ctr" fontAlgn="b"/>
                      <a:r>
                        <a:rPr lang="en-US" sz="1200" b="0" i="0" u="none" strike="noStrike" dirty="0">
                          <a:effectLst/>
                          <a:latin typeface="Calibri" panose="020F0502020204030204" pitchFamily="34" charset="0"/>
                        </a:rPr>
                        <a:t>       5,857 </a:t>
                      </a:r>
                    </a:p>
                  </a:txBody>
                  <a:tcPr marL="6350" marR="6350" marT="6350" marB="0" anchor="b"/>
                </a:tc>
                <a:extLst>
                  <a:ext uri="{0D108BD9-81ED-4DB2-BD59-A6C34878D82A}">
                    <a16:rowId xmlns:a16="http://schemas.microsoft.com/office/drawing/2014/main" val="222914666"/>
                  </a:ext>
                </a:extLst>
              </a:tr>
              <a:tr h="183605">
                <a:tc>
                  <a:txBody>
                    <a:bodyPr/>
                    <a:lstStyle/>
                    <a:p>
                      <a:pPr algn="l" fontAlgn="b"/>
                      <a:r>
                        <a:rPr lang="en-US" sz="1200" b="1" i="0" u="none" strike="noStrike" dirty="0" smtClean="0">
                          <a:effectLst/>
                          <a:latin typeface="Calibri" panose="020F0502020204030204" pitchFamily="34" charset="0"/>
                        </a:rPr>
                        <a:t>Virginia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0.4%</a:t>
                      </a:r>
                    </a:p>
                  </a:txBody>
                  <a:tcPr marL="6350" marR="6350" marT="6350" marB="0" anchor="b"/>
                </a:tc>
                <a:tc>
                  <a:txBody>
                    <a:bodyPr/>
                    <a:lstStyle/>
                    <a:p>
                      <a:pPr algn="ctr" fontAlgn="b"/>
                      <a:r>
                        <a:rPr lang="en-US" sz="1200" b="0" i="0" u="none" strike="noStrike" dirty="0">
                          <a:effectLst/>
                          <a:latin typeface="Calibri" panose="020F0502020204030204" pitchFamily="34" charset="0"/>
                        </a:rPr>
                        <a:t>-0.3%</a:t>
                      </a:r>
                    </a:p>
                  </a:txBody>
                  <a:tcPr marL="6350" marR="6350" marT="6350" marB="0" anchor="b"/>
                </a:tc>
                <a:tc>
                  <a:txBody>
                    <a:bodyPr/>
                    <a:lstStyle/>
                    <a:p>
                      <a:pPr algn="ctr" fontAlgn="b"/>
                      <a:r>
                        <a:rPr lang="en-US" sz="1200" b="0" i="0" u="none" strike="noStrike" dirty="0">
                          <a:effectLst/>
                          <a:latin typeface="Calibri" panose="020F0502020204030204" pitchFamily="34" charset="0"/>
                        </a:rPr>
                        <a:t>       1,915 </a:t>
                      </a:r>
                    </a:p>
                  </a:txBody>
                  <a:tcPr marL="6350" marR="6350" marT="6350" marB="0" anchor="b"/>
                </a:tc>
                <a:tc>
                  <a:txBody>
                    <a:bodyPr/>
                    <a:lstStyle/>
                    <a:p>
                      <a:pPr algn="ctr" fontAlgn="b"/>
                      <a:r>
                        <a:rPr lang="en-US" sz="1200" b="0" i="0" u="none" strike="noStrike" dirty="0">
                          <a:effectLst/>
                          <a:latin typeface="Calibri" panose="020F0502020204030204" pitchFamily="34" charset="0"/>
                        </a:rPr>
                        <a:t>       2,571 </a:t>
                      </a:r>
                    </a:p>
                  </a:txBody>
                  <a:tcPr marL="6350" marR="6350" marT="6350" marB="0" anchor="b"/>
                </a:tc>
                <a:extLst>
                  <a:ext uri="{0D108BD9-81ED-4DB2-BD59-A6C34878D82A}">
                    <a16:rowId xmlns:a16="http://schemas.microsoft.com/office/drawing/2014/main" val="2770255031"/>
                  </a:ext>
                </a:extLst>
              </a:tr>
              <a:tr h="183605">
                <a:tc>
                  <a:txBody>
                    <a:bodyPr/>
                    <a:lstStyle/>
                    <a:p>
                      <a:pPr algn="l" fontAlgn="b"/>
                      <a:endParaRPr lang="en-US" sz="1200" b="1"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789247940"/>
                  </a:ext>
                </a:extLst>
              </a:tr>
              <a:tr h="183605">
                <a:tc>
                  <a:txBody>
                    <a:bodyPr/>
                    <a:lstStyle/>
                    <a:p>
                      <a:pPr algn="l" fontAlgn="b"/>
                      <a:endParaRPr lang="en-US" sz="1200" b="1" i="0" u="none" strike="noStrike" dirty="0">
                        <a:effectLst/>
                        <a:latin typeface="Calibri" panose="020F0502020204030204" pitchFamily="34" charset="0"/>
                      </a:endParaRPr>
                    </a:p>
                  </a:txBody>
                  <a:tcPr marL="6350" marR="6350" marT="6350" marB="0" anchor="b"/>
                </a:tc>
                <a:tc gridSpan="2">
                  <a:txBody>
                    <a:bodyPr/>
                    <a:lstStyle/>
                    <a:p>
                      <a:pPr algn="ctr" fontAlgn="b"/>
                      <a:r>
                        <a:rPr lang="en-US" sz="1200" b="1" i="0" u="none" strike="noStrike" dirty="0" smtClean="0">
                          <a:effectLst/>
                          <a:latin typeface="+mn-lt"/>
                        </a:rPr>
                        <a:t>Gap</a:t>
                      </a:r>
                      <a:r>
                        <a:rPr lang="en-US" sz="1200" b="1" i="0" u="none" strike="noStrike" baseline="0" dirty="0" smtClean="0">
                          <a:effectLst/>
                          <a:latin typeface="+mn-lt"/>
                        </a:rPr>
                        <a:t> between Whites and Hispanics</a:t>
                      </a:r>
                      <a:endParaRPr lang="en-US" sz="1200" b="1" i="0" u="none" strike="noStrike" dirty="0">
                        <a:effectLst/>
                        <a:latin typeface="Calibri" panose="020F0502020204030204" pitchFamily="34" charset="0"/>
                      </a:endParaRPr>
                    </a:p>
                  </a:txBody>
                  <a:tcPr marL="6350" marR="6350" marT="6350" marB="0" anchor="b"/>
                </a:tc>
                <a:tc hMerge="1">
                  <a:txBody>
                    <a:bodyPr/>
                    <a:lstStyle/>
                    <a:p>
                      <a:endParaRPr lang="en-US"/>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effectLst/>
                        </a:rPr>
                        <a:t>N-Counts for Hispanics</a:t>
                      </a:r>
                      <a:endParaRPr lang="en-US" sz="1200" b="1" i="0" u="none" strike="noStrike" dirty="0" smtClean="0">
                        <a:effectLst/>
                        <a:latin typeface="Calibri" panose="020F0502020204030204" pitchFamily="34" charset="0"/>
                      </a:endParaRPr>
                    </a:p>
                  </a:txBody>
                  <a:tcPr marL="6350" marR="6350" marT="6350" marB="0" anchor="b"/>
                </a:tc>
                <a:tc hMerge="1">
                  <a:txBody>
                    <a:bodyPr/>
                    <a:lstStyle/>
                    <a:p>
                      <a:pPr algn="l" fontAlgn="b"/>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307386454"/>
                  </a:ext>
                </a:extLst>
              </a:tr>
              <a:tr h="183605">
                <a:tc>
                  <a:txBody>
                    <a:bodyPr/>
                    <a:lstStyle/>
                    <a:p>
                      <a:pPr algn="l" fontAlgn="b"/>
                      <a:r>
                        <a:rPr lang="en-US" sz="1200" b="1" i="0" u="none" strike="noStrike" dirty="0" smtClean="0">
                          <a:effectLst/>
                          <a:latin typeface="Calibri" panose="020F0502020204030204" pitchFamily="34" charset="0"/>
                        </a:rPr>
                        <a:t>Arizona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-0.6</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-1.4</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5,071 </a:t>
                      </a:r>
                    </a:p>
                  </a:txBody>
                  <a:tcPr marL="6350" marR="6350" marT="6350" marB="0" anchor="b"/>
                </a:tc>
                <a:tc>
                  <a:txBody>
                    <a:bodyPr/>
                    <a:lstStyle/>
                    <a:p>
                      <a:pPr algn="ctr" fontAlgn="b"/>
                      <a:r>
                        <a:rPr lang="en-US" sz="1200" b="0" i="0" u="none" strike="noStrike" dirty="0">
                          <a:effectLst/>
                          <a:latin typeface="Calibri" panose="020F0502020204030204" pitchFamily="34" charset="0"/>
                        </a:rPr>
                        <a:t>       8,503 </a:t>
                      </a:r>
                    </a:p>
                  </a:txBody>
                  <a:tcPr marL="6350" marR="6350" marT="6350" marB="0" anchor="b"/>
                </a:tc>
                <a:extLst>
                  <a:ext uri="{0D108BD9-81ED-4DB2-BD59-A6C34878D82A}">
                    <a16:rowId xmlns:a16="http://schemas.microsoft.com/office/drawing/2014/main" val="3815872812"/>
                  </a:ext>
                </a:extLst>
              </a:tr>
              <a:tr h="183605">
                <a:tc>
                  <a:txBody>
                    <a:bodyPr/>
                    <a:lstStyle/>
                    <a:p>
                      <a:pPr algn="l" fontAlgn="b"/>
                      <a:r>
                        <a:rPr lang="en-US" sz="1200" b="1" i="0" u="none" strike="noStrike" dirty="0" smtClean="0">
                          <a:effectLst/>
                          <a:latin typeface="Calibri" panose="020F0502020204030204" pitchFamily="34" charset="0"/>
                        </a:rPr>
                        <a:t>California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-0.5</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-1.7</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9,324 </a:t>
                      </a:r>
                    </a:p>
                  </a:txBody>
                  <a:tcPr marL="6350" marR="6350" marT="6350" marB="0" anchor="b"/>
                </a:tc>
                <a:tc>
                  <a:txBody>
                    <a:bodyPr/>
                    <a:lstStyle/>
                    <a:p>
                      <a:pPr algn="ctr" fontAlgn="b"/>
                      <a:r>
                        <a:rPr lang="en-US" sz="1200" b="0" i="0" u="none" strike="noStrike" dirty="0">
                          <a:effectLst/>
                          <a:latin typeface="Calibri" panose="020F0502020204030204" pitchFamily="34" charset="0"/>
                        </a:rPr>
                        <a:t>       9,382 </a:t>
                      </a:r>
                    </a:p>
                  </a:txBody>
                  <a:tcPr marL="6350" marR="6350" marT="6350" marB="0" anchor="b"/>
                </a:tc>
                <a:extLst>
                  <a:ext uri="{0D108BD9-81ED-4DB2-BD59-A6C34878D82A}">
                    <a16:rowId xmlns:a16="http://schemas.microsoft.com/office/drawing/2014/main" val="4255356525"/>
                  </a:ext>
                </a:extLst>
              </a:tr>
              <a:tr h="183605">
                <a:tc>
                  <a:txBody>
                    <a:bodyPr/>
                    <a:lstStyle/>
                    <a:p>
                      <a:pPr algn="l" fontAlgn="b"/>
                      <a:r>
                        <a:rPr lang="en-US" sz="1200" b="1" i="0" u="none" strike="noStrike" dirty="0" smtClean="0">
                          <a:effectLst/>
                          <a:latin typeface="Calibri" panose="020F0502020204030204" pitchFamily="34" charset="0"/>
                        </a:rPr>
                        <a:t>Colorado</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-1.0</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-1.3</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2,285 </a:t>
                      </a:r>
                    </a:p>
                  </a:txBody>
                  <a:tcPr marL="6350" marR="6350" marT="6350" marB="0" anchor="b"/>
                </a:tc>
                <a:tc>
                  <a:txBody>
                    <a:bodyPr/>
                    <a:lstStyle/>
                    <a:p>
                      <a:pPr algn="ctr" fontAlgn="b"/>
                      <a:r>
                        <a:rPr lang="en-US" sz="1200" b="0" i="0" u="none" strike="noStrike" dirty="0">
                          <a:effectLst/>
                          <a:latin typeface="Calibri" panose="020F0502020204030204" pitchFamily="34" charset="0"/>
                        </a:rPr>
                        <a:t>       2,569 </a:t>
                      </a:r>
                    </a:p>
                  </a:txBody>
                  <a:tcPr marL="6350" marR="6350" marT="6350" marB="0" anchor="b"/>
                </a:tc>
                <a:extLst>
                  <a:ext uri="{0D108BD9-81ED-4DB2-BD59-A6C34878D82A}">
                    <a16:rowId xmlns:a16="http://schemas.microsoft.com/office/drawing/2014/main" val="1359359866"/>
                  </a:ext>
                </a:extLst>
              </a:tr>
              <a:tr h="183605">
                <a:tc>
                  <a:txBody>
                    <a:bodyPr/>
                    <a:lstStyle/>
                    <a:p>
                      <a:pPr algn="l" fontAlgn="b"/>
                      <a:r>
                        <a:rPr lang="en-US" sz="1200" b="1" i="0" u="none" strike="noStrike" dirty="0" smtClean="0">
                          <a:effectLst/>
                          <a:latin typeface="Calibri" panose="020F0502020204030204" pitchFamily="34" charset="0"/>
                        </a:rPr>
                        <a:t>Florida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-0.8</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-2.6</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4,651 </a:t>
                      </a:r>
                    </a:p>
                  </a:txBody>
                  <a:tcPr marL="6350" marR="6350" marT="6350" marB="0" anchor="b"/>
                </a:tc>
                <a:tc>
                  <a:txBody>
                    <a:bodyPr/>
                    <a:lstStyle/>
                    <a:p>
                      <a:pPr algn="ctr" fontAlgn="b"/>
                      <a:r>
                        <a:rPr lang="en-US" sz="1200" b="0" i="0" u="none" strike="noStrike" dirty="0">
                          <a:effectLst/>
                          <a:latin typeface="Calibri" panose="020F0502020204030204" pitchFamily="34" charset="0"/>
                        </a:rPr>
                        <a:t>    13,103 </a:t>
                      </a:r>
                    </a:p>
                  </a:txBody>
                  <a:tcPr marL="6350" marR="6350" marT="6350" marB="0" anchor="b"/>
                </a:tc>
                <a:extLst>
                  <a:ext uri="{0D108BD9-81ED-4DB2-BD59-A6C34878D82A}">
                    <a16:rowId xmlns:a16="http://schemas.microsoft.com/office/drawing/2014/main" val="1585809963"/>
                  </a:ext>
                </a:extLst>
              </a:tr>
              <a:tr h="183605">
                <a:tc>
                  <a:txBody>
                    <a:bodyPr/>
                    <a:lstStyle/>
                    <a:p>
                      <a:pPr algn="l" fontAlgn="b"/>
                      <a:r>
                        <a:rPr lang="en-US" sz="1200" b="1" i="0" u="none" strike="noStrike" dirty="0" smtClean="0">
                          <a:effectLst/>
                          <a:latin typeface="Calibri" panose="020F0502020204030204" pitchFamily="34" charset="0"/>
                        </a:rPr>
                        <a:t>Nevada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-0.9</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-2.4</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1,697 </a:t>
                      </a:r>
                    </a:p>
                  </a:txBody>
                  <a:tcPr marL="6350" marR="6350" marT="6350" marB="0" anchor="b"/>
                </a:tc>
                <a:tc>
                  <a:txBody>
                    <a:bodyPr/>
                    <a:lstStyle/>
                    <a:p>
                      <a:pPr algn="ctr" fontAlgn="b"/>
                      <a:r>
                        <a:rPr lang="en-US" sz="1200" b="0" i="0" u="none" strike="noStrike" dirty="0">
                          <a:effectLst/>
                          <a:latin typeface="Calibri" panose="020F0502020204030204" pitchFamily="34" charset="0"/>
                        </a:rPr>
                        <a:t>       2,523 </a:t>
                      </a:r>
                    </a:p>
                  </a:txBody>
                  <a:tcPr marL="6350" marR="6350" marT="6350" marB="0" anchor="b"/>
                </a:tc>
                <a:extLst>
                  <a:ext uri="{0D108BD9-81ED-4DB2-BD59-A6C34878D82A}">
                    <a16:rowId xmlns:a16="http://schemas.microsoft.com/office/drawing/2014/main" val="2342971211"/>
                  </a:ext>
                </a:extLst>
              </a:tr>
              <a:tr h="183605">
                <a:tc>
                  <a:txBody>
                    <a:bodyPr/>
                    <a:lstStyle/>
                    <a:p>
                      <a:pPr algn="l" fontAlgn="b"/>
                      <a:r>
                        <a:rPr lang="en-US" sz="1200" b="1" i="0" u="none" strike="noStrike" dirty="0" smtClean="0">
                          <a:effectLst/>
                          <a:latin typeface="Calibri" panose="020F0502020204030204" pitchFamily="34" charset="0"/>
                        </a:rPr>
                        <a:t>Texas</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-1.5</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-3.0</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7,565 </a:t>
                      </a:r>
                    </a:p>
                  </a:txBody>
                  <a:tcPr marL="6350" marR="6350" marT="6350" marB="0" anchor="b"/>
                </a:tc>
                <a:tc>
                  <a:txBody>
                    <a:bodyPr/>
                    <a:lstStyle/>
                    <a:p>
                      <a:pPr algn="ctr" fontAlgn="b"/>
                      <a:r>
                        <a:rPr lang="en-US" sz="1200" b="0" i="0" u="none" strike="noStrike" dirty="0">
                          <a:effectLst/>
                          <a:latin typeface="Calibri" panose="020F0502020204030204" pitchFamily="34" charset="0"/>
                        </a:rPr>
                        <a:t>    14,751 </a:t>
                      </a:r>
                    </a:p>
                  </a:txBody>
                  <a:tcPr marL="6350" marR="6350" marT="6350" marB="0" anchor="b"/>
                </a:tc>
                <a:extLst>
                  <a:ext uri="{0D108BD9-81ED-4DB2-BD59-A6C34878D82A}">
                    <a16:rowId xmlns:a16="http://schemas.microsoft.com/office/drawing/2014/main" val="3572314706"/>
                  </a:ext>
                </a:extLst>
              </a:tr>
              <a:tr h="183605">
                <a:tc>
                  <a:txBody>
                    <a:bodyPr/>
                    <a:lstStyle/>
                    <a:p>
                      <a:pPr algn="l" fontAlgn="b"/>
                      <a:endParaRPr lang="en-US" sz="1200" b="1"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008827988"/>
                  </a:ext>
                </a:extLst>
              </a:tr>
              <a:tr h="183605">
                <a:tc>
                  <a:txBody>
                    <a:bodyPr/>
                    <a:lstStyle/>
                    <a:p>
                      <a:pPr algn="l" fontAlgn="b"/>
                      <a:endParaRPr lang="en-US" sz="1200" b="1" i="0" u="none" strike="noStrike" dirty="0">
                        <a:effectLst/>
                        <a:latin typeface="Calibri" panose="020F0502020204030204" pitchFamily="34" charset="0"/>
                      </a:endParaRPr>
                    </a:p>
                  </a:txBody>
                  <a:tcPr marL="6350" marR="6350" marT="6350" marB="0" anchor="b"/>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effectLst/>
                          <a:latin typeface="+mn-lt"/>
                        </a:rPr>
                        <a:t>Gap</a:t>
                      </a:r>
                      <a:r>
                        <a:rPr lang="en-US" sz="1200" b="1" i="0" u="none" strike="noStrike" baseline="0" dirty="0" smtClean="0">
                          <a:effectLst/>
                          <a:latin typeface="+mn-lt"/>
                        </a:rPr>
                        <a:t> between Whites and Asians</a:t>
                      </a:r>
                      <a:endParaRPr lang="en-US" sz="1200" b="1" i="0" u="none" strike="noStrike" dirty="0" smtClean="0">
                        <a:effectLst/>
                        <a:latin typeface="Calibri" panose="020F0502020204030204" pitchFamily="34" charset="0"/>
                      </a:endParaRPr>
                    </a:p>
                  </a:txBody>
                  <a:tcPr marL="6350" marR="6350" marT="6350" marB="0" anchor="b"/>
                </a:tc>
                <a:tc hMerge="1">
                  <a:txBody>
                    <a:bodyPr/>
                    <a:lstStyle/>
                    <a:p>
                      <a:endParaRPr lang="en-US"/>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effectLst/>
                        </a:rPr>
                        <a:t>N-Counts for Asians</a:t>
                      </a:r>
                      <a:endParaRPr lang="en-US" sz="1200" b="1" i="0" u="none" strike="noStrike" dirty="0" smtClean="0">
                        <a:effectLst/>
                        <a:latin typeface="Calibri" panose="020F0502020204030204" pitchFamily="34" charset="0"/>
                      </a:endParaRPr>
                    </a:p>
                  </a:txBody>
                  <a:tcPr marL="6350" marR="6350" marT="6350" marB="0" anchor="b"/>
                </a:tc>
                <a:tc hMerge="1">
                  <a:txBody>
                    <a:bodyPr/>
                    <a:lstStyle/>
                    <a:p>
                      <a:pPr algn="l" fontAlgn="b"/>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355808875"/>
                  </a:ext>
                </a:extLst>
              </a:tr>
              <a:tr h="183605">
                <a:tc>
                  <a:txBody>
                    <a:bodyPr/>
                    <a:lstStyle/>
                    <a:p>
                      <a:pPr algn="l" fontAlgn="b"/>
                      <a:r>
                        <a:rPr lang="en-US" sz="1200" b="1" i="0" u="none" strike="noStrike" dirty="0" smtClean="0">
                          <a:effectLst/>
                          <a:latin typeface="Calibri" panose="020F0502020204030204" pitchFamily="34" charset="0"/>
                        </a:rPr>
                        <a:t>Arizona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-1.1</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-1.1</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1,112 </a:t>
                      </a:r>
                    </a:p>
                  </a:txBody>
                  <a:tcPr marL="6350" marR="6350" marT="6350" marB="0" anchor="b"/>
                </a:tc>
                <a:tc>
                  <a:txBody>
                    <a:bodyPr/>
                    <a:lstStyle/>
                    <a:p>
                      <a:pPr algn="ctr" fontAlgn="b"/>
                      <a:r>
                        <a:rPr lang="en-US" sz="1200" b="0" i="0" u="none" strike="noStrike" dirty="0">
                          <a:effectLst/>
                          <a:latin typeface="Calibri" panose="020F0502020204030204" pitchFamily="34" charset="0"/>
                        </a:rPr>
                        <a:t>       1,968 </a:t>
                      </a:r>
                    </a:p>
                  </a:txBody>
                  <a:tcPr marL="6350" marR="6350" marT="6350" marB="0" anchor="b"/>
                </a:tc>
                <a:extLst>
                  <a:ext uri="{0D108BD9-81ED-4DB2-BD59-A6C34878D82A}">
                    <a16:rowId xmlns:a16="http://schemas.microsoft.com/office/drawing/2014/main" val="1578656125"/>
                  </a:ext>
                </a:extLst>
              </a:tr>
              <a:tr h="183605">
                <a:tc>
                  <a:txBody>
                    <a:bodyPr/>
                    <a:lstStyle/>
                    <a:p>
                      <a:pPr algn="l" fontAlgn="b"/>
                      <a:r>
                        <a:rPr lang="en-US" sz="1200" b="1" i="0" u="none" strike="noStrike" dirty="0" smtClean="0">
                          <a:effectLst/>
                          <a:latin typeface="Calibri" panose="020F0502020204030204" pitchFamily="34" charset="0"/>
                        </a:rPr>
                        <a:t>California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-0.1%</a:t>
                      </a:r>
                    </a:p>
                  </a:txBody>
                  <a:tcPr marL="6350" marR="6350" marT="6350" marB="0" anchor="b"/>
                </a:tc>
                <a:tc>
                  <a:txBody>
                    <a:bodyPr/>
                    <a:lstStyle/>
                    <a:p>
                      <a:pPr algn="ctr" fontAlgn="b"/>
                      <a:r>
                        <a:rPr lang="en-US" sz="1200" b="0" i="0" u="none" strike="noStrike" dirty="0">
                          <a:effectLst/>
                          <a:latin typeface="Calibri" panose="020F0502020204030204" pitchFamily="34" charset="0"/>
                        </a:rPr>
                        <a:t>-0.9</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7,478 </a:t>
                      </a:r>
                    </a:p>
                  </a:txBody>
                  <a:tcPr marL="6350" marR="6350" marT="6350" marB="0" anchor="b"/>
                </a:tc>
                <a:tc>
                  <a:txBody>
                    <a:bodyPr/>
                    <a:lstStyle/>
                    <a:p>
                      <a:pPr algn="ctr" fontAlgn="b"/>
                      <a:r>
                        <a:rPr lang="en-US" sz="1200" b="0" i="0" u="none" strike="noStrike" dirty="0">
                          <a:effectLst/>
                          <a:latin typeface="Calibri" panose="020F0502020204030204" pitchFamily="34" charset="0"/>
                        </a:rPr>
                        <a:t>       6,352 </a:t>
                      </a:r>
                    </a:p>
                  </a:txBody>
                  <a:tcPr marL="6350" marR="6350" marT="6350" marB="0" anchor="b"/>
                </a:tc>
                <a:extLst>
                  <a:ext uri="{0D108BD9-81ED-4DB2-BD59-A6C34878D82A}">
                    <a16:rowId xmlns:a16="http://schemas.microsoft.com/office/drawing/2014/main" val="3809496528"/>
                  </a:ext>
                </a:extLst>
              </a:tr>
              <a:tr h="183605">
                <a:tc>
                  <a:txBody>
                    <a:bodyPr/>
                    <a:lstStyle/>
                    <a:p>
                      <a:pPr algn="l" fontAlgn="b"/>
                      <a:r>
                        <a:rPr lang="en-US" sz="1200" b="1" i="0" u="none" strike="noStrike" dirty="0" smtClean="0">
                          <a:effectLst/>
                          <a:latin typeface="Calibri" panose="020F0502020204030204" pitchFamily="34" charset="0"/>
                        </a:rPr>
                        <a:t>Florida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-0.9</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-1.4</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1,072 </a:t>
                      </a:r>
                    </a:p>
                  </a:txBody>
                  <a:tcPr marL="6350" marR="6350" marT="6350" marB="0" anchor="b"/>
                </a:tc>
                <a:tc>
                  <a:txBody>
                    <a:bodyPr/>
                    <a:lstStyle/>
                    <a:p>
                      <a:pPr algn="ctr" fontAlgn="b"/>
                      <a:r>
                        <a:rPr lang="en-US" sz="1200" b="0" i="0" u="none" strike="noStrike" dirty="0">
                          <a:effectLst/>
                          <a:latin typeface="Calibri" panose="020F0502020204030204" pitchFamily="34" charset="0"/>
                        </a:rPr>
                        <a:t>       3,046 </a:t>
                      </a:r>
                    </a:p>
                  </a:txBody>
                  <a:tcPr marL="6350" marR="6350" marT="6350" marB="0" anchor="b"/>
                </a:tc>
                <a:extLst>
                  <a:ext uri="{0D108BD9-81ED-4DB2-BD59-A6C34878D82A}">
                    <a16:rowId xmlns:a16="http://schemas.microsoft.com/office/drawing/2014/main" val="2987613205"/>
                  </a:ext>
                </a:extLst>
              </a:tr>
              <a:tr h="183605">
                <a:tc>
                  <a:txBody>
                    <a:bodyPr/>
                    <a:lstStyle/>
                    <a:p>
                      <a:pPr algn="l" fontAlgn="b"/>
                      <a:r>
                        <a:rPr lang="en-US" sz="1200" b="1" i="0" u="none" strike="noStrike" dirty="0" smtClean="0">
                          <a:effectLst/>
                          <a:latin typeface="Calibri" panose="020F0502020204030204" pitchFamily="34" charset="0"/>
                        </a:rPr>
                        <a:t>Nevada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-1.2</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-1.7</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       1,679 </a:t>
                      </a:r>
                    </a:p>
                  </a:txBody>
                  <a:tcPr marL="6350" marR="6350" marT="6350" marB="0" anchor="b"/>
                </a:tc>
                <a:tc>
                  <a:txBody>
                    <a:bodyPr/>
                    <a:lstStyle/>
                    <a:p>
                      <a:pPr algn="ctr" fontAlgn="b"/>
                      <a:r>
                        <a:rPr lang="en-US" sz="1200" b="0" i="0" u="none" strike="noStrike" dirty="0">
                          <a:effectLst/>
                          <a:latin typeface="Calibri" panose="020F0502020204030204" pitchFamily="34" charset="0"/>
                        </a:rPr>
                        <a:t>       2,202 </a:t>
                      </a:r>
                    </a:p>
                  </a:txBody>
                  <a:tcPr marL="6350" marR="6350" marT="6350" marB="0" anchor="b"/>
                </a:tc>
                <a:extLst>
                  <a:ext uri="{0D108BD9-81ED-4DB2-BD59-A6C34878D82A}">
                    <a16:rowId xmlns:a16="http://schemas.microsoft.com/office/drawing/2014/main" val="2820673828"/>
                  </a:ext>
                </a:extLst>
              </a:tr>
              <a:tr h="183605">
                <a:tc>
                  <a:txBody>
                    <a:bodyPr/>
                    <a:lstStyle/>
                    <a:p>
                      <a:pPr algn="l" fontAlgn="b"/>
                      <a:r>
                        <a:rPr lang="en-US" sz="1200" b="1" i="0" u="none" strike="noStrike" dirty="0" smtClean="0">
                          <a:effectLst/>
                          <a:latin typeface="Calibri" panose="020F0502020204030204" pitchFamily="34" charset="0"/>
                        </a:rPr>
                        <a:t>Texas</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0.7</a:t>
                      </a:r>
                      <a:r>
                        <a:rPr lang="en-US" sz="1200" b="0" i="0" u="none" strike="noStrike" dirty="0" smtClean="0">
                          <a:effectLst/>
                          <a:latin typeface="Calibri" panose="020F0502020204030204" pitchFamily="34" charset="0"/>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0.2%</a:t>
                      </a:r>
                    </a:p>
                  </a:txBody>
                  <a:tcPr marL="6350" marR="6350" marT="6350" marB="0" anchor="b"/>
                </a:tc>
                <a:tc>
                  <a:txBody>
                    <a:bodyPr/>
                    <a:lstStyle/>
                    <a:p>
                      <a:pPr algn="ctr" fontAlgn="b"/>
                      <a:r>
                        <a:rPr lang="en-US" sz="1200" b="0" i="0" u="none" strike="noStrike" dirty="0">
                          <a:effectLst/>
                          <a:latin typeface="Calibri" panose="020F0502020204030204" pitchFamily="34" charset="0"/>
                        </a:rPr>
                        <a:t>       2,926 </a:t>
                      </a:r>
                    </a:p>
                  </a:txBody>
                  <a:tcPr marL="6350" marR="6350" marT="6350" marB="0" anchor="b"/>
                </a:tc>
                <a:tc>
                  <a:txBody>
                    <a:bodyPr/>
                    <a:lstStyle/>
                    <a:p>
                      <a:pPr algn="ctr" fontAlgn="b"/>
                      <a:r>
                        <a:rPr lang="en-US" sz="1200" b="0" i="0" u="none" strike="noStrike" dirty="0">
                          <a:effectLst/>
                          <a:latin typeface="Calibri" panose="020F0502020204030204" pitchFamily="34" charset="0"/>
                        </a:rPr>
                        <a:t>       6,157 </a:t>
                      </a:r>
                    </a:p>
                  </a:txBody>
                  <a:tcPr marL="6350" marR="6350" marT="6350" marB="0" anchor="b"/>
                </a:tc>
                <a:extLst>
                  <a:ext uri="{0D108BD9-81ED-4DB2-BD59-A6C34878D82A}">
                    <a16:rowId xmlns:a16="http://schemas.microsoft.com/office/drawing/2014/main" val="4269471662"/>
                  </a:ext>
                </a:extLst>
              </a:tr>
              <a:tr h="183605">
                <a:tc>
                  <a:txBody>
                    <a:bodyPr/>
                    <a:lstStyle/>
                    <a:p>
                      <a:pPr algn="l" fontAlgn="b"/>
                      <a:r>
                        <a:rPr lang="en-US" sz="1200" b="1" i="0" u="none" strike="noStrike" dirty="0" smtClean="0">
                          <a:effectLst/>
                          <a:latin typeface="Calibri" panose="020F0502020204030204" pitchFamily="34" charset="0"/>
                        </a:rPr>
                        <a:t>Washington</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b="0" i="0" u="none" strike="noStrike" dirty="0">
                          <a:effectLst/>
                          <a:latin typeface="Calibri" panose="020F0502020204030204" pitchFamily="34" charset="0"/>
                        </a:rPr>
                        <a:t>0.1%</a:t>
                      </a:r>
                    </a:p>
                  </a:txBody>
                  <a:tcPr marL="6350" marR="6350" marT="6350" marB="0" anchor="b"/>
                </a:tc>
                <a:tc>
                  <a:txBody>
                    <a:bodyPr/>
                    <a:lstStyle/>
                    <a:p>
                      <a:pPr algn="ctr" fontAlgn="b"/>
                      <a:r>
                        <a:rPr lang="en-US" sz="1200" b="0" i="0" u="none" strike="noStrike" dirty="0">
                          <a:effectLst/>
                          <a:latin typeface="Calibri" panose="020F0502020204030204" pitchFamily="34" charset="0"/>
                        </a:rPr>
                        <a:t>0.0%</a:t>
                      </a:r>
                    </a:p>
                  </a:txBody>
                  <a:tcPr marL="6350" marR="6350" marT="6350" marB="0" anchor="b"/>
                </a:tc>
                <a:tc>
                  <a:txBody>
                    <a:bodyPr/>
                    <a:lstStyle/>
                    <a:p>
                      <a:pPr algn="ctr" fontAlgn="b"/>
                      <a:r>
                        <a:rPr lang="en-US" sz="1200" b="0" i="0" u="none" strike="noStrike" dirty="0">
                          <a:effectLst/>
                          <a:latin typeface="Calibri" panose="020F0502020204030204" pitchFamily="34" charset="0"/>
                        </a:rPr>
                        <a:t>       2,214 </a:t>
                      </a:r>
                    </a:p>
                  </a:txBody>
                  <a:tcPr marL="6350" marR="6350" marT="6350" marB="0" anchor="b"/>
                </a:tc>
                <a:tc>
                  <a:txBody>
                    <a:bodyPr/>
                    <a:lstStyle/>
                    <a:p>
                      <a:pPr algn="ctr" fontAlgn="b"/>
                      <a:r>
                        <a:rPr lang="en-US" sz="1200" b="0" i="0" u="none" strike="noStrike" dirty="0">
                          <a:effectLst/>
                          <a:latin typeface="Calibri" panose="020F0502020204030204" pitchFamily="34" charset="0"/>
                        </a:rPr>
                        <a:t>       3,109 </a:t>
                      </a:r>
                    </a:p>
                  </a:txBody>
                  <a:tcPr marL="6350" marR="6350" marT="6350" marB="0" anchor="b"/>
                </a:tc>
                <a:extLst>
                  <a:ext uri="{0D108BD9-81ED-4DB2-BD59-A6C34878D82A}">
                    <a16:rowId xmlns:a16="http://schemas.microsoft.com/office/drawing/2014/main" val="3765320753"/>
                  </a:ext>
                </a:extLst>
              </a:tr>
              <a:tr h="183605">
                <a:tc>
                  <a:txBody>
                    <a:bodyPr/>
                    <a:lstStyle/>
                    <a:p>
                      <a:pPr algn="l" fontAlgn="b"/>
                      <a:endParaRPr lang="en-US" sz="1200" b="1"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610324676"/>
                  </a:ext>
                </a:extLst>
              </a:tr>
              <a:tr h="538493">
                <a:tc gridSpan="5">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effectLst/>
                          <a:latin typeface="Calibri" panose="020F0502020204030204" pitchFamily="34" charset="0"/>
                        </a:rPr>
                        <a:t>Note:</a:t>
                      </a:r>
                      <a:r>
                        <a:rPr lang="en-US" sz="1200" b="1" i="0" u="none" strike="noStrike" dirty="0" smtClean="0">
                          <a:effectLst/>
                          <a:latin typeface="Calibri" panose="020F0502020204030204" pitchFamily="34" charset="0"/>
                        </a:rPr>
                        <a:t> </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results are differences in property value relative to Whites.</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denotes significance at the 10% level,</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the</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5% level and *** at the 1% level</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Data are limited to property value $100,000-$1,000,000, Year built</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between</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2000-2019, Lot sizes</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2,000</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-20,000 sq. ft., Building area</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800-3,600 sq. ft.,</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b="1" i="0" u="none" strike="noStrike" baseline="0" dirty="0" smtClean="0">
                          <a:solidFill>
                            <a:schemeClr val="dk1"/>
                          </a:solidFill>
                          <a:effectLst/>
                          <a:latin typeface="Calibri" panose="020F0502020204030204" pitchFamily="34" charset="0"/>
                          <a:ea typeface="+mn-ea"/>
                          <a:cs typeface="+mn-cs"/>
                        </a:rPr>
                        <a:t>states</a:t>
                      </a:r>
                      <a:r>
                        <a:rPr lang="en-US" sz="1200" b="1" i="0" u="none" strike="noStrike" baseline="0" dirty="0" smtClean="0">
                          <a:effectLst/>
                          <a:latin typeface="Calibri" panose="020F0502020204030204" pitchFamily="34" charset="0"/>
                        </a:rPr>
                        <a:t> with at least 1,000 Refi loans for the minority group.</a:t>
                      </a:r>
                      <a:endParaRPr lang="en-US" sz="1200" b="1" i="0" u="none" strike="noStrike" dirty="0" smtClean="0">
                        <a:effectLst/>
                        <a:latin typeface="Calibri" panose="020F0502020204030204" pitchFamily="34" charset="0"/>
                      </a:endParaRPr>
                    </a:p>
                  </a:txBody>
                  <a:tcPr marL="6350" marR="6350" marT="6350" marB="0" anchor="b"/>
                </a:tc>
                <a:tc hMerge="1">
                  <a:txBody>
                    <a:bodyPr/>
                    <a:lstStyle/>
                    <a:p>
                      <a:pPr algn="l" fontAlgn="b"/>
                      <a:endParaRPr lang="en-US" sz="1400" b="0" i="0" u="none" strike="noStrike">
                        <a:effectLst/>
                        <a:latin typeface="Calibri" panose="020F0502020204030204" pitchFamily="34" charset="0"/>
                      </a:endParaRPr>
                    </a:p>
                  </a:txBody>
                  <a:tcPr marL="6350" marR="6350" marT="6350" marB="0" anchor="b"/>
                </a:tc>
                <a:tc hMerge="1">
                  <a:txBody>
                    <a:bodyPr/>
                    <a:lstStyle/>
                    <a:p>
                      <a:pPr algn="l" fontAlgn="b"/>
                      <a:endParaRPr lang="en-US" sz="1400" b="0" i="0" u="none" strike="noStrike" dirty="0">
                        <a:effectLst/>
                        <a:latin typeface="Calibri" panose="020F0502020204030204" pitchFamily="34" charset="0"/>
                      </a:endParaRPr>
                    </a:p>
                  </a:txBody>
                  <a:tcPr marL="6350" marR="6350" marT="6350" marB="0" anchor="b"/>
                </a:tc>
                <a:tc hMerge="1">
                  <a:txBody>
                    <a:bodyPr/>
                    <a:lstStyle/>
                    <a:p>
                      <a:pPr algn="l" fontAlgn="b"/>
                      <a:endParaRPr lang="en-US" sz="1400" b="0" i="0" u="none" strike="noStrike" dirty="0">
                        <a:effectLst/>
                        <a:latin typeface="Calibri" panose="020F0502020204030204" pitchFamily="34" charset="0"/>
                      </a:endParaRPr>
                    </a:p>
                  </a:txBody>
                  <a:tcPr marL="6350" marR="6350" marT="6350" marB="0" anchor="b"/>
                </a:tc>
                <a:tc hMerge="1">
                  <a:txBody>
                    <a:bodyPr/>
                    <a:lstStyle/>
                    <a:p>
                      <a:pPr algn="l" fontAlgn="b"/>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2446094842"/>
                  </a:ext>
                </a:extLst>
              </a:tr>
            </a:tbl>
          </a:graphicData>
        </a:graphic>
      </p:graphicFrame>
    </p:spTree>
    <p:extLst>
      <p:ext uri="{BB962C8B-B14F-4D97-AF65-F5344CB8AC3E}">
        <p14:creationId xmlns:p14="http://schemas.microsoft.com/office/powerpoint/2010/main" val="2182323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71848" y="6387706"/>
            <a:ext cx="2057400" cy="365125"/>
          </a:xfrm>
        </p:spPr>
        <p:txBody>
          <a:bodyPr/>
          <a:lstStyle/>
          <a:p>
            <a:fld id="{640B93FB-070B-4945-8AF2-4B941007AB20}" type="slidenum">
              <a:rPr lang="en-US" smtClean="0"/>
              <a:t>28</a:t>
            </a:fld>
            <a:endParaRPr lang="en-US" dirty="0"/>
          </a:p>
        </p:txBody>
      </p:sp>
      <p:sp>
        <p:nvSpPr>
          <p:cNvPr id="6" name="Title 1"/>
          <p:cNvSpPr>
            <a:spLocks noGrp="1"/>
          </p:cNvSpPr>
          <p:nvPr>
            <p:ph type="title"/>
          </p:nvPr>
        </p:nvSpPr>
        <p:spPr>
          <a:xfrm>
            <a:off x="0" y="0"/>
            <a:ext cx="9144000" cy="470847"/>
          </a:xfrm>
          <a:solidFill>
            <a:schemeClr val="accent1">
              <a:lumMod val="40000"/>
              <a:lumOff val="60000"/>
            </a:schemeClr>
          </a:solidFill>
        </p:spPr>
        <p:txBody>
          <a:bodyPr>
            <a:normAutofit/>
          </a:bodyPr>
          <a:lstStyle/>
          <a:p>
            <a:pPr algn="ctr"/>
            <a:r>
              <a:rPr lang="en-US" sz="2400" dirty="0">
                <a:latin typeface="Arial" panose="020B0604020202020204" pitchFamily="34" charset="0"/>
                <a:cs typeface="Arial" panose="020B0604020202020204" pitchFamily="34" charset="0"/>
              </a:rPr>
              <a:t>Appendix – AVM Approach Results for Refinance </a:t>
            </a:r>
            <a:r>
              <a:rPr lang="en-US" sz="2400" dirty="0" smtClean="0">
                <a:latin typeface="Arial" panose="020B0604020202020204" pitchFamily="34" charset="0"/>
                <a:cs typeface="Arial" panose="020B0604020202020204" pitchFamily="34" charset="0"/>
              </a:rPr>
              <a:t>Loans by Metro</a:t>
            </a:r>
            <a:endParaRPr lang="en-US" sz="24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nvPr>
        </p:nvGraphicFramePr>
        <p:xfrm>
          <a:off x="437745" y="655561"/>
          <a:ext cx="8391503" cy="6097270"/>
        </p:xfrm>
        <a:graphic>
          <a:graphicData uri="http://schemas.openxmlformats.org/drawingml/2006/table">
            <a:tbl>
              <a:tblPr firstRow="1">
                <a:tableStyleId>{5C22544A-7EE6-4342-B048-85BDC9FD1C3A}</a:tableStyleId>
              </a:tblPr>
              <a:tblGrid>
                <a:gridCol w="2047063">
                  <a:extLst>
                    <a:ext uri="{9D8B030D-6E8A-4147-A177-3AD203B41FA5}">
                      <a16:colId xmlns:a16="http://schemas.microsoft.com/office/drawing/2014/main" val="3208170402"/>
                    </a:ext>
                  </a:extLst>
                </a:gridCol>
                <a:gridCol w="1927015">
                  <a:extLst>
                    <a:ext uri="{9D8B030D-6E8A-4147-A177-3AD203B41FA5}">
                      <a16:colId xmlns:a16="http://schemas.microsoft.com/office/drawing/2014/main" val="3152377115"/>
                    </a:ext>
                  </a:extLst>
                </a:gridCol>
                <a:gridCol w="1879649">
                  <a:extLst>
                    <a:ext uri="{9D8B030D-6E8A-4147-A177-3AD203B41FA5}">
                      <a16:colId xmlns:a16="http://schemas.microsoft.com/office/drawing/2014/main" val="3972353971"/>
                    </a:ext>
                  </a:extLst>
                </a:gridCol>
                <a:gridCol w="1268888">
                  <a:extLst>
                    <a:ext uri="{9D8B030D-6E8A-4147-A177-3AD203B41FA5}">
                      <a16:colId xmlns:a16="http://schemas.microsoft.com/office/drawing/2014/main" val="3550432448"/>
                    </a:ext>
                  </a:extLst>
                </a:gridCol>
                <a:gridCol w="1268888">
                  <a:extLst>
                    <a:ext uri="{9D8B030D-6E8A-4147-A177-3AD203B41FA5}">
                      <a16:colId xmlns:a16="http://schemas.microsoft.com/office/drawing/2014/main" val="1369426437"/>
                    </a:ext>
                  </a:extLst>
                </a:gridCol>
              </a:tblGrid>
              <a:tr h="184150">
                <a:tc>
                  <a:txBody>
                    <a:bodyPr/>
                    <a:lstStyle/>
                    <a:p>
                      <a:pPr algn="l" fontAlgn="b"/>
                      <a:endParaRPr lang="en-US" sz="1100" b="0" i="0" u="none" strike="noStrike" dirty="0">
                        <a:effectLst/>
                        <a:latin typeface="Calibri" panose="020F0502020204030204" pitchFamily="34" charset="0"/>
                      </a:endParaRPr>
                    </a:p>
                  </a:txBody>
                  <a:tcPr marL="6350" marR="6350" marT="6350" marB="0" anchor="b"/>
                </a:tc>
                <a:tc>
                  <a:txBody>
                    <a:bodyPr/>
                    <a:lstStyle/>
                    <a:p>
                      <a:pPr algn="ctr" fontAlgn="b"/>
                      <a:r>
                        <a:rPr lang="en-US" sz="1600" b="1" i="0" u="none" strike="noStrike" dirty="0" smtClean="0">
                          <a:effectLst/>
                          <a:latin typeface="Calibri" panose="020F0502020204030204" pitchFamily="34" charset="0"/>
                        </a:rPr>
                        <a:t>Refi</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i="0" u="none" strike="noStrike" dirty="0" smtClean="0">
                          <a:effectLst/>
                          <a:latin typeface="Calibri" panose="020F0502020204030204" pitchFamily="34" charset="0"/>
                        </a:rPr>
                        <a:t>Purchase</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i="0" u="none" strike="noStrike" dirty="0" smtClean="0">
                          <a:effectLst/>
                          <a:latin typeface="Calibri" panose="020F0502020204030204" pitchFamily="34" charset="0"/>
                        </a:rPr>
                        <a:t>Refi</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i="0" u="none" strike="noStrike" dirty="0" smtClean="0">
                          <a:effectLst/>
                          <a:latin typeface="Calibri" panose="020F0502020204030204" pitchFamily="34" charset="0"/>
                        </a:rPr>
                        <a:t>Purchase</a:t>
                      </a:r>
                      <a:endParaRPr lang="en-US" sz="16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704706867"/>
                  </a:ext>
                </a:extLst>
              </a:tr>
              <a:tr h="184150">
                <a:tc>
                  <a:txBody>
                    <a:bodyPr/>
                    <a:lstStyle/>
                    <a:p>
                      <a:pPr algn="l" fontAlgn="b"/>
                      <a:endParaRPr lang="en-US" sz="1200" b="0" i="0" u="none" strike="noStrike" dirty="0">
                        <a:effectLst/>
                        <a:latin typeface="Calibri" panose="020F0502020204030204" pitchFamily="34" charset="0"/>
                      </a:endParaRPr>
                    </a:p>
                  </a:txBody>
                  <a:tcPr marL="6350" marR="6350" marT="6350" marB="0" anchor="b"/>
                </a:tc>
                <a:tc gridSpan="2">
                  <a:txBody>
                    <a:bodyPr/>
                    <a:lstStyle/>
                    <a:p>
                      <a:pPr algn="ctr" fontAlgn="b"/>
                      <a:r>
                        <a:rPr lang="en-US" sz="1200" b="1" i="0" u="none" strike="noStrike" dirty="0" smtClean="0">
                          <a:effectLst/>
                          <a:latin typeface="+mn-lt"/>
                        </a:rPr>
                        <a:t>Gap</a:t>
                      </a:r>
                      <a:r>
                        <a:rPr lang="en-US" sz="1200" b="1" i="0" u="none" strike="noStrike" baseline="0" dirty="0" smtClean="0">
                          <a:effectLst/>
                          <a:latin typeface="+mn-lt"/>
                        </a:rPr>
                        <a:t> between Whites and Blacks</a:t>
                      </a:r>
                      <a:endParaRPr lang="en-US" sz="1200" b="1" i="0" u="none" strike="noStrike" dirty="0">
                        <a:effectLst/>
                        <a:latin typeface="Calibri" panose="020F0502020204030204" pitchFamily="34" charset="0"/>
                      </a:endParaRPr>
                    </a:p>
                  </a:txBody>
                  <a:tcPr marL="6350" marR="6350" marT="6350" marB="0" anchor="b"/>
                </a:tc>
                <a:tc hMerge="1">
                  <a:txBody>
                    <a:bodyPr/>
                    <a:lstStyle/>
                    <a:p>
                      <a:endParaRPr lang="en-US"/>
                    </a:p>
                  </a:txBody>
                  <a:tcPr/>
                </a:tc>
                <a:tc gridSpan="2">
                  <a:txBody>
                    <a:bodyPr/>
                    <a:lstStyle/>
                    <a:p>
                      <a:pPr algn="ctr" fontAlgn="b"/>
                      <a:r>
                        <a:rPr lang="en-US" sz="1200" b="1" u="none" strike="noStrike" dirty="0" smtClean="0">
                          <a:effectLst/>
                        </a:rPr>
                        <a:t>N-Counts</a:t>
                      </a:r>
                      <a:endParaRPr lang="en-US" sz="1200" b="1" i="0" u="none" strike="noStrike" dirty="0">
                        <a:effectLst/>
                        <a:latin typeface="Calibri" panose="020F0502020204030204" pitchFamily="34" charset="0"/>
                      </a:endParaRPr>
                    </a:p>
                  </a:txBody>
                  <a:tcPr marL="6350" marR="6350" marT="6350" marB="0" anchor="b"/>
                </a:tc>
                <a:tc hMerge="1">
                  <a:txBody>
                    <a:bodyPr/>
                    <a:lstStyle/>
                    <a:p>
                      <a:pPr algn="ctr" fontAlgn="b"/>
                      <a:endParaRPr lang="en-US" sz="12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4153875223"/>
                  </a:ext>
                </a:extLst>
              </a:tr>
              <a:tr h="184150">
                <a:tc>
                  <a:txBody>
                    <a:bodyPr/>
                    <a:lstStyle/>
                    <a:p>
                      <a:pPr algn="l" fontAlgn="b"/>
                      <a:r>
                        <a:rPr lang="en-US" sz="1200" b="1" u="none" strike="noStrike" dirty="0">
                          <a:effectLst/>
                        </a:rPr>
                        <a:t>Atlanta, GA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-1.1</a:t>
                      </a:r>
                      <a:r>
                        <a:rPr lang="en-US" sz="1200" u="none" strike="noStrike" dirty="0" smtClean="0">
                          <a:effectLst/>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-0.5%</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3,249 </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5,195 </a:t>
                      </a:r>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651163449"/>
                  </a:ext>
                </a:extLst>
              </a:tr>
              <a:tr h="184150">
                <a:tc>
                  <a:txBody>
                    <a:bodyPr/>
                    <a:lstStyle/>
                    <a:p>
                      <a:pPr algn="l" fontAlgn="b"/>
                      <a:r>
                        <a:rPr lang="en-US" sz="1200" b="1" u="none" strike="noStrike" dirty="0">
                          <a:effectLst/>
                        </a:rPr>
                        <a:t>Charlotte, NC</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-0.5%</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-1.2</a:t>
                      </a:r>
                      <a:r>
                        <a:rPr lang="en-US" sz="1200" u="none" strike="noStrike" dirty="0" smtClean="0">
                          <a:effectLst/>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1,305 </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1,583 </a:t>
                      </a:r>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2939791053"/>
                  </a:ext>
                </a:extLst>
              </a:tr>
              <a:tr h="184150">
                <a:tc>
                  <a:txBody>
                    <a:bodyPr/>
                    <a:lstStyle/>
                    <a:p>
                      <a:pPr algn="l" fontAlgn="b"/>
                      <a:r>
                        <a:rPr lang="en-US" sz="1200" b="1" u="none" strike="noStrike" dirty="0">
                          <a:effectLst/>
                        </a:rPr>
                        <a:t>Dallas, TX</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-0.8</a:t>
                      </a:r>
                      <a:r>
                        <a:rPr lang="en-US" sz="1200" u="none" strike="noStrike" dirty="0" smtClean="0">
                          <a:effectLst/>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-0.6%</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2,172 </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2,206 </a:t>
                      </a:r>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797195311"/>
                  </a:ext>
                </a:extLst>
              </a:tr>
              <a:tr h="184150">
                <a:tc>
                  <a:txBody>
                    <a:bodyPr/>
                    <a:lstStyle/>
                    <a:p>
                      <a:pPr algn="l" fontAlgn="b"/>
                      <a:r>
                        <a:rPr lang="en-US" sz="1200" b="1" u="none" strike="noStrike" dirty="0">
                          <a:effectLst/>
                        </a:rPr>
                        <a:t>Houston, TX</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-1.5</a:t>
                      </a:r>
                      <a:r>
                        <a:rPr lang="en-US" sz="1200" u="none" strike="noStrike" dirty="0" smtClean="0">
                          <a:effectLst/>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-0.7</a:t>
                      </a:r>
                      <a:r>
                        <a:rPr lang="en-US" sz="1200" u="none" strike="noStrike" dirty="0" smtClean="0">
                          <a:effectLst/>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1,495 </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2,346 </a:t>
                      </a:r>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98172311"/>
                  </a:ext>
                </a:extLst>
              </a:tr>
              <a:tr h="184150">
                <a:tc>
                  <a:txBody>
                    <a:bodyPr/>
                    <a:lstStyle/>
                    <a:p>
                      <a:pPr algn="l" fontAlgn="b"/>
                      <a:r>
                        <a:rPr lang="en-US" sz="1200" b="1" u="none" strike="noStrike" dirty="0">
                          <a:effectLst/>
                        </a:rPr>
                        <a:t>Las Vegas, NV</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-0.5%</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-1.4</a:t>
                      </a:r>
                      <a:r>
                        <a:rPr lang="en-US" sz="1200" u="none" strike="noStrike" dirty="0" smtClean="0">
                          <a:effectLst/>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1,171 </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1,228 </a:t>
                      </a:r>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906293698"/>
                  </a:ext>
                </a:extLst>
              </a:tr>
              <a:tr h="184150">
                <a:tc>
                  <a:txBody>
                    <a:bodyPr/>
                    <a:lstStyle/>
                    <a:p>
                      <a:pPr algn="l" fontAlgn="b"/>
                      <a:r>
                        <a:rPr lang="en-US" sz="1200" b="1" u="none" strike="noStrike" dirty="0">
                          <a:effectLst/>
                        </a:rPr>
                        <a:t>Phoenix, AZ</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-0.6</a:t>
                      </a:r>
                      <a:r>
                        <a:rPr lang="en-US" sz="1200" u="none" strike="noStrike" dirty="0" smtClean="0">
                          <a:effectLst/>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-0.5%</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1,430 </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1,836 </a:t>
                      </a:r>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2779046716"/>
                  </a:ext>
                </a:extLst>
              </a:tr>
              <a:tr h="184150">
                <a:tc>
                  <a:txBody>
                    <a:bodyPr/>
                    <a:lstStyle/>
                    <a:p>
                      <a:pPr algn="l" fontAlgn="b"/>
                      <a:r>
                        <a:rPr lang="en-US" sz="1200" b="1" u="none" strike="noStrike" dirty="0" smtClean="0">
                          <a:effectLst/>
                        </a:rPr>
                        <a:t>Riverside-SB</a:t>
                      </a:r>
                      <a:r>
                        <a:rPr lang="en-US" sz="1200" b="1" u="none" strike="noStrike" dirty="0">
                          <a:effectLst/>
                        </a:rPr>
                        <a:t>, CA</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-0.4%</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0.0%</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1,308 </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704 </a:t>
                      </a:r>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439789688"/>
                  </a:ext>
                </a:extLst>
              </a:tr>
              <a:tr h="184150">
                <a:tc>
                  <a:txBody>
                    <a:bodyPr/>
                    <a:lstStyle/>
                    <a:p>
                      <a:pPr algn="l" fontAlgn="b"/>
                      <a:r>
                        <a:rPr lang="en-US" sz="1200" b="1" u="none" strike="noStrike" dirty="0">
                          <a:effectLst/>
                        </a:rPr>
                        <a:t>Washington, DC</a:t>
                      </a:r>
                      <a:endParaRPr lang="en-US" sz="1200" b="1"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0.9</a:t>
                      </a:r>
                      <a:r>
                        <a:rPr lang="en-US" sz="1200" u="none" strike="noStrike" dirty="0" smtClean="0">
                          <a:effectLst/>
                        </a:rPr>
                        <a:t>%**</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0.3%</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1,891 </a:t>
                      </a:r>
                      <a:endParaRPr lang="en-US" sz="1200" b="0" i="0" u="none" strike="noStrike" dirty="0">
                        <a:effectLst/>
                        <a:latin typeface="Calibri" panose="020F0502020204030204" pitchFamily="34" charset="0"/>
                      </a:endParaRPr>
                    </a:p>
                  </a:txBody>
                  <a:tcPr marL="6350" marR="6350" marT="6350" marB="0" anchor="b"/>
                </a:tc>
                <a:tc>
                  <a:txBody>
                    <a:bodyPr/>
                    <a:lstStyle/>
                    <a:p>
                      <a:pPr algn="ctr" fontAlgn="b"/>
                      <a:r>
                        <a:rPr lang="en-US" sz="1200" u="none" strike="noStrike" dirty="0">
                          <a:effectLst/>
                        </a:rPr>
                        <a:t>       1,851 </a:t>
                      </a:r>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299550978"/>
                  </a:ext>
                </a:extLst>
              </a:tr>
              <a:tr h="184150">
                <a:tc>
                  <a:txBody>
                    <a:bodyPr/>
                    <a:lstStyle/>
                    <a:p>
                      <a:pPr algn="l" fontAlgn="b"/>
                      <a:endParaRPr lang="en-US" sz="1200" b="1"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tc>
                  <a:txBody>
                    <a:bodyPr/>
                    <a:lstStyle/>
                    <a:p>
                      <a:pPr algn="ctr"/>
                      <a:endParaRPr lang="en-US" dirty="0"/>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3508937468"/>
                  </a:ext>
                </a:extLst>
              </a:tr>
              <a:tr h="184150">
                <a:tc>
                  <a:txBody>
                    <a:bodyPr/>
                    <a:lstStyle/>
                    <a:p>
                      <a:pPr algn="l" fontAlgn="b"/>
                      <a:endParaRPr lang="en-US" sz="1050" b="0" i="0" u="none" strike="noStrike" dirty="0">
                        <a:effectLst/>
                        <a:latin typeface="Calibri" panose="020F0502020204030204" pitchFamily="34" charset="0"/>
                      </a:endParaRPr>
                    </a:p>
                  </a:txBody>
                  <a:tcPr marL="6350" marR="6350" marT="6350" marB="0" anchor="b"/>
                </a:tc>
                <a:tc gridSpan="2">
                  <a:txBody>
                    <a:bodyPr/>
                    <a:lstStyle/>
                    <a:p>
                      <a:pPr algn="ctr" fontAlgn="b"/>
                      <a:r>
                        <a:rPr lang="en-US" sz="1200" b="1" i="0" u="none" strike="noStrike" dirty="0" smtClean="0">
                          <a:effectLst/>
                          <a:latin typeface="+mn-lt"/>
                        </a:rPr>
                        <a:t>Gap</a:t>
                      </a:r>
                      <a:r>
                        <a:rPr lang="en-US" sz="1200" b="1" i="0" u="none" strike="noStrike" baseline="0" dirty="0" smtClean="0">
                          <a:effectLst/>
                          <a:latin typeface="+mn-lt"/>
                        </a:rPr>
                        <a:t> between Whites and Hispanics</a:t>
                      </a:r>
                      <a:endParaRPr lang="en-US" sz="1200" b="1" i="0" u="none" strike="noStrike" dirty="0">
                        <a:effectLst/>
                        <a:latin typeface="Calibri" panose="020F0502020204030204" pitchFamily="34" charset="0"/>
                      </a:endParaRPr>
                    </a:p>
                  </a:txBody>
                  <a:tcPr marL="6350" marR="6350" marT="6350" marB="0" anchor="b"/>
                </a:tc>
                <a:tc hMerge="1">
                  <a:txBody>
                    <a:bodyPr/>
                    <a:lstStyle/>
                    <a:p>
                      <a:endParaRPr lang="en-US"/>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effectLst/>
                        </a:rPr>
                        <a:t>N-Counts</a:t>
                      </a:r>
                      <a:endParaRPr lang="en-US" sz="1200" b="1" i="0" u="none" strike="noStrike" dirty="0" smtClean="0">
                        <a:effectLst/>
                        <a:latin typeface="Calibri" panose="020F0502020204030204" pitchFamily="34" charset="0"/>
                      </a:endParaRPr>
                    </a:p>
                  </a:txBody>
                  <a:tcPr marL="6350" marR="6350" marT="6350" marB="0" anchor="b"/>
                </a:tc>
                <a:tc hMerge="1">
                  <a:txBody>
                    <a:bodyPr/>
                    <a:lstStyle/>
                    <a:p>
                      <a:pPr algn="l" fontAlgn="b"/>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2424662224"/>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Dallas, TX</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-1.1</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-2.3</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1,630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2,485 </a:t>
                      </a:r>
                    </a:p>
                  </a:txBody>
                  <a:tcPr marL="6350" marR="6350" marT="6350" marB="0" anchor="b"/>
                </a:tc>
                <a:extLst>
                  <a:ext uri="{0D108BD9-81ED-4DB2-BD59-A6C34878D82A}">
                    <a16:rowId xmlns:a16="http://schemas.microsoft.com/office/drawing/2014/main" val="3318230255"/>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Denver, CO</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-1.3</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-1.3</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1,236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1,285 </a:t>
                      </a:r>
                    </a:p>
                  </a:txBody>
                  <a:tcPr marL="6350" marR="6350" marT="6350" marB="0" anchor="b"/>
                </a:tc>
                <a:extLst>
                  <a:ext uri="{0D108BD9-81ED-4DB2-BD59-A6C34878D82A}">
                    <a16:rowId xmlns:a16="http://schemas.microsoft.com/office/drawing/2014/main" val="3879097383"/>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Houston, TX</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-1.2</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-2.8</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1,655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4,179 </a:t>
                      </a:r>
                    </a:p>
                  </a:txBody>
                  <a:tcPr marL="6350" marR="6350" marT="6350" marB="0" anchor="b"/>
                </a:tc>
                <a:extLst>
                  <a:ext uri="{0D108BD9-81ED-4DB2-BD59-A6C34878D82A}">
                    <a16:rowId xmlns:a16="http://schemas.microsoft.com/office/drawing/2014/main" val="3352513017"/>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Las Vegas, NV</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-0.4%</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-2.4</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1,411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2,176 </a:t>
                      </a:r>
                    </a:p>
                  </a:txBody>
                  <a:tcPr marL="6350" marR="6350" marT="6350" marB="0" anchor="b"/>
                </a:tc>
                <a:extLst>
                  <a:ext uri="{0D108BD9-81ED-4DB2-BD59-A6C34878D82A}">
                    <a16:rowId xmlns:a16="http://schemas.microsoft.com/office/drawing/2014/main" val="2931098765"/>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Orlando, FL</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-0.7%</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-2.8</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1,227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2,893 </a:t>
                      </a:r>
                    </a:p>
                  </a:txBody>
                  <a:tcPr marL="6350" marR="6350" marT="6350" marB="0" anchor="b"/>
                </a:tc>
                <a:extLst>
                  <a:ext uri="{0D108BD9-81ED-4DB2-BD59-A6C34878D82A}">
                    <a16:rowId xmlns:a16="http://schemas.microsoft.com/office/drawing/2014/main" val="3847347014"/>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Phoenix, AZ</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-0.7</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-1.3</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3,983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6,743 </a:t>
                      </a:r>
                    </a:p>
                  </a:txBody>
                  <a:tcPr marL="6350" marR="6350" marT="6350" marB="0" anchor="b"/>
                </a:tc>
                <a:extLst>
                  <a:ext uri="{0D108BD9-81ED-4DB2-BD59-A6C34878D82A}">
                    <a16:rowId xmlns:a16="http://schemas.microsoft.com/office/drawing/2014/main" val="2915237773"/>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Riverside_SB, CA</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-0.7</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-1.1</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3,603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3,018 </a:t>
                      </a:r>
                    </a:p>
                  </a:txBody>
                  <a:tcPr marL="6350" marR="6350" marT="6350" marB="0" anchor="b"/>
                </a:tc>
                <a:extLst>
                  <a:ext uri="{0D108BD9-81ED-4DB2-BD59-A6C34878D82A}">
                    <a16:rowId xmlns:a16="http://schemas.microsoft.com/office/drawing/2014/main" val="2872993243"/>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San Antonio, TX</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-1.0%</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-3.7</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1,272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2,224 </a:t>
                      </a:r>
                    </a:p>
                  </a:txBody>
                  <a:tcPr marL="6350" marR="6350" marT="6350" marB="0" anchor="b"/>
                </a:tc>
                <a:extLst>
                  <a:ext uri="{0D108BD9-81ED-4DB2-BD59-A6C34878D82A}">
                    <a16:rowId xmlns:a16="http://schemas.microsoft.com/office/drawing/2014/main" val="1247953819"/>
                  </a:ext>
                </a:extLst>
              </a:tr>
              <a:tr h="184150">
                <a:tc>
                  <a:txBody>
                    <a:bodyPr/>
                    <a:lstStyle/>
                    <a:p>
                      <a:pPr marL="0" algn="l" defTabSz="914400" rtl="0" eaLnBrk="1" fontAlgn="b" latinLnBrk="0" hangingPunct="1"/>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algn="ctr"/>
                      <a:endParaRPr lang="en-US" dirty="0"/>
                    </a:p>
                  </a:txBody>
                  <a:tcPr marL="6350" marR="6350" marT="6350" marB="0" anchor="b"/>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6350" marR="6350" marT="6350" marB="0" anchor="b"/>
                </a:tc>
                <a:extLst>
                  <a:ext uri="{0D108BD9-81ED-4DB2-BD59-A6C34878D82A}">
                    <a16:rowId xmlns:a16="http://schemas.microsoft.com/office/drawing/2014/main" val="3568188970"/>
                  </a:ext>
                </a:extLst>
              </a:tr>
              <a:tr h="184150">
                <a:tc>
                  <a:txBody>
                    <a:bodyPr/>
                    <a:lstStyle/>
                    <a:p>
                      <a:pPr algn="l" fontAlgn="b"/>
                      <a:endParaRPr lang="en-US" sz="1200" b="0" i="0" u="none" strike="noStrike" dirty="0">
                        <a:effectLst/>
                        <a:latin typeface="Calibri" panose="020F0502020204030204" pitchFamily="34" charset="0"/>
                      </a:endParaRPr>
                    </a:p>
                  </a:txBody>
                  <a:tcPr marL="6350" marR="6350" marT="6350" marB="0" anchor="b"/>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effectLst/>
                          <a:latin typeface="+mn-lt"/>
                        </a:rPr>
                        <a:t>Gap</a:t>
                      </a:r>
                      <a:r>
                        <a:rPr lang="en-US" sz="1200" b="1" i="0" u="none" strike="noStrike" baseline="0" dirty="0" smtClean="0">
                          <a:effectLst/>
                          <a:latin typeface="+mn-lt"/>
                        </a:rPr>
                        <a:t> between Whites and Asians</a:t>
                      </a:r>
                      <a:endParaRPr lang="en-US" sz="1200" b="1" i="0" u="none" strike="noStrike" dirty="0" smtClean="0">
                        <a:effectLst/>
                        <a:latin typeface="Calibri" panose="020F0502020204030204" pitchFamily="34" charset="0"/>
                      </a:endParaRPr>
                    </a:p>
                  </a:txBody>
                  <a:tcPr marL="6350" marR="6350" marT="6350" marB="0" anchor="b"/>
                </a:tc>
                <a:tc hMerge="1">
                  <a:txBody>
                    <a:bodyPr/>
                    <a:lstStyle/>
                    <a:p>
                      <a:endParaRPr lang="en-US"/>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effectLst/>
                        </a:rPr>
                        <a:t>N-Counts</a:t>
                      </a:r>
                      <a:endParaRPr lang="en-US" sz="1200" b="1" i="0" u="none" strike="noStrike" dirty="0" smtClean="0">
                        <a:effectLst/>
                        <a:latin typeface="Calibri" panose="020F0502020204030204" pitchFamily="34" charset="0"/>
                      </a:endParaRPr>
                    </a:p>
                  </a:txBody>
                  <a:tcPr marL="6350" marR="6350" marT="6350" marB="0" anchor="b"/>
                </a:tc>
                <a:tc hMerge="1">
                  <a:txBody>
                    <a:bodyPr/>
                    <a:lstStyle/>
                    <a:p>
                      <a:pPr algn="l" fontAlgn="b"/>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4125190122"/>
                  </a:ext>
                </a:extLst>
              </a:tr>
              <a:tr h="184150">
                <a:tc>
                  <a:txBody>
                    <a:bodyPr/>
                    <a:lstStyle/>
                    <a:p>
                      <a:pPr algn="l" fontAlgn="b"/>
                      <a:r>
                        <a:rPr lang="en-US" sz="1200" b="1" i="0" u="none" strike="noStrike" dirty="0">
                          <a:effectLst/>
                          <a:latin typeface="Calibri" panose="020F0502020204030204" pitchFamily="34" charset="0"/>
                        </a:rPr>
                        <a:t>Dallas, TX</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1.4</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-0.2%</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1,320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2,410 </a:t>
                      </a:r>
                    </a:p>
                  </a:txBody>
                  <a:tcPr marL="6350" marR="6350" marT="6350" marB="0" anchor="b"/>
                </a:tc>
                <a:extLst>
                  <a:ext uri="{0D108BD9-81ED-4DB2-BD59-A6C34878D82A}">
                    <a16:rowId xmlns:a16="http://schemas.microsoft.com/office/drawing/2014/main" val="2685878114"/>
                  </a:ext>
                </a:extLst>
              </a:tr>
              <a:tr h="184150">
                <a:tc>
                  <a:txBody>
                    <a:bodyPr/>
                    <a:lstStyle/>
                    <a:p>
                      <a:pPr algn="l" fontAlgn="b"/>
                      <a:r>
                        <a:rPr lang="en-US" sz="1200" b="1" i="0" u="none" strike="noStrike" dirty="0">
                          <a:effectLst/>
                          <a:latin typeface="Calibri" panose="020F0502020204030204" pitchFamily="34" charset="0"/>
                        </a:rPr>
                        <a:t>Las Vegas, NV</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-1.2</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-2.1</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1,539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2,003 </a:t>
                      </a:r>
                    </a:p>
                  </a:txBody>
                  <a:tcPr marL="6350" marR="6350" marT="6350" marB="0" anchor="b"/>
                </a:tc>
                <a:extLst>
                  <a:ext uri="{0D108BD9-81ED-4DB2-BD59-A6C34878D82A}">
                    <a16:rowId xmlns:a16="http://schemas.microsoft.com/office/drawing/2014/main" val="998362347"/>
                  </a:ext>
                </a:extLst>
              </a:tr>
              <a:tr h="184150">
                <a:tc>
                  <a:txBody>
                    <a:bodyPr/>
                    <a:lstStyle/>
                    <a:p>
                      <a:pPr algn="l" fontAlgn="b"/>
                      <a:r>
                        <a:rPr lang="en-US" sz="1200" b="1" i="0" u="none" strike="noStrike" dirty="0">
                          <a:effectLst/>
                          <a:latin typeface="Calibri" panose="020F0502020204030204" pitchFamily="34" charset="0"/>
                        </a:rPr>
                        <a:t>Phoenix, AZ</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-1.0</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-1.1</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1,002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1,746 </a:t>
                      </a:r>
                    </a:p>
                  </a:txBody>
                  <a:tcPr marL="6350" marR="6350" marT="6350" marB="0" anchor="b"/>
                </a:tc>
                <a:extLst>
                  <a:ext uri="{0D108BD9-81ED-4DB2-BD59-A6C34878D82A}">
                    <a16:rowId xmlns:a16="http://schemas.microsoft.com/office/drawing/2014/main" val="901019952"/>
                  </a:ext>
                </a:extLst>
              </a:tr>
              <a:tr h="184150">
                <a:tc>
                  <a:txBody>
                    <a:bodyPr/>
                    <a:lstStyle/>
                    <a:p>
                      <a:pPr algn="l" fontAlgn="b"/>
                      <a:r>
                        <a:rPr lang="en-US" sz="1200" b="1" i="0" u="none" strike="noStrike" dirty="0" smtClean="0">
                          <a:effectLst/>
                          <a:latin typeface="Calibri" panose="020F0502020204030204" pitchFamily="34" charset="0"/>
                        </a:rPr>
                        <a:t>Riverside-SB</a:t>
                      </a:r>
                      <a:r>
                        <a:rPr lang="en-US" sz="1200" b="1" i="0" u="none" strike="noStrike" dirty="0">
                          <a:effectLst/>
                          <a:latin typeface="Calibri" panose="020F0502020204030204" pitchFamily="34" charset="0"/>
                        </a:rPr>
                        <a:t>, CA</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-0.8</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-0.8</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1,301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866 </a:t>
                      </a:r>
                    </a:p>
                  </a:txBody>
                  <a:tcPr marL="6350" marR="6350" marT="6350" marB="0" anchor="b"/>
                </a:tc>
                <a:extLst>
                  <a:ext uri="{0D108BD9-81ED-4DB2-BD59-A6C34878D82A}">
                    <a16:rowId xmlns:a16="http://schemas.microsoft.com/office/drawing/2014/main" val="407180217"/>
                  </a:ext>
                </a:extLst>
              </a:tr>
              <a:tr h="184150">
                <a:tc>
                  <a:txBody>
                    <a:bodyPr/>
                    <a:lstStyle/>
                    <a:p>
                      <a:pPr algn="l" fontAlgn="b"/>
                      <a:r>
                        <a:rPr lang="en-US" sz="1200" b="1" i="0" u="none" strike="noStrike" dirty="0">
                          <a:effectLst/>
                          <a:latin typeface="Calibri" panose="020F0502020204030204" pitchFamily="34" charset="0"/>
                        </a:rPr>
                        <a:t>Sacramento, CA</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0.2%</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-1.2</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1,741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1,755 </a:t>
                      </a:r>
                    </a:p>
                  </a:txBody>
                  <a:tcPr marL="6350" marR="6350" marT="6350" marB="0" anchor="b"/>
                </a:tc>
                <a:extLst>
                  <a:ext uri="{0D108BD9-81ED-4DB2-BD59-A6C34878D82A}">
                    <a16:rowId xmlns:a16="http://schemas.microsoft.com/office/drawing/2014/main" val="589739358"/>
                  </a:ext>
                </a:extLst>
              </a:tr>
              <a:tr h="94996">
                <a:tc>
                  <a:txBody>
                    <a:bodyPr/>
                    <a:lstStyle/>
                    <a:p>
                      <a:pPr algn="l" fontAlgn="b"/>
                      <a:r>
                        <a:rPr lang="en-US" sz="1200" b="1" i="0" u="none" strike="noStrike" dirty="0">
                          <a:effectLst/>
                          <a:latin typeface="Calibri" panose="020F0502020204030204" pitchFamily="34" charset="0"/>
                        </a:rPr>
                        <a:t>Seattle, WA</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0.2%</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0.0%</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1,803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2,346 </a:t>
                      </a:r>
                    </a:p>
                  </a:txBody>
                  <a:tcPr marL="6350" marR="6350" marT="6350" marB="0" anchor="b"/>
                </a:tc>
                <a:extLst>
                  <a:ext uri="{0D108BD9-81ED-4DB2-BD59-A6C34878D82A}">
                    <a16:rowId xmlns:a16="http://schemas.microsoft.com/office/drawing/2014/main" val="2319094821"/>
                  </a:ext>
                </a:extLst>
              </a:tr>
              <a:tr h="184150">
                <a:tc gridSpan="5">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effectLst/>
                          <a:latin typeface="Calibri" panose="020F0502020204030204" pitchFamily="34" charset="0"/>
                        </a:rPr>
                        <a:t>Note:</a:t>
                      </a:r>
                      <a:r>
                        <a:rPr lang="en-US" sz="1200" b="1" i="0" u="none" strike="noStrike" dirty="0" smtClean="0">
                          <a:effectLst/>
                          <a:latin typeface="Calibri" panose="020F0502020204030204" pitchFamily="34" charset="0"/>
                        </a:rPr>
                        <a:t> </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results are differences in property value relative to Whites.</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denotes significance at the 10% level,</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the</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5% level and *** at the 1% level</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Data are limited to property value $100,000-$1,000,000, Year built</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between</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2000-2019, Lot sizes</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2,000</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-20,000 sq. ft., Building area</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800-3,600 sq. ft.,</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b="1" i="0" u="none" strike="noStrike" baseline="0" dirty="0" smtClean="0">
                          <a:effectLst/>
                          <a:latin typeface="Calibri" panose="020F0502020204030204" pitchFamily="34" charset="0"/>
                        </a:rPr>
                        <a:t>metros with at least 1,000 Refi loans for the minority group.</a:t>
                      </a:r>
                      <a:endParaRPr lang="en-US" sz="1200" b="1" i="0" u="none" strike="noStrike" dirty="0">
                        <a:effectLst/>
                        <a:latin typeface="Calibri" panose="020F0502020204030204" pitchFamily="34" charset="0"/>
                      </a:endParaRPr>
                    </a:p>
                  </a:txBody>
                  <a:tcPr marL="6350" marR="6350" marT="6350" marB="0" anchor="b"/>
                </a:tc>
                <a:tc hMerge="1">
                  <a:txBody>
                    <a:bodyPr/>
                    <a:lstStyle/>
                    <a:p>
                      <a:pPr algn="l" fontAlgn="b"/>
                      <a:endParaRPr lang="en-US" sz="1400" b="0" i="0" u="none" strike="noStrike" dirty="0">
                        <a:effectLst/>
                        <a:latin typeface="Calibri" panose="020F0502020204030204" pitchFamily="34" charset="0"/>
                      </a:endParaRPr>
                    </a:p>
                  </a:txBody>
                  <a:tcPr marL="6350" marR="6350" marT="6350" marB="0" anchor="b"/>
                </a:tc>
                <a:tc hMerge="1">
                  <a:txBody>
                    <a:bodyPr/>
                    <a:lstStyle/>
                    <a:p>
                      <a:endParaRPr lang="en-US"/>
                    </a:p>
                  </a:txBody>
                  <a:tcPr/>
                </a:tc>
                <a:tc hMerge="1">
                  <a:txBody>
                    <a:bodyPr/>
                    <a:lstStyle/>
                    <a:p>
                      <a:pPr algn="l" fontAlgn="b"/>
                      <a:endParaRPr lang="en-US" sz="1400" b="0" i="0" u="none" strike="noStrike" dirty="0">
                        <a:effectLst/>
                        <a:latin typeface="Calibri" panose="020F0502020204030204" pitchFamily="34" charset="0"/>
                      </a:endParaRPr>
                    </a:p>
                  </a:txBody>
                  <a:tcPr marL="6350" marR="6350" marT="6350" marB="0" anchor="b"/>
                </a:tc>
                <a:tc hMerge="1">
                  <a:txBody>
                    <a:bodyPr/>
                    <a:lstStyle/>
                    <a:p>
                      <a:pPr algn="l" fontAlgn="b"/>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4258526006"/>
                  </a:ext>
                </a:extLst>
              </a:tr>
            </a:tbl>
          </a:graphicData>
        </a:graphic>
      </p:graphicFrame>
    </p:spTree>
    <p:extLst>
      <p:ext uri="{BB962C8B-B14F-4D97-AF65-F5344CB8AC3E}">
        <p14:creationId xmlns:p14="http://schemas.microsoft.com/office/powerpoint/2010/main" val="679110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71848" y="6387706"/>
            <a:ext cx="2057400" cy="365125"/>
          </a:xfrm>
        </p:spPr>
        <p:txBody>
          <a:bodyPr/>
          <a:lstStyle/>
          <a:p>
            <a:fld id="{640B93FB-070B-4945-8AF2-4B941007AB20}" type="slidenum">
              <a:rPr lang="en-US" smtClean="0"/>
              <a:t>29</a:t>
            </a:fld>
            <a:endParaRPr lang="en-US" dirty="0"/>
          </a:p>
        </p:txBody>
      </p:sp>
      <p:sp>
        <p:nvSpPr>
          <p:cNvPr id="6" name="Title 1"/>
          <p:cNvSpPr>
            <a:spLocks noGrp="1"/>
          </p:cNvSpPr>
          <p:nvPr>
            <p:ph type="title"/>
          </p:nvPr>
        </p:nvSpPr>
        <p:spPr>
          <a:xfrm>
            <a:off x="0" y="0"/>
            <a:ext cx="9144000" cy="470847"/>
          </a:xfrm>
          <a:solidFill>
            <a:schemeClr val="accent1">
              <a:lumMod val="40000"/>
              <a:lumOff val="60000"/>
            </a:schemeClr>
          </a:solidFill>
        </p:spPr>
        <p:txBody>
          <a:bodyPr>
            <a:normAutofit fontScale="90000"/>
          </a:bodyPr>
          <a:lstStyle/>
          <a:p>
            <a:pPr algn="ctr"/>
            <a:r>
              <a:rPr lang="en-US" sz="2400" dirty="0">
                <a:latin typeface="Arial" panose="020B0604020202020204" pitchFamily="34" charset="0"/>
                <a:cs typeface="Arial" panose="020B0604020202020204" pitchFamily="34" charset="0"/>
              </a:rPr>
              <a:t>Appendix – AVM Approach Results for Refinance </a:t>
            </a:r>
            <a:r>
              <a:rPr lang="en-US" sz="2400" dirty="0" smtClean="0">
                <a:latin typeface="Arial" panose="020B0604020202020204" pitchFamily="34" charset="0"/>
                <a:cs typeface="Arial" panose="020B0604020202020204" pitchFamily="34" charset="0"/>
              </a:rPr>
              <a:t>Loans by Region</a:t>
            </a:r>
            <a:endParaRPr lang="en-US" sz="24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437745" y="655561"/>
          <a:ext cx="8391503" cy="5340350"/>
        </p:xfrm>
        <a:graphic>
          <a:graphicData uri="http://schemas.openxmlformats.org/drawingml/2006/table">
            <a:tbl>
              <a:tblPr firstRow="1">
                <a:tableStyleId>{5C22544A-7EE6-4342-B048-85BDC9FD1C3A}</a:tableStyleId>
              </a:tblPr>
              <a:tblGrid>
                <a:gridCol w="2047063">
                  <a:extLst>
                    <a:ext uri="{9D8B030D-6E8A-4147-A177-3AD203B41FA5}">
                      <a16:colId xmlns:a16="http://schemas.microsoft.com/office/drawing/2014/main" val="3208170402"/>
                    </a:ext>
                  </a:extLst>
                </a:gridCol>
                <a:gridCol w="1927015">
                  <a:extLst>
                    <a:ext uri="{9D8B030D-6E8A-4147-A177-3AD203B41FA5}">
                      <a16:colId xmlns:a16="http://schemas.microsoft.com/office/drawing/2014/main" val="3152377115"/>
                    </a:ext>
                  </a:extLst>
                </a:gridCol>
                <a:gridCol w="1879649">
                  <a:extLst>
                    <a:ext uri="{9D8B030D-6E8A-4147-A177-3AD203B41FA5}">
                      <a16:colId xmlns:a16="http://schemas.microsoft.com/office/drawing/2014/main" val="3972353971"/>
                    </a:ext>
                  </a:extLst>
                </a:gridCol>
                <a:gridCol w="1268888">
                  <a:extLst>
                    <a:ext uri="{9D8B030D-6E8A-4147-A177-3AD203B41FA5}">
                      <a16:colId xmlns:a16="http://schemas.microsoft.com/office/drawing/2014/main" val="3550432448"/>
                    </a:ext>
                  </a:extLst>
                </a:gridCol>
                <a:gridCol w="1268888">
                  <a:extLst>
                    <a:ext uri="{9D8B030D-6E8A-4147-A177-3AD203B41FA5}">
                      <a16:colId xmlns:a16="http://schemas.microsoft.com/office/drawing/2014/main" val="1369426437"/>
                    </a:ext>
                  </a:extLst>
                </a:gridCol>
              </a:tblGrid>
              <a:tr h="184150">
                <a:tc>
                  <a:txBody>
                    <a:bodyPr/>
                    <a:lstStyle/>
                    <a:p>
                      <a:pPr algn="l" fontAlgn="b"/>
                      <a:endParaRPr lang="en-US" sz="1100" b="0" i="0" u="none" strike="noStrike" dirty="0">
                        <a:effectLst/>
                        <a:latin typeface="Calibri" panose="020F0502020204030204" pitchFamily="34" charset="0"/>
                      </a:endParaRPr>
                    </a:p>
                  </a:txBody>
                  <a:tcPr marL="6350" marR="6350" marT="6350" marB="0" anchor="b"/>
                </a:tc>
                <a:tc>
                  <a:txBody>
                    <a:bodyPr/>
                    <a:lstStyle/>
                    <a:p>
                      <a:pPr algn="ctr" fontAlgn="b"/>
                      <a:r>
                        <a:rPr lang="en-US" sz="1600" b="1" i="0" u="none" strike="noStrike" dirty="0" smtClean="0">
                          <a:effectLst/>
                          <a:latin typeface="Calibri" panose="020F0502020204030204" pitchFamily="34" charset="0"/>
                        </a:rPr>
                        <a:t>Refi</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i="0" u="none" strike="noStrike" dirty="0" smtClean="0">
                          <a:effectLst/>
                          <a:latin typeface="Calibri" panose="020F0502020204030204" pitchFamily="34" charset="0"/>
                        </a:rPr>
                        <a:t>Purchase</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i="0" u="none" strike="noStrike" dirty="0" smtClean="0">
                          <a:effectLst/>
                          <a:latin typeface="Calibri" panose="020F0502020204030204" pitchFamily="34" charset="0"/>
                        </a:rPr>
                        <a:t>Refi</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i="0" u="none" strike="noStrike" dirty="0" smtClean="0">
                          <a:effectLst/>
                          <a:latin typeface="Calibri" panose="020F0502020204030204" pitchFamily="34" charset="0"/>
                        </a:rPr>
                        <a:t>Purchase</a:t>
                      </a:r>
                      <a:endParaRPr lang="en-US" sz="16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704706867"/>
                  </a:ext>
                </a:extLst>
              </a:tr>
              <a:tr h="184150">
                <a:tc>
                  <a:txBody>
                    <a:bodyPr/>
                    <a:lstStyle/>
                    <a:p>
                      <a:pPr algn="l" fontAlgn="b"/>
                      <a:endParaRPr lang="en-US" sz="1200" b="0" i="0" u="none" strike="noStrike" dirty="0">
                        <a:effectLst/>
                        <a:latin typeface="Calibri" panose="020F0502020204030204" pitchFamily="34" charset="0"/>
                      </a:endParaRPr>
                    </a:p>
                  </a:txBody>
                  <a:tcPr marL="6350" marR="6350" marT="6350" marB="0" anchor="b"/>
                </a:tc>
                <a:tc gridSpan="2">
                  <a:txBody>
                    <a:bodyPr/>
                    <a:lstStyle/>
                    <a:p>
                      <a:pPr algn="ctr" fontAlgn="b"/>
                      <a:r>
                        <a:rPr lang="en-US" sz="1200" b="1" i="0" u="none" strike="noStrike" dirty="0" smtClean="0">
                          <a:effectLst/>
                          <a:latin typeface="+mn-lt"/>
                        </a:rPr>
                        <a:t>Gap</a:t>
                      </a:r>
                      <a:r>
                        <a:rPr lang="en-US" sz="1200" b="1" i="0" u="none" strike="noStrike" baseline="0" dirty="0" smtClean="0">
                          <a:effectLst/>
                          <a:latin typeface="+mn-lt"/>
                        </a:rPr>
                        <a:t> between Whites and Blacks</a:t>
                      </a:r>
                      <a:endParaRPr lang="en-US" sz="1200" b="1" i="0" u="none" strike="noStrike" dirty="0">
                        <a:effectLst/>
                        <a:latin typeface="Calibri" panose="020F0502020204030204" pitchFamily="34" charset="0"/>
                      </a:endParaRPr>
                    </a:p>
                  </a:txBody>
                  <a:tcPr marL="6350" marR="6350" marT="6350" marB="0" anchor="b"/>
                </a:tc>
                <a:tc hMerge="1">
                  <a:txBody>
                    <a:bodyPr/>
                    <a:lstStyle/>
                    <a:p>
                      <a:endParaRPr lang="en-US"/>
                    </a:p>
                  </a:txBody>
                  <a:tcPr/>
                </a:tc>
                <a:tc gridSpan="2">
                  <a:txBody>
                    <a:bodyPr/>
                    <a:lstStyle/>
                    <a:p>
                      <a:pPr algn="ctr" fontAlgn="b"/>
                      <a:r>
                        <a:rPr lang="en-US" sz="1200" b="1" u="none" strike="noStrike" dirty="0" smtClean="0">
                          <a:effectLst/>
                        </a:rPr>
                        <a:t>N-Counts</a:t>
                      </a:r>
                      <a:endParaRPr lang="en-US" sz="1200" b="1" i="0" u="none" strike="noStrike" dirty="0">
                        <a:effectLst/>
                        <a:latin typeface="Calibri" panose="020F0502020204030204" pitchFamily="34" charset="0"/>
                      </a:endParaRPr>
                    </a:p>
                  </a:txBody>
                  <a:tcPr marL="6350" marR="6350" marT="6350" marB="0" anchor="b"/>
                </a:tc>
                <a:tc hMerge="1">
                  <a:txBody>
                    <a:bodyPr/>
                    <a:lstStyle/>
                    <a:p>
                      <a:pPr algn="ctr" fontAlgn="b"/>
                      <a:endParaRPr lang="en-US" sz="12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4153875223"/>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Midwest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-0.4%</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-0.6</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2,933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4,209 </a:t>
                      </a:r>
                    </a:p>
                  </a:txBody>
                  <a:tcPr marL="6350" marR="6350" marT="6350" marB="0" anchor="b"/>
                </a:tc>
                <a:extLst>
                  <a:ext uri="{0D108BD9-81ED-4DB2-BD59-A6C34878D82A}">
                    <a16:rowId xmlns:a16="http://schemas.microsoft.com/office/drawing/2014/main" val="651163449"/>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Mountain West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-0.2%</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-0.7</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2,411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2,264 </a:t>
                      </a:r>
                    </a:p>
                  </a:txBody>
                  <a:tcPr marL="6350" marR="6350" marT="6350" marB="0" anchor="b"/>
                </a:tc>
                <a:extLst>
                  <a:ext uri="{0D108BD9-81ED-4DB2-BD59-A6C34878D82A}">
                    <a16:rowId xmlns:a16="http://schemas.microsoft.com/office/drawing/2014/main" val="2939791053"/>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Northeast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-1.3</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-0.5%</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2,456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3,885 </a:t>
                      </a:r>
                    </a:p>
                  </a:txBody>
                  <a:tcPr marL="6350" marR="6350" marT="6350" marB="0" anchor="b"/>
                </a:tc>
                <a:extLst>
                  <a:ext uri="{0D108BD9-81ED-4DB2-BD59-A6C34878D82A}">
                    <a16:rowId xmlns:a16="http://schemas.microsoft.com/office/drawing/2014/main" val="1797195311"/>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South</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-1.0</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-0.8</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16,051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28,572 </a:t>
                      </a:r>
                    </a:p>
                  </a:txBody>
                  <a:tcPr marL="6350" marR="6350" marT="6350" marB="0" anchor="b"/>
                </a:tc>
                <a:extLst>
                  <a:ext uri="{0D108BD9-81ED-4DB2-BD59-A6C34878D82A}">
                    <a16:rowId xmlns:a16="http://schemas.microsoft.com/office/drawing/2014/main" val="98172311"/>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Southwest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-0.7</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-0.5</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6,514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8,364 </a:t>
                      </a:r>
                    </a:p>
                  </a:txBody>
                  <a:tcPr marL="6350" marR="6350" marT="6350" marB="0" anchor="b"/>
                </a:tc>
                <a:extLst>
                  <a:ext uri="{0D108BD9-81ED-4DB2-BD59-A6C34878D82A}">
                    <a16:rowId xmlns:a16="http://schemas.microsoft.com/office/drawing/2014/main" val="906293698"/>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West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-0.2%</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-0.3%</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4,603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3,209 </a:t>
                      </a:r>
                    </a:p>
                  </a:txBody>
                  <a:tcPr marL="6350" marR="6350" marT="6350" marB="0" anchor="b"/>
                </a:tc>
                <a:extLst>
                  <a:ext uri="{0D108BD9-81ED-4DB2-BD59-A6C34878D82A}">
                    <a16:rowId xmlns:a16="http://schemas.microsoft.com/office/drawing/2014/main" val="2779046716"/>
                  </a:ext>
                </a:extLst>
              </a:tr>
              <a:tr h="184150">
                <a:tc>
                  <a:txBody>
                    <a:bodyPr/>
                    <a:lstStyle/>
                    <a:p>
                      <a:pPr algn="l" fontAlgn="b"/>
                      <a:endParaRPr lang="en-US" sz="1200" b="1"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tc>
                  <a:txBody>
                    <a:bodyPr/>
                    <a:lstStyle/>
                    <a:p>
                      <a:pPr algn="ctr"/>
                      <a:endParaRPr lang="en-US" dirty="0"/>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tc>
                  <a:txBody>
                    <a:bodyPr/>
                    <a:lstStyle/>
                    <a:p>
                      <a:pPr algn="ctr" fontAlgn="b"/>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3508937468"/>
                  </a:ext>
                </a:extLst>
              </a:tr>
              <a:tr h="184150">
                <a:tc>
                  <a:txBody>
                    <a:bodyPr/>
                    <a:lstStyle/>
                    <a:p>
                      <a:pPr algn="l" fontAlgn="b"/>
                      <a:endParaRPr lang="en-US" sz="1050" b="0" i="0" u="none" strike="noStrike" dirty="0">
                        <a:effectLst/>
                        <a:latin typeface="Calibri" panose="020F0502020204030204" pitchFamily="34" charset="0"/>
                      </a:endParaRPr>
                    </a:p>
                  </a:txBody>
                  <a:tcPr marL="6350" marR="6350" marT="6350" marB="0" anchor="b"/>
                </a:tc>
                <a:tc gridSpan="2">
                  <a:txBody>
                    <a:bodyPr/>
                    <a:lstStyle/>
                    <a:p>
                      <a:pPr algn="ctr" fontAlgn="b"/>
                      <a:r>
                        <a:rPr lang="en-US" sz="1200" b="1" i="0" u="none" strike="noStrike" dirty="0" smtClean="0">
                          <a:effectLst/>
                          <a:latin typeface="+mn-lt"/>
                        </a:rPr>
                        <a:t>Gap</a:t>
                      </a:r>
                      <a:r>
                        <a:rPr lang="en-US" sz="1200" b="1" i="0" u="none" strike="noStrike" baseline="0" dirty="0" smtClean="0">
                          <a:effectLst/>
                          <a:latin typeface="+mn-lt"/>
                        </a:rPr>
                        <a:t> between Whites and Hispanics</a:t>
                      </a:r>
                      <a:endParaRPr lang="en-US" sz="1200" b="1" i="0" u="none" strike="noStrike" dirty="0">
                        <a:effectLst/>
                        <a:latin typeface="Calibri" panose="020F0502020204030204" pitchFamily="34" charset="0"/>
                      </a:endParaRPr>
                    </a:p>
                  </a:txBody>
                  <a:tcPr marL="6350" marR="6350" marT="6350" marB="0" anchor="b"/>
                </a:tc>
                <a:tc hMerge="1">
                  <a:txBody>
                    <a:bodyPr/>
                    <a:lstStyle/>
                    <a:p>
                      <a:endParaRPr lang="en-US"/>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effectLst/>
                        </a:rPr>
                        <a:t>N-Counts</a:t>
                      </a:r>
                      <a:endParaRPr lang="en-US" sz="1200" b="1" i="0" u="none" strike="noStrike" dirty="0" smtClean="0">
                        <a:effectLst/>
                        <a:latin typeface="Calibri" panose="020F0502020204030204" pitchFamily="34" charset="0"/>
                      </a:endParaRPr>
                    </a:p>
                  </a:txBody>
                  <a:tcPr marL="6350" marR="6350" marT="6350" marB="0" anchor="b"/>
                </a:tc>
                <a:tc hMerge="1">
                  <a:txBody>
                    <a:bodyPr/>
                    <a:lstStyle/>
                    <a:p>
                      <a:pPr algn="l" fontAlgn="b"/>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2424662224"/>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Midwest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-1.8</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-2.4</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1,573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2,965 </a:t>
                      </a:r>
                    </a:p>
                  </a:txBody>
                  <a:tcPr marL="6350" marR="6350" marT="6350" marB="0" anchor="b"/>
                </a:tc>
                <a:extLst>
                  <a:ext uri="{0D108BD9-81ED-4DB2-BD59-A6C34878D82A}">
                    <a16:rowId xmlns:a16="http://schemas.microsoft.com/office/drawing/2014/main" val="3318230255"/>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Mountain West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-1.4</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-2.4</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4,794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6,239 </a:t>
                      </a:r>
                    </a:p>
                  </a:txBody>
                  <a:tcPr marL="6350" marR="6350" marT="6350" marB="0" anchor="b"/>
                </a:tc>
                <a:extLst>
                  <a:ext uri="{0D108BD9-81ED-4DB2-BD59-A6C34878D82A}">
                    <a16:rowId xmlns:a16="http://schemas.microsoft.com/office/drawing/2014/main" val="3879097383"/>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Northeast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-1.0%</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-3.1</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450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1,403 </a:t>
                      </a:r>
                    </a:p>
                  </a:txBody>
                  <a:tcPr marL="6350" marR="6350" marT="6350" marB="0" anchor="b"/>
                </a:tc>
                <a:extLst>
                  <a:ext uri="{0D108BD9-81ED-4DB2-BD59-A6C34878D82A}">
                    <a16:rowId xmlns:a16="http://schemas.microsoft.com/office/drawing/2014/main" val="3352513017"/>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South</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-1.1</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-3.0</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6,608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19,293 </a:t>
                      </a:r>
                    </a:p>
                  </a:txBody>
                  <a:tcPr marL="6350" marR="6350" marT="6350" marB="0" anchor="b"/>
                </a:tc>
                <a:extLst>
                  <a:ext uri="{0D108BD9-81ED-4DB2-BD59-A6C34878D82A}">
                    <a16:rowId xmlns:a16="http://schemas.microsoft.com/office/drawing/2014/main" val="2931098765"/>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Southwest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-1.2</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-2.5</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13,136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24,415 </a:t>
                      </a:r>
                    </a:p>
                  </a:txBody>
                  <a:tcPr marL="6350" marR="6350" marT="6350" marB="0" anchor="b"/>
                </a:tc>
                <a:extLst>
                  <a:ext uri="{0D108BD9-81ED-4DB2-BD59-A6C34878D82A}">
                    <a16:rowId xmlns:a16="http://schemas.microsoft.com/office/drawing/2014/main" val="3847347014"/>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West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-0.8</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-2.0</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10,686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11,629 </a:t>
                      </a:r>
                    </a:p>
                  </a:txBody>
                  <a:tcPr marL="6350" marR="6350" marT="6350" marB="0" anchor="b"/>
                </a:tc>
                <a:extLst>
                  <a:ext uri="{0D108BD9-81ED-4DB2-BD59-A6C34878D82A}">
                    <a16:rowId xmlns:a16="http://schemas.microsoft.com/office/drawing/2014/main" val="2915237773"/>
                  </a:ext>
                </a:extLst>
              </a:tr>
              <a:tr h="55639">
                <a:tc>
                  <a:txBody>
                    <a:bodyPr/>
                    <a:lstStyle/>
                    <a:p>
                      <a:pPr marL="0" algn="l" defTabSz="914400" rtl="0" eaLnBrk="1" fontAlgn="b" latinLnBrk="0" hangingPunct="1"/>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algn="ctr"/>
                      <a:endParaRPr lang="en-US" dirty="0"/>
                    </a:p>
                  </a:txBody>
                  <a:tcPr marL="6350" marR="6350" marT="6350" marB="0" anchor="b"/>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6350" marR="6350" marT="6350" marB="0" anchor="b"/>
                </a:tc>
                <a:extLst>
                  <a:ext uri="{0D108BD9-81ED-4DB2-BD59-A6C34878D82A}">
                    <a16:rowId xmlns:a16="http://schemas.microsoft.com/office/drawing/2014/main" val="3568188970"/>
                  </a:ext>
                </a:extLst>
              </a:tr>
              <a:tr h="184150">
                <a:tc>
                  <a:txBody>
                    <a:bodyPr/>
                    <a:lstStyle/>
                    <a:p>
                      <a:pPr algn="l" fontAlgn="b"/>
                      <a:endParaRPr lang="en-US" sz="1200" b="0" i="0" u="none" strike="noStrike" dirty="0">
                        <a:effectLst/>
                        <a:latin typeface="Calibri" panose="020F0502020204030204" pitchFamily="34" charset="0"/>
                      </a:endParaRPr>
                    </a:p>
                  </a:txBody>
                  <a:tcPr marL="6350" marR="6350" marT="6350" marB="0" anchor="b"/>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effectLst/>
                          <a:latin typeface="+mn-lt"/>
                        </a:rPr>
                        <a:t>Gap</a:t>
                      </a:r>
                      <a:r>
                        <a:rPr lang="en-US" sz="1200" b="1" i="0" u="none" strike="noStrike" baseline="0" dirty="0" smtClean="0">
                          <a:effectLst/>
                          <a:latin typeface="+mn-lt"/>
                        </a:rPr>
                        <a:t> between Whites and Asians</a:t>
                      </a:r>
                      <a:endParaRPr lang="en-US" sz="1200" b="1" i="0" u="none" strike="noStrike" dirty="0" smtClean="0">
                        <a:effectLst/>
                        <a:latin typeface="Calibri" panose="020F0502020204030204" pitchFamily="34" charset="0"/>
                      </a:endParaRPr>
                    </a:p>
                  </a:txBody>
                  <a:tcPr marL="6350" marR="6350" marT="6350" marB="0" anchor="b"/>
                </a:tc>
                <a:tc hMerge="1">
                  <a:txBody>
                    <a:bodyPr/>
                    <a:lstStyle/>
                    <a:p>
                      <a:endParaRPr lang="en-US"/>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effectLst/>
                        </a:rPr>
                        <a:t>N-Counts</a:t>
                      </a:r>
                      <a:endParaRPr lang="en-US" sz="1200" b="1" i="0" u="none" strike="noStrike" dirty="0" smtClean="0">
                        <a:effectLst/>
                        <a:latin typeface="Calibri" panose="020F0502020204030204" pitchFamily="34" charset="0"/>
                      </a:endParaRPr>
                    </a:p>
                  </a:txBody>
                  <a:tcPr marL="6350" marR="6350" marT="6350" marB="0" anchor="b"/>
                </a:tc>
                <a:tc hMerge="1">
                  <a:txBody>
                    <a:bodyPr/>
                    <a:lstStyle/>
                    <a:p>
                      <a:pPr algn="l" fontAlgn="b"/>
                      <a:endParaRPr lang="en-US" sz="12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4125190122"/>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Midwest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0.5%</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-0.6</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2,659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4,645 </a:t>
                      </a:r>
                    </a:p>
                  </a:txBody>
                  <a:tcPr marL="6350" marR="6350" marT="6350" marB="0" anchor="b"/>
                </a:tc>
                <a:extLst>
                  <a:ext uri="{0D108BD9-81ED-4DB2-BD59-A6C34878D82A}">
                    <a16:rowId xmlns:a16="http://schemas.microsoft.com/office/drawing/2014/main" val="2685878114"/>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Mountain West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-1.0</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-1.7</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2,967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4,134 </a:t>
                      </a:r>
                    </a:p>
                  </a:txBody>
                  <a:tcPr marL="6350" marR="6350" marT="6350" marB="0" anchor="b"/>
                </a:tc>
                <a:extLst>
                  <a:ext uri="{0D108BD9-81ED-4DB2-BD59-A6C34878D82A}">
                    <a16:rowId xmlns:a16="http://schemas.microsoft.com/office/drawing/2014/main" val="998362347"/>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Northeast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1.1</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1.1</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1,727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3,140 </a:t>
                      </a:r>
                    </a:p>
                  </a:txBody>
                  <a:tcPr marL="6350" marR="6350" marT="6350" marB="0" anchor="b"/>
                </a:tc>
                <a:extLst>
                  <a:ext uri="{0D108BD9-81ED-4DB2-BD59-A6C34878D82A}">
                    <a16:rowId xmlns:a16="http://schemas.microsoft.com/office/drawing/2014/main" val="901019952"/>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South</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-0.3%</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-0.3%</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4,031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10,399 </a:t>
                      </a:r>
                    </a:p>
                  </a:txBody>
                  <a:tcPr marL="6350" marR="6350" marT="6350" marB="0" anchor="b"/>
                </a:tc>
                <a:extLst>
                  <a:ext uri="{0D108BD9-81ED-4DB2-BD59-A6C34878D82A}">
                    <a16:rowId xmlns:a16="http://schemas.microsoft.com/office/drawing/2014/main" val="407180217"/>
                  </a:ext>
                </a:extLst>
              </a:tr>
              <a:tr h="18415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Southwest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0.1%</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-0.3%</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4,137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8,716 </a:t>
                      </a:r>
                    </a:p>
                  </a:txBody>
                  <a:tcPr marL="6350" marR="6350" marT="6350" marB="0" anchor="b"/>
                </a:tc>
                <a:extLst>
                  <a:ext uri="{0D108BD9-81ED-4DB2-BD59-A6C34878D82A}">
                    <a16:rowId xmlns:a16="http://schemas.microsoft.com/office/drawing/2014/main" val="589739358"/>
                  </a:ext>
                </a:extLst>
              </a:tr>
              <a:tr h="94996">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West</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0.0%</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-0.6</a:t>
                      </a:r>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10,751 </a:t>
                      </a:r>
                    </a:p>
                  </a:txBody>
                  <a:tcPr marL="6350" marR="6350" marT="6350" marB="0" anchor="b"/>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10,979 </a:t>
                      </a:r>
                    </a:p>
                  </a:txBody>
                  <a:tcPr marL="6350" marR="6350" marT="6350" marB="0" anchor="b"/>
                </a:tc>
                <a:extLst>
                  <a:ext uri="{0D108BD9-81ED-4DB2-BD59-A6C34878D82A}">
                    <a16:rowId xmlns:a16="http://schemas.microsoft.com/office/drawing/2014/main" val="2319094821"/>
                  </a:ext>
                </a:extLst>
              </a:tr>
              <a:tr h="184150">
                <a:tc gridSpan="5">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effectLst/>
                          <a:latin typeface="Calibri" panose="020F0502020204030204" pitchFamily="34" charset="0"/>
                        </a:rPr>
                        <a:t>Note:</a:t>
                      </a:r>
                      <a:r>
                        <a:rPr lang="en-US" sz="1200" b="1" i="0" u="none" strike="noStrike" dirty="0" smtClean="0">
                          <a:effectLst/>
                          <a:latin typeface="Calibri" panose="020F0502020204030204" pitchFamily="34" charset="0"/>
                        </a:rPr>
                        <a:t> </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results are differences in property value relative to Whites.</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denotes significance at the 10% level,</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the</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5% level and *** at the 1% level</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Data are limited to property value $100,000-$1,000,000, Year built</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between</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2000-2019, Lot sizes</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2,000</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-20,000 sq. ft., and Building area</a:t>
                      </a:r>
                      <a:r>
                        <a:rPr lang="en-U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a:t>
                      </a:r>
                      <a:r>
                        <a:rPr lang="en-US"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800-3,600 sq. ft.</a:t>
                      </a:r>
                      <a:endParaRPr lang="en-US" sz="1200" b="1" i="0" u="none" strike="noStrike" dirty="0">
                        <a:effectLst/>
                        <a:latin typeface="Calibri" panose="020F0502020204030204" pitchFamily="34" charset="0"/>
                      </a:endParaRPr>
                    </a:p>
                  </a:txBody>
                  <a:tcPr marL="6350" marR="6350" marT="6350" marB="0" anchor="b"/>
                </a:tc>
                <a:tc hMerge="1">
                  <a:txBody>
                    <a:bodyPr/>
                    <a:lstStyle/>
                    <a:p>
                      <a:pPr algn="l" fontAlgn="b"/>
                      <a:endParaRPr lang="en-US" sz="1400" b="0" i="0" u="none" strike="noStrike" dirty="0">
                        <a:effectLst/>
                        <a:latin typeface="Calibri" panose="020F0502020204030204" pitchFamily="34" charset="0"/>
                      </a:endParaRPr>
                    </a:p>
                  </a:txBody>
                  <a:tcPr marL="6350" marR="6350" marT="6350" marB="0" anchor="b"/>
                </a:tc>
                <a:tc hMerge="1">
                  <a:txBody>
                    <a:bodyPr/>
                    <a:lstStyle/>
                    <a:p>
                      <a:endParaRPr lang="en-US"/>
                    </a:p>
                  </a:txBody>
                  <a:tcPr/>
                </a:tc>
                <a:tc hMerge="1">
                  <a:txBody>
                    <a:bodyPr/>
                    <a:lstStyle/>
                    <a:p>
                      <a:pPr algn="l" fontAlgn="b"/>
                      <a:endParaRPr lang="en-US" sz="1400" b="0" i="0" u="none" strike="noStrike" dirty="0">
                        <a:effectLst/>
                        <a:latin typeface="Calibri" panose="020F0502020204030204" pitchFamily="34" charset="0"/>
                      </a:endParaRPr>
                    </a:p>
                  </a:txBody>
                  <a:tcPr marL="6350" marR="6350" marT="6350" marB="0" anchor="b"/>
                </a:tc>
                <a:tc hMerge="1">
                  <a:txBody>
                    <a:bodyPr/>
                    <a:lstStyle/>
                    <a:p>
                      <a:pPr algn="l" fontAlgn="b"/>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4258526006"/>
                  </a:ext>
                </a:extLst>
              </a:tr>
            </a:tbl>
          </a:graphicData>
        </a:graphic>
      </p:graphicFrame>
    </p:spTree>
    <p:extLst>
      <p:ext uri="{BB962C8B-B14F-4D97-AF65-F5344CB8AC3E}">
        <p14:creationId xmlns:p14="http://schemas.microsoft.com/office/powerpoint/2010/main" val="1288496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028305"/>
          </a:xfrm>
          <a:solidFill>
            <a:srgbClr val="BDD7EE"/>
          </a:solidFill>
        </p:spPr>
        <p:txBody>
          <a:bodyPr anchor="ctr">
            <a:noAutofit/>
          </a:bodyPr>
          <a:lstStyle/>
          <a:p>
            <a:r>
              <a:rPr lang="en-US" sz="3000" dirty="0">
                <a:latin typeface="Arial" panose="020B0604020202020204" pitchFamily="34" charset="0"/>
                <a:cs typeface="Arial" panose="020B0604020202020204" pitchFamily="34" charset="0"/>
              </a:rPr>
              <a:t>How Common </a:t>
            </a:r>
            <a:r>
              <a:rPr lang="en-US" sz="3000" dirty="0" smtClean="0">
                <a:latin typeface="Arial" panose="020B0604020202020204" pitchFamily="34" charset="0"/>
                <a:cs typeface="Arial" panose="020B0604020202020204" pitchFamily="34" charset="0"/>
              </a:rPr>
              <a:t>Is </a:t>
            </a:r>
            <a:r>
              <a:rPr lang="en-US" sz="3000" dirty="0">
                <a:latin typeface="Arial" panose="020B0604020202020204" pitchFamily="34" charset="0"/>
                <a:cs typeface="Arial" panose="020B0604020202020204" pitchFamily="34" charset="0"/>
              </a:rPr>
              <a:t>Appraiser Racial </a:t>
            </a:r>
            <a:r>
              <a:rPr lang="en-US" sz="3000" dirty="0" smtClean="0">
                <a:latin typeface="Arial" panose="020B0604020202020204" pitchFamily="34" charset="0"/>
                <a:cs typeface="Arial" panose="020B0604020202020204" pitchFamily="34" charset="0"/>
              </a:rPr>
              <a:t>Bias?</a:t>
            </a:r>
            <a:br>
              <a:rPr lang="en-US" sz="30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An </a:t>
            </a:r>
            <a:r>
              <a:rPr lang="en-US" sz="2400" dirty="0">
                <a:latin typeface="Arial" panose="020B0604020202020204" pitchFamily="34" charset="0"/>
                <a:cs typeface="Arial" panose="020B0604020202020204" pitchFamily="34" charset="0"/>
              </a:rPr>
              <a:t>Analysis Using Big Data to Inform as to Whether It Is Common or Uncommon that an Appraiser’s Knowledge of an Applicant’s Race Results in Valuation Bias</a:t>
            </a:r>
            <a:endParaRPr lang="en-US" sz="2400" strike="sngStrik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56707" y="2898056"/>
            <a:ext cx="7391400" cy="2024812"/>
          </a:xfrm>
        </p:spPr>
        <p:txBody>
          <a:bodyPr>
            <a:noAutofit/>
          </a:bodyPr>
          <a:lstStyle/>
          <a:p>
            <a:pPr>
              <a:lnSpc>
                <a:spcPct val="110000"/>
              </a:lnSpc>
              <a:spcBef>
                <a:spcPts val="0"/>
              </a:spcBef>
            </a:pPr>
            <a:r>
              <a:rPr lang="en-US" sz="2000" dirty="0">
                <a:solidFill>
                  <a:schemeClr val="tx1"/>
                </a:solidFill>
                <a:latin typeface="Arial" panose="020B0604020202020204" pitchFamily="34" charset="0"/>
                <a:cs typeface="Arial" panose="020B0604020202020204" pitchFamily="34" charset="0"/>
              </a:rPr>
              <a:t>Edward Pinto (</a:t>
            </a:r>
            <a:r>
              <a:rPr lang="en-US" sz="2000" dirty="0">
                <a:solidFill>
                  <a:schemeClr val="tx1"/>
                </a:solidFill>
                <a:latin typeface="Arial" panose="020B0604020202020204" pitchFamily="34" charset="0"/>
                <a:cs typeface="Arial" panose="020B0604020202020204" pitchFamily="34" charset="0"/>
                <a:hlinkClick r:id="rId3"/>
              </a:rPr>
              <a:t>pintoedward1@gmail.com</a:t>
            </a:r>
            <a:r>
              <a:rPr lang="en-US" sz="2000" dirty="0">
                <a:solidFill>
                  <a:schemeClr val="tx1"/>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Director</a:t>
            </a:r>
          </a:p>
          <a:p>
            <a:pPr>
              <a:lnSpc>
                <a:spcPct val="110000"/>
              </a:lnSpc>
              <a:spcBef>
                <a:spcPts val="0"/>
              </a:spcBef>
            </a:pPr>
            <a:r>
              <a:rPr lang="en-US" sz="2000" dirty="0">
                <a:latin typeface="Arial" panose="020B0604020202020204" pitchFamily="34" charset="0"/>
                <a:cs typeface="Arial" panose="020B0604020202020204" pitchFamily="34" charset="0"/>
              </a:rPr>
              <a:t>Tobias Peter (</a:t>
            </a:r>
            <a:r>
              <a:rPr lang="en-US" sz="2000" dirty="0">
                <a:latin typeface="Arial" panose="020B0604020202020204" pitchFamily="34" charset="0"/>
                <a:cs typeface="Arial" panose="020B0604020202020204" pitchFamily="34" charset="0"/>
                <a:hlinkClick r:id="rId4"/>
              </a:rPr>
              <a:t>Tobias.Peter@AEI.org</a:t>
            </a:r>
            <a:r>
              <a:rPr lang="en-US" sz="2000" dirty="0">
                <a:latin typeface="Arial" panose="020B0604020202020204" pitchFamily="34" charset="0"/>
                <a:cs typeface="Arial" panose="020B0604020202020204" pitchFamily="34" charset="0"/>
              </a:rPr>
              <a:t>), Director of Research </a:t>
            </a:r>
          </a:p>
          <a:p>
            <a:pPr>
              <a:lnSpc>
                <a:spcPct val="110000"/>
              </a:lnSpc>
              <a:spcBef>
                <a:spcPts val="0"/>
              </a:spcBef>
            </a:pPr>
            <a:r>
              <a:rPr lang="en-US" sz="2000" dirty="0">
                <a:latin typeface="Arial" panose="020B0604020202020204" pitchFamily="34" charset="0"/>
                <a:cs typeface="Arial" panose="020B0604020202020204" pitchFamily="34" charset="0"/>
              </a:rPr>
              <a:t>AEI Housing Center</a:t>
            </a:r>
          </a:p>
          <a:p>
            <a:pPr>
              <a:lnSpc>
                <a:spcPct val="110000"/>
              </a:lnSpc>
              <a:spcBef>
                <a:spcPts val="0"/>
              </a:spcBef>
            </a:pPr>
            <a:r>
              <a:rPr lang="en-US" sz="2000" dirty="0">
                <a:latin typeface="Arial" panose="020B0604020202020204" pitchFamily="34" charset="0"/>
                <a:cs typeface="Arial" panose="020B0604020202020204" pitchFamily="34" charset="0"/>
              </a:rPr>
              <a:t>Working </a:t>
            </a:r>
            <a:r>
              <a:rPr lang="en-US" sz="2000" dirty="0" smtClean="0">
                <a:latin typeface="Arial" panose="020B0604020202020204" pitchFamily="34" charset="0"/>
                <a:cs typeface="Arial" panose="020B0604020202020204" pitchFamily="34" charset="0"/>
              </a:rPr>
              <a:t>Report</a:t>
            </a:r>
            <a:endParaRPr lang="en-US" sz="2000" dirty="0">
              <a:latin typeface="Arial" panose="020B0604020202020204" pitchFamily="34" charset="0"/>
              <a:cs typeface="Arial" panose="020B0604020202020204" pitchFamily="34" charset="0"/>
            </a:endParaRPr>
          </a:p>
          <a:p>
            <a:pPr>
              <a:lnSpc>
                <a:spcPct val="110000"/>
              </a:lnSpc>
              <a:spcBef>
                <a:spcPts val="0"/>
              </a:spcBef>
            </a:pPr>
            <a:r>
              <a:rPr lang="en-US" sz="2000" dirty="0">
                <a:latin typeface="Arial" panose="020B0604020202020204" pitchFamily="34" charset="0"/>
                <a:cs typeface="Arial" panose="020B0604020202020204" pitchFamily="34" charset="0"/>
                <a:hlinkClick r:id="rId5"/>
              </a:rPr>
              <a:t>AEI.org/housing</a:t>
            </a:r>
            <a:r>
              <a:rPr lang="en-US" sz="2000" dirty="0">
                <a:latin typeface="Arial" panose="020B0604020202020204" pitchFamily="34" charset="0"/>
                <a:cs typeface="Arial" panose="020B0604020202020204" pitchFamily="34" charset="0"/>
              </a:rPr>
              <a:t> </a:t>
            </a:r>
          </a:p>
          <a:p>
            <a:pPr>
              <a:lnSpc>
                <a:spcPct val="110000"/>
              </a:lnSpc>
              <a:spcBef>
                <a:spcPts val="0"/>
              </a:spcBef>
            </a:pPr>
            <a:endParaRPr lang="en-US" sz="1200" dirty="0">
              <a:solidFill>
                <a:schemeClr val="tx1"/>
              </a:solidFill>
              <a:latin typeface="Arial" panose="020B0604020202020204" pitchFamily="34" charset="0"/>
              <a:cs typeface="Arial" panose="020B0604020202020204" pitchFamily="34" charset="0"/>
            </a:endParaRPr>
          </a:p>
          <a:p>
            <a:pPr>
              <a:lnSpc>
                <a:spcPct val="110000"/>
              </a:lnSpc>
              <a:spcBef>
                <a:spcPts val="0"/>
              </a:spcBef>
            </a:pPr>
            <a:r>
              <a:rPr lang="en-US" sz="2000" dirty="0" smtClean="0">
                <a:latin typeface="Arial" panose="020B0604020202020204" pitchFamily="34" charset="0"/>
                <a:cs typeface="Arial" panose="020B0604020202020204" pitchFamily="34" charset="0"/>
              </a:rPr>
              <a:t>January 19, 2021</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64661E-BB1B-4562-AFE2-BCC756829917}" type="slidenum">
              <a:rPr lang="en-US" smtClean="0">
                <a:solidFill>
                  <a:prstClr val="black">
                    <a:tint val="75000"/>
                  </a:prstClr>
                </a:solidFill>
              </a:rPr>
              <a:pPr/>
              <a:t>3</a:t>
            </a:fld>
            <a:endParaRPr lang="en-US" dirty="0">
              <a:solidFill>
                <a:prstClr val="black">
                  <a:tint val="75000"/>
                </a:prstClr>
              </a:solidFill>
            </a:endParaRPr>
          </a:p>
        </p:txBody>
      </p:sp>
      <p:sp>
        <p:nvSpPr>
          <p:cNvPr id="5" name="Rectangle 4"/>
          <p:cNvSpPr/>
          <p:nvPr/>
        </p:nvSpPr>
        <p:spPr>
          <a:xfrm>
            <a:off x="401209" y="5347222"/>
            <a:ext cx="8341582" cy="584775"/>
          </a:xfrm>
          <a:prstGeom prst="rect">
            <a:avLst/>
          </a:prstGeom>
        </p:spPr>
        <p:txBody>
          <a:bodyPr wrap="square">
            <a:spAutoFit/>
          </a:bodyPr>
          <a:lstStyle/>
          <a:p>
            <a:pPr algn="ctr"/>
            <a:r>
              <a:rPr lang="en-US" sz="11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Link to AEI HMIs:</a:t>
            </a:r>
          </a:p>
          <a:p>
            <a:pPr algn="ctr"/>
            <a:r>
              <a:rPr lang="en-US" sz="1600" dirty="0">
                <a:hlinkClick r:id="rId6"/>
              </a:rPr>
              <a:t>https://www.aei.org/housing/housing-market-indicators/</a:t>
            </a:r>
            <a:endParaRPr lang="en-US" sz="1600" dirty="0">
              <a:solidFill>
                <a:srgbClr val="000000"/>
              </a:solidFill>
              <a:latin typeface="Calibri" panose="020F0502020204030204" pitchFamily="34" charset="0"/>
            </a:endParaRPr>
          </a:p>
        </p:txBody>
      </p:sp>
      <p:sp>
        <p:nvSpPr>
          <p:cNvPr id="6" name="Subtitle 2"/>
          <p:cNvSpPr txBox="1">
            <a:spLocks/>
          </p:cNvSpPr>
          <p:nvPr/>
        </p:nvSpPr>
        <p:spPr>
          <a:xfrm>
            <a:off x="856707" y="6137054"/>
            <a:ext cx="7391400" cy="5844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10000"/>
              </a:lnSpc>
              <a:spcBef>
                <a:spcPts val="0"/>
              </a:spcBef>
            </a:pPr>
            <a:r>
              <a:rPr lang="en-US" sz="1100" dirty="0">
                <a:solidFill>
                  <a:schemeClr val="tx1"/>
                </a:solidFill>
                <a:latin typeface="Arial" panose="020B0604020202020204" pitchFamily="34" charset="0"/>
                <a:cs typeface="Arial" panose="020B0604020202020204" pitchFamily="34" charset="0"/>
              </a:rPr>
              <a:t>We grant permission to reuse this presentation, as long as you cite as the source: </a:t>
            </a:r>
          </a:p>
          <a:p>
            <a:pPr>
              <a:lnSpc>
                <a:spcPct val="110000"/>
              </a:lnSpc>
              <a:spcBef>
                <a:spcPts val="0"/>
              </a:spcBef>
            </a:pPr>
            <a:r>
              <a:rPr lang="en-US" sz="1100" dirty="0">
                <a:solidFill>
                  <a:schemeClr val="tx1"/>
                </a:solidFill>
                <a:latin typeface="Arial" panose="020B0604020202020204" pitchFamily="34" charset="0"/>
                <a:cs typeface="Arial" panose="020B0604020202020204" pitchFamily="34" charset="0"/>
              </a:rPr>
              <a:t>AEI Housing Center, </a:t>
            </a:r>
            <a:r>
              <a:rPr lang="en-US" sz="1100" dirty="0">
                <a:solidFill>
                  <a:schemeClr val="tx1"/>
                </a:solidFill>
                <a:latin typeface="Arial" panose="020B0604020202020204" pitchFamily="34" charset="0"/>
                <a:cs typeface="Arial" panose="020B0604020202020204" pitchFamily="34" charset="0"/>
                <a:hlinkClick r:id="rId7"/>
              </a:rPr>
              <a:t>www.aei.org/housing</a:t>
            </a:r>
            <a:r>
              <a:rPr lang="en-US" sz="11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96987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275" y="2142699"/>
            <a:ext cx="7751076" cy="2028305"/>
          </a:xfrm>
          <a:solidFill>
            <a:srgbClr val="BDD7EE"/>
          </a:solidFill>
        </p:spPr>
        <p:txBody>
          <a:bodyPr anchor="ctr">
            <a:noAutofit/>
          </a:bodyPr>
          <a:lstStyle/>
          <a:p>
            <a:pPr>
              <a:lnSpc>
                <a:spcPct val="150000"/>
              </a:lnSpc>
              <a:spcBef>
                <a:spcPts val="1200"/>
              </a:spcBef>
              <a:spcAft>
                <a:spcPts val="1200"/>
              </a:spcAft>
            </a:pPr>
            <a:r>
              <a:rPr lang="en-US" sz="2800" dirty="0">
                <a:latin typeface="Arial" panose="020B0604020202020204" pitchFamily="34" charset="0"/>
                <a:cs typeface="Arial" panose="020B0604020202020204" pitchFamily="34" charset="0"/>
              </a:rPr>
              <a:t>General Findings on GSE Appraisal Waivers C</a:t>
            </a:r>
            <a:r>
              <a:rPr lang="en-US" sz="2800" dirty="0" smtClean="0">
                <a:latin typeface="Arial" panose="020B0604020202020204" pitchFamily="34" charset="0"/>
                <a:cs typeface="Arial" panose="020B0604020202020204" pitchFamily="34" charset="0"/>
              </a:rPr>
              <a:t>ompared to </a:t>
            </a:r>
            <a:r>
              <a:rPr lang="en-US" sz="2800" dirty="0">
                <a:latin typeface="Arial" panose="020B0604020202020204" pitchFamily="34" charset="0"/>
                <a:cs typeface="Arial" panose="020B0604020202020204" pitchFamily="34" charset="0"/>
              </a:rPr>
              <a:t>Human Appraisals </a:t>
            </a:r>
            <a:endParaRPr lang="en-US" sz="2400" strike="sngStrike"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64661E-BB1B-4562-AFE2-BCC756829917}"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261423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31</a:t>
            </a:fld>
            <a:endParaRPr lang="en-US"/>
          </a:p>
        </p:txBody>
      </p:sp>
      <p:sp>
        <p:nvSpPr>
          <p:cNvPr id="6" name="Rectangle 5"/>
          <p:cNvSpPr/>
          <p:nvPr/>
        </p:nvSpPr>
        <p:spPr>
          <a:xfrm>
            <a:off x="405329" y="5956241"/>
            <a:ext cx="8110021" cy="577081"/>
          </a:xfrm>
          <a:prstGeom prst="rect">
            <a:avLst/>
          </a:prstGeom>
        </p:spPr>
        <p:txBody>
          <a:bodyPr wrap="square">
            <a:spAutoFit/>
          </a:bodyPr>
          <a:lstStyle/>
          <a:p>
            <a:r>
              <a:rPr lang="en-US" sz="1050" dirty="0">
                <a:cs typeface="Arial"/>
              </a:rPr>
              <a:t>Note: For the appraisal waiver charts, we are assuming a one month shift between first payment date and origination date. Data are for November 2020. </a:t>
            </a:r>
          </a:p>
          <a:p>
            <a:r>
              <a:rPr lang="en-US" sz="1050" dirty="0">
                <a:solidFill>
                  <a:srgbClr val="000000"/>
                </a:solidFill>
                <a:cs typeface="Arial"/>
              </a:rPr>
              <a:t>Source: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cs typeface="Arial"/>
              </a:rPr>
              <a:t>.</a:t>
            </a:r>
          </a:p>
        </p:txBody>
      </p:sp>
      <p:sp>
        <p:nvSpPr>
          <p:cNvPr id="8" name="Title 1"/>
          <p:cNvSpPr txBox="1">
            <a:spLocks/>
          </p:cNvSpPr>
          <p:nvPr/>
        </p:nvSpPr>
        <p:spPr>
          <a:xfrm>
            <a:off x="405330" y="156711"/>
            <a:ext cx="8440287" cy="390623"/>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latin typeface="Arial" panose="020B0604020202020204" pitchFamily="34" charset="0"/>
                <a:cs typeface="Arial" panose="020B0604020202020204" pitchFamily="34" charset="0"/>
              </a:rPr>
              <a:t>GSE </a:t>
            </a:r>
            <a:r>
              <a:rPr lang="en-US" sz="2200" dirty="0" smtClean="0">
                <a:latin typeface="Arial" panose="020B0604020202020204" pitchFamily="34" charset="0"/>
                <a:cs typeface="Arial" panose="020B0604020202020204" pitchFamily="34" charset="0"/>
              </a:rPr>
              <a:t>Use of </a:t>
            </a:r>
            <a:r>
              <a:rPr lang="en-US" sz="2200" dirty="0">
                <a:latin typeface="Arial" panose="020B0604020202020204" pitchFamily="34" charset="0"/>
                <a:cs typeface="Arial" panose="020B0604020202020204" pitchFamily="34" charset="0"/>
              </a:rPr>
              <a:t>Appraisal </a:t>
            </a:r>
            <a:r>
              <a:rPr lang="en-US" sz="2200" dirty="0" smtClean="0">
                <a:latin typeface="Arial" panose="020B0604020202020204" pitchFamily="34" charset="0"/>
                <a:cs typeface="Arial" panose="020B0604020202020204" pitchFamily="34" charset="0"/>
              </a:rPr>
              <a:t>Waivers Has Exploded </a:t>
            </a:r>
            <a:r>
              <a:rPr lang="en-US" sz="2200" dirty="0">
                <a:latin typeface="Arial" panose="020B0604020202020204" pitchFamily="34" charset="0"/>
                <a:cs typeface="Arial" panose="020B0604020202020204" pitchFamily="34" charset="0"/>
              </a:rPr>
              <a:t>s</a:t>
            </a:r>
            <a:r>
              <a:rPr lang="en-US" sz="2200" dirty="0" smtClean="0">
                <a:latin typeface="Arial" panose="020B0604020202020204" pitchFamily="34" charset="0"/>
                <a:cs typeface="Arial" panose="020B0604020202020204" pitchFamily="34" charset="0"/>
              </a:rPr>
              <a:t>ince Mid-2019 </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405330" y="683662"/>
            <a:ext cx="8440287" cy="1077218"/>
          </a:xfrm>
          <a:prstGeom prst="rect">
            <a:avLst/>
          </a:prstGeom>
        </p:spPr>
        <p:txBody>
          <a:bodyPr wrap="square">
            <a:spAutoFit/>
          </a:bodyPr>
          <a:lstStyle/>
          <a:p>
            <a:pPr algn="ctr"/>
            <a:r>
              <a:rPr lang="en-US" sz="1600" b="1" i="1" dirty="0" smtClean="0">
                <a:latin typeface="Arial" panose="020B0604020202020204" pitchFamily="34" charset="0"/>
                <a:cs typeface="Arial" panose="020B0604020202020204" pitchFamily="34" charset="0"/>
              </a:rPr>
              <a:t>Appraisal waivers now account for 46% of all valuations (the rest consists of traditional appraisals</a:t>
            </a:r>
            <a:r>
              <a:rPr lang="en-US" sz="1600" b="1" i="1" dirty="0">
                <a:latin typeface="Arial" panose="020B0604020202020204" pitchFamily="34" charset="0"/>
                <a:cs typeface="Arial" panose="020B0604020202020204" pitchFamily="34" charset="0"/>
              </a:rPr>
              <a:t>). The hockey stick increase of the last few months seems to be slowing. While </a:t>
            </a:r>
            <a:r>
              <a:rPr lang="en-US" sz="1600" b="1" i="1" dirty="0" smtClean="0">
                <a:latin typeface="Arial" panose="020B0604020202020204" pitchFamily="34" charset="0"/>
                <a:cs typeface="Arial" panose="020B0604020202020204" pitchFamily="34" charset="0"/>
              </a:rPr>
              <a:t>Fannie was a first-mover, today, there is hardly any difference between both GSEs.</a:t>
            </a:r>
            <a:endParaRPr lang="en-US" sz="1600" b="1" i="1" strike="sngStrike" dirty="0">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872741882"/>
              </p:ext>
            </p:extLst>
          </p:nvPr>
        </p:nvGraphicFramePr>
        <p:xfrm>
          <a:off x="405330" y="1897209"/>
          <a:ext cx="8196301" cy="4029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5408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32</a:t>
            </a:fld>
            <a:endParaRPr lang="en-US"/>
          </a:p>
        </p:txBody>
      </p:sp>
      <p:sp>
        <p:nvSpPr>
          <p:cNvPr id="6" name="Rectangle 5"/>
          <p:cNvSpPr/>
          <p:nvPr/>
        </p:nvSpPr>
        <p:spPr>
          <a:xfrm>
            <a:off x="498797" y="5961832"/>
            <a:ext cx="8110020" cy="577081"/>
          </a:xfrm>
          <a:prstGeom prst="rect">
            <a:avLst/>
          </a:prstGeom>
        </p:spPr>
        <p:txBody>
          <a:bodyPr wrap="square">
            <a:spAutoFit/>
          </a:bodyPr>
          <a:lstStyle/>
          <a:p>
            <a:r>
              <a:rPr lang="en-US" sz="1050" dirty="0">
                <a:cs typeface="Arial"/>
              </a:rPr>
              <a:t>Note: For the appraisal waiver charts, we are assuming a one month shift between first payment date and origination date. Data are for November 2020. </a:t>
            </a:r>
            <a:r>
              <a:rPr lang="en-US" sz="1050" dirty="0" smtClean="0">
                <a:cs typeface="Arial"/>
              </a:rPr>
              <a:t> </a:t>
            </a:r>
          </a:p>
          <a:p>
            <a:r>
              <a:rPr lang="en-US" sz="1050" dirty="0" smtClean="0">
                <a:solidFill>
                  <a:srgbClr val="000000"/>
                </a:solidFill>
                <a:cs typeface="Arial"/>
              </a:rPr>
              <a:t>Source</a:t>
            </a:r>
            <a:r>
              <a:rPr lang="en-US" sz="1050" dirty="0">
                <a:solidFill>
                  <a:srgbClr val="000000"/>
                </a:solidFill>
                <a:cs typeface="Arial"/>
              </a:rPr>
              <a:t>: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cs typeface="Arial"/>
              </a:rPr>
              <a:t>.</a:t>
            </a:r>
          </a:p>
        </p:txBody>
      </p:sp>
      <p:sp>
        <p:nvSpPr>
          <p:cNvPr id="8" name="Title 1"/>
          <p:cNvSpPr txBox="1">
            <a:spLocks/>
          </p:cNvSpPr>
          <p:nvPr/>
        </p:nvSpPr>
        <p:spPr>
          <a:xfrm>
            <a:off x="405330" y="156711"/>
            <a:ext cx="8440287" cy="541121"/>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latin typeface="Arial" panose="020B0604020202020204" pitchFamily="34" charset="0"/>
                <a:cs typeface="Arial" panose="020B0604020202020204" pitchFamily="34" charset="0"/>
              </a:rPr>
              <a:t>GSE Share of Appraisal Waivers by Loan Type </a:t>
            </a:r>
          </a:p>
        </p:txBody>
      </p:sp>
      <p:sp>
        <p:nvSpPr>
          <p:cNvPr id="7" name="Rectangle 6"/>
          <p:cNvSpPr/>
          <p:nvPr/>
        </p:nvSpPr>
        <p:spPr>
          <a:xfrm>
            <a:off x="301049" y="989566"/>
            <a:ext cx="8547601" cy="584775"/>
          </a:xfrm>
          <a:prstGeom prst="rect">
            <a:avLst/>
          </a:prstGeom>
        </p:spPr>
        <p:txBody>
          <a:bodyPr wrap="square">
            <a:spAutoFit/>
          </a:bodyPr>
          <a:lstStyle/>
          <a:p>
            <a:pPr algn="ctr"/>
            <a:r>
              <a:rPr lang="en-US" sz="1600" b="1" i="1" dirty="0">
                <a:latin typeface="Arial" panose="020B0604020202020204" pitchFamily="34" charset="0"/>
                <a:cs typeface="Arial" panose="020B0604020202020204" pitchFamily="34" charset="0"/>
              </a:rPr>
              <a:t>Waivers </a:t>
            </a:r>
            <a:r>
              <a:rPr lang="en-US" sz="1600" b="1" i="1" dirty="0" smtClean="0">
                <a:latin typeface="Arial" panose="020B0604020202020204" pitchFamily="34" charset="0"/>
                <a:cs typeface="Arial" panose="020B0604020202020204" pitchFamily="34" charset="0"/>
              </a:rPr>
              <a:t>are most </a:t>
            </a:r>
            <a:r>
              <a:rPr lang="en-US" sz="1600" b="1" i="1" dirty="0">
                <a:latin typeface="Arial" panose="020B0604020202020204" pitchFamily="34" charset="0"/>
                <a:cs typeface="Arial" panose="020B0604020202020204" pitchFamily="34" charset="0"/>
              </a:rPr>
              <a:t>prevalent for </a:t>
            </a:r>
            <a:r>
              <a:rPr lang="en-US" sz="1600" b="1" i="1" dirty="0" smtClean="0">
                <a:latin typeface="Arial" panose="020B0604020202020204" pitchFamily="34" charset="0"/>
                <a:cs typeface="Arial" panose="020B0604020202020204" pitchFamily="34" charset="0"/>
              </a:rPr>
              <a:t>NCOs, </a:t>
            </a:r>
            <a:r>
              <a:rPr lang="en-US" sz="1600" b="1" i="1" dirty="0">
                <a:latin typeface="Arial" panose="020B0604020202020204" pitchFamily="34" charset="0"/>
                <a:cs typeface="Arial" panose="020B0604020202020204" pitchFamily="34" charset="0"/>
              </a:rPr>
              <a:t>but have recently seen a sharp increase in </a:t>
            </a:r>
            <a:r>
              <a:rPr lang="en-US" sz="1600" b="1" i="1" dirty="0" err="1" smtClean="0">
                <a:latin typeface="Arial" panose="020B0604020202020204" pitchFamily="34" charset="0"/>
                <a:cs typeface="Arial" panose="020B0604020202020204" pitchFamily="34" charset="0"/>
              </a:rPr>
              <a:t>COs.</a:t>
            </a:r>
            <a:r>
              <a:rPr lang="en-US" sz="1600" b="1" i="1" dirty="0" smtClean="0">
                <a:latin typeface="Arial" panose="020B0604020202020204" pitchFamily="34" charset="0"/>
                <a:cs typeface="Arial" panose="020B0604020202020204" pitchFamily="34" charset="0"/>
              </a:rPr>
              <a:t> The increase in refinances has thus powered the rapid increase in Waivers.</a:t>
            </a:r>
          </a:p>
        </p:txBody>
      </p:sp>
      <p:graphicFrame>
        <p:nvGraphicFramePr>
          <p:cNvPr id="10" name="Chart 9"/>
          <p:cNvGraphicFramePr>
            <a:graphicFrameLocks/>
          </p:cNvGraphicFramePr>
          <p:nvPr>
            <p:extLst>
              <p:ext uri="{D42A27DB-BD31-4B8C-83A1-F6EECF244321}">
                <p14:modId xmlns:p14="http://schemas.microsoft.com/office/powerpoint/2010/main" val="3210062913"/>
              </p:ext>
            </p:extLst>
          </p:nvPr>
        </p:nvGraphicFramePr>
        <p:xfrm>
          <a:off x="540883" y="2232456"/>
          <a:ext cx="8067934" cy="360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7057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33</a:t>
            </a:fld>
            <a:endParaRPr lang="en-US"/>
          </a:p>
        </p:txBody>
      </p:sp>
      <p:sp>
        <p:nvSpPr>
          <p:cNvPr id="6" name="Rectangle 5"/>
          <p:cNvSpPr/>
          <p:nvPr/>
        </p:nvSpPr>
        <p:spPr>
          <a:xfrm>
            <a:off x="405329" y="5956241"/>
            <a:ext cx="8440287" cy="577081"/>
          </a:xfrm>
          <a:prstGeom prst="rect">
            <a:avLst/>
          </a:prstGeom>
        </p:spPr>
        <p:txBody>
          <a:bodyPr wrap="square">
            <a:spAutoFit/>
          </a:bodyPr>
          <a:lstStyle/>
          <a:p>
            <a:r>
              <a:rPr lang="en-US" sz="1050" dirty="0" smtClean="0">
                <a:solidFill>
                  <a:srgbClr val="000000"/>
                </a:solidFill>
                <a:cs typeface="Arial"/>
              </a:rPr>
              <a:t>Note: Data are for 30-yr, fixed-rate, primary owner-occupied loans. </a:t>
            </a:r>
            <a:r>
              <a:rPr lang="en-US" sz="1050" dirty="0" smtClean="0">
                <a:cs typeface="Arial"/>
              </a:rPr>
              <a:t>For </a:t>
            </a:r>
            <a:r>
              <a:rPr lang="en-US" sz="1050" dirty="0">
                <a:cs typeface="Arial"/>
              </a:rPr>
              <a:t>the appraisal waiver charts, we are assuming a one month shift between first payment date and origination date. Data are for November 2020. </a:t>
            </a:r>
            <a:endParaRPr lang="en-US" sz="1050" dirty="0" smtClean="0">
              <a:cs typeface="Arial"/>
            </a:endParaRPr>
          </a:p>
          <a:p>
            <a:r>
              <a:rPr lang="en-US" sz="1050" dirty="0" smtClean="0">
                <a:solidFill>
                  <a:srgbClr val="000000"/>
                </a:solidFill>
                <a:cs typeface="Arial"/>
              </a:rPr>
              <a:t>Source</a:t>
            </a:r>
            <a:r>
              <a:rPr lang="en-US" sz="1050" dirty="0">
                <a:solidFill>
                  <a:srgbClr val="000000"/>
                </a:solidFill>
                <a:cs typeface="Arial"/>
              </a:rPr>
              <a:t>: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cs typeface="Arial"/>
              </a:rPr>
              <a:t>.</a:t>
            </a:r>
          </a:p>
        </p:txBody>
      </p:sp>
      <p:sp>
        <p:nvSpPr>
          <p:cNvPr id="8" name="Title 1"/>
          <p:cNvSpPr txBox="1">
            <a:spLocks/>
          </p:cNvSpPr>
          <p:nvPr/>
        </p:nvSpPr>
        <p:spPr>
          <a:xfrm>
            <a:off x="405330" y="156711"/>
            <a:ext cx="8440287" cy="390623"/>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smtClean="0">
                <a:latin typeface="Arial" panose="020B0604020202020204" pitchFamily="34" charset="0"/>
                <a:cs typeface="Arial" panose="020B0604020202020204" pitchFamily="34" charset="0"/>
              </a:rPr>
              <a:t>Prevalence of Waivers by CLTV and Credit Score Bin</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405330" y="683662"/>
            <a:ext cx="8440287" cy="1323439"/>
          </a:xfrm>
          <a:prstGeom prst="rect">
            <a:avLst/>
          </a:prstGeom>
        </p:spPr>
        <p:txBody>
          <a:bodyPr wrap="square">
            <a:spAutoFit/>
          </a:bodyPr>
          <a:lstStyle/>
          <a:p>
            <a:pPr algn="ctr"/>
            <a:r>
              <a:rPr lang="en-US" sz="1600" b="1" i="1" dirty="0">
                <a:latin typeface="Arial" panose="020B0604020202020204" pitchFamily="34" charset="0"/>
                <a:cs typeface="Arial" panose="020B0604020202020204" pitchFamily="34" charset="0"/>
              </a:rPr>
              <a:t>Waivers are more prevalent with the least risky loans and decline as CLTVs rise and credit scores fall</a:t>
            </a:r>
            <a:r>
              <a:rPr lang="en-US" sz="1600" b="1" i="1" dirty="0" smtClean="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There appear to be no cliffs based on credit scores. DTI appears not to be a determining factors for </a:t>
            </a:r>
            <a:r>
              <a:rPr lang="en-US" sz="1600" b="1" i="1" dirty="0" smtClean="0">
                <a:latin typeface="Arial" panose="020B0604020202020204" pitchFamily="34" charset="0"/>
                <a:cs typeface="Arial" panose="020B0604020202020204" pitchFamily="34" charset="0"/>
              </a:rPr>
              <a:t>waivers (not </a:t>
            </a:r>
            <a:r>
              <a:rPr lang="en-US" sz="1600" b="1" i="1" dirty="0">
                <a:latin typeface="Arial" panose="020B0604020202020204" pitchFamily="34" charset="0"/>
                <a:cs typeface="Arial" panose="020B0604020202020204" pitchFamily="34" charset="0"/>
              </a:rPr>
              <a:t>shown</a:t>
            </a:r>
            <a:r>
              <a:rPr lang="en-US" sz="1600" b="1" i="1" dirty="0" smtClean="0">
                <a:latin typeface="Arial" panose="020B0604020202020204" pitchFamily="34" charset="0"/>
                <a:cs typeface="Arial" panose="020B0604020202020204" pitchFamily="34" charset="0"/>
              </a:rPr>
              <a:t>). Currently, waivers are restricted to certain features such as an 80% LTV on purchase, a 70% LTV on COs, or a 90% LTV on NCO.</a:t>
            </a:r>
            <a:endParaRPr lang="en-US" sz="1600" b="1" i="1"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nvPr>
        </p:nvGraphicFramePr>
        <p:xfrm>
          <a:off x="7274" y="2024321"/>
          <a:ext cx="32004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3332365" y="2070041"/>
          <a:ext cx="3017520" cy="3931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nvPr>
        </p:nvGraphicFramePr>
        <p:xfrm>
          <a:off x="6226151" y="2024321"/>
          <a:ext cx="3017520" cy="4023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81628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436727"/>
          </a:xfrm>
          <a:solidFill>
            <a:schemeClr val="accent1">
              <a:lumMod val="40000"/>
              <a:lumOff val="60000"/>
            </a:schemeClr>
          </a:solidFill>
        </p:spPr>
        <p:txBody>
          <a:bodyPr>
            <a:normAutofit/>
          </a:bodyPr>
          <a:lstStyle/>
          <a:p>
            <a:pPr algn="ctr"/>
            <a:r>
              <a:rPr lang="en-US" sz="2400" dirty="0" smtClean="0">
                <a:latin typeface="Arial" panose="020B0604020202020204" pitchFamily="34" charset="0"/>
                <a:cs typeface="Arial" panose="020B0604020202020204" pitchFamily="34" charset="0"/>
              </a:rPr>
              <a:t>GSE </a:t>
            </a:r>
            <a:r>
              <a:rPr lang="en-US" sz="2400" dirty="0">
                <a:latin typeface="Arial" panose="020B0604020202020204" pitchFamily="34" charset="0"/>
                <a:cs typeface="Arial" panose="020B0604020202020204" pitchFamily="34" charset="0"/>
              </a:rPr>
              <a:t>R</a:t>
            </a:r>
            <a:r>
              <a:rPr lang="en-US" sz="2400" dirty="0" smtClean="0">
                <a:latin typeface="Arial" panose="020B0604020202020204" pitchFamily="34" charset="0"/>
                <a:cs typeface="Arial" panose="020B0604020202020204" pitchFamily="34" charset="0"/>
              </a:rPr>
              <a:t>efinance Value Overstatement</a:t>
            </a:r>
            <a:endParaRPr lang="en-US" sz="24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40B93FB-070B-4945-8AF2-4B941007AB20}" type="slidenum">
              <a:rPr lang="en-US" smtClean="0"/>
              <a:t>34</a:t>
            </a:fld>
            <a:endParaRPr lang="en-US" dirty="0"/>
          </a:p>
        </p:txBody>
      </p:sp>
      <p:sp>
        <p:nvSpPr>
          <p:cNvPr id="5" name="Rectangle 4"/>
          <p:cNvSpPr/>
          <p:nvPr/>
        </p:nvSpPr>
        <p:spPr>
          <a:xfrm>
            <a:off x="188163" y="509173"/>
            <a:ext cx="8767674" cy="2431435"/>
          </a:xfrm>
          <a:prstGeom prst="rect">
            <a:avLst/>
          </a:prstGeom>
        </p:spPr>
        <p:txBody>
          <a:bodyPr wrap="square">
            <a:spAutoFit/>
          </a:bodyPr>
          <a:lstStyle/>
          <a:p>
            <a:r>
              <a:rPr lang="en-US" i="1" dirty="0" smtClean="0">
                <a:latin typeface="Arial" panose="020B0604020202020204" pitchFamily="34" charset="0"/>
                <a:cs typeface="Arial" panose="020B0604020202020204" pitchFamily="34" charset="0"/>
              </a:rPr>
              <a:t>We find that GSE refinances generally have overstated the property’s valuation by 1% to 4%. However, since March 2020 they have understated the property’s valuation by a growing margin (now -4%). </a:t>
            </a:r>
          </a:p>
          <a:p>
            <a:r>
              <a:rPr lang="en-US" i="1" dirty="0" smtClean="0">
                <a:latin typeface="Arial" panose="020B0604020202020204" pitchFamily="34" charset="0"/>
                <a:cs typeface="Arial" panose="020B0604020202020204" pitchFamily="34" charset="0"/>
              </a:rPr>
              <a:t>The fluctuations in the results </a:t>
            </a:r>
            <a:r>
              <a:rPr lang="en-US" i="1" dirty="0">
                <a:latin typeface="Arial" panose="020B0604020202020204" pitchFamily="34" charset="0"/>
                <a:cs typeface="Arial" panose="020B0604020202020204" pitchFamily="34" charset="0"/>
              </a:rPr>
              <a:t>imply </a:t>
            </a:r>
            <a:r>
              <a:rPr lang="en-US" i="1" dirty="0" smtClean="0">
                <a:latin typeface="Arial" panose="020B0604020202020204" pitchFamily="34" charset="0"/>
                <a:cs typeface="Arial" panose="020B0604020202020204" pitchFamily="34" charset="0"/>
              </a:rPr>
              <a:t>that:</a:t>
            </a:r>
            <a:endParaRPr lang="en-US" i="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i="1" dirty="0">
                <a:latin typeface="Arial" panose="020B0604020202020204" pitchFamily="34" charset="0"/>
                <a:cs typeface="Arial" panose="020B0604020202020204" pitchFamily="34" charset="0"/>
              </a:rPr>
              <a:t>refinance </a:t>
            </a:r>
            <a:r>
              <a:rPr lang="en-US" sz="1600" i="1" dirty="0" smtClean="0">
                <a:latin typeface="Arial" panose="020B0604020202020204" pitchFamily="34" charset="0"/>
                <a:cs typeface="Arial" panose="020B0604020202020204" pitchFamily="34" charset="0"/>
              </a:rPr>
              <a:t>valuations fail </a:t>
            </a:r>
            <a:r>
              <a:rPr lang="en-US" sz="1600" i="1" dirty="0">
                <a:latin typeface="Arial" panose="020B0604020202020204" pitchFamily="34" charset="0"/>
                <a:cs typeface="Arial" panose="020B0604020202020204" pitchFamily="34" charset="0"/>
              </a:rPr>
              <a:t>to reflect the seasonal variances in </a:t>
            </a:r>
            <a:r>
              <a:rPr lang="en-US" sz="1600" i="1" dirty="0" smtClean="0">
                <a:latin typeface="Arial" panose="020B0604020202020204" pitchFamily="34" charset="0"/>
                <a:cs typeface="Arial" panose="020B0604020202020204" pitchFamily="34" charset="0"/>
              </a:rPr>
              <a:t>home prices (which applies to both CO and NCO and also human appraisals and waivers). </a:t>
            </a:r>
            <a:endParaRPr lang="en-US" sz="1600" i="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i="1" dirty="0">
                <a:latin typeface="Arial" panose="020B0604020202020204" pitchFamily="34" charset="0"/>
                <a:cs typeface="Arial" panose="020B0604020202020204" pitchFamily="34" charset="0"/>
              </a:rPr>
              <a:t>refinance </a:t>
            </a:r>
            <a:r>
              <a:rPr lang="en-US" sz="1600" i="1" dirty="0" smtClean="0">
                <a:latin typeface="Arial" panose="020B0604020202020204" pitchFamily="34" charset="0"/>
                <a:cs typeface="Arial" panose="020B0604020202020204" pitchFamily="34" charset="0"/>
              </a:rPr>
              <a:t>valuations struggle </a:t>
            </a:r>
            <a:r>
              <a:rPr lang="en-US" sz="1600" i="1" dirty="0">
                <a:latin typeface="Arial" panose="020B0604020202020204" pitchFamily="34" charset="0"/>
                <a:cs typeface="Arial" panose="020B0604020202020204" pitchFamily="34" charset="0"/>
              </a:rPr>
              <a:t>to </a:t>
            </a:r>
            <a:r>
              <a:rPr lang="en-US" sz="1600" i="1" dirty="0" smtClean="0">
                <a:latin typeface="Arial" panose="020B0604020202020204" pitchFamily="34" charset="0"/>
                <a:cs typeface="Arial" panose="020B0604020202020204" pitchFamily="34" charset="0"/>
              </a:rPr>
              <a:t>quickly incorporate changes in home prices (which may explain the dip since March 2020), and</a:t>
            </a:r>
          </a:p>
          <a:p>
            <a:pPr marL="742950" lvl="1" indent="-285750">
              <a:buFont typeface="Arial" panose="020B0604020202020204" pitchFamily="34" charset="0"/>
              <a:buChar char="•"/>
            </a:pPr>
            <a:r>
              <a:rPr lang="en-US" sz="1600" i="1" dirty="0" smtClean="0">
                <a:latin typeface="Arial" panose="020B0604020202020204" pitchFamily="34" charset="0"/>
                <a:cs typeface="Arial" panose="020B0604020202020204" pitchFamily="34" charset="0"/>
              </a:rPr>
              <a:t>waivers have a salutary effect (as the next slides will further demonstrate).</a:t>
            </a:r>
          </a:p>
        </p:txBody>
      </p:sp>
      <p:sp>
        <p:nvSpPr>
          <p:cNvPr id="3" name="TextBox 2"/>
          <p:cNvSpPr txBox="1"/>
          <p:nvPr/>
        </p:nvSpPr>
        <p:spPr>
          <a:xfrm>
            <a:off x="5428211" y="3185763"/>
            <a:ext cx="3527626" cy="2846933"/>
          </a:xfrm>
          <a:prstGeom prst="rect">
            <a:avLst/>
          </a:prstGeom>
          <a:noFill/>
        </p:spPr>
        <p:txBody>
          <a:bodyPr wrap="square" rtlCol="0">
            <a:spAutoFit/>
          </a:bodyPr>
          <a:lstStyle/>
          <a:p>
            <a:r>
              <a:rPr lang="en-US" sz="1100" b="1" u="sng" dirty="0" smtClean="0"/>
              <a:t>Methodology:</a:t>
            </a:r>
          </a:p>
          <a:p>
            <a:r>
              <a:rPr lang="en-US" sz="1200" dirty="0" smtClean="0"/>
              <a:t>We measure overstatement of </a:t>
            </a:r>
            <a:r>
              <a:rPr lang="en-US" sz="1200" dirty="0" err="1" smtClean="0"/>
              <a:t>refis</a:t>
            </a:r>
            <a:r>
              <a:rPr lang="en-US" sz="1200" dirty="0" smtClean="0"/>
              <a:t> the following way: </a:t>
            </a:r>
          </a:p>
          <a:p>
            <a:pPr marL="171450" indent="-171450">
              <a:buFont typeface="Arial" panose="020B0604020202020204" pitchFamily="34" charset="0"/>
              <a:buChar char="•"/>
            </a:pPr>
            <a:r>
              <a:rPr lang="en-US" sz="1200" dirty="0"/>
              <a:t>F</a:t>
            </a:r>
            <a:r>
              <a:rPr lang="en-US" sz="1200" dirty="0" smtClean="0"/>
              <a:t>irst, we impute a property’s refi valuation (refi amount divided by LTV at origination).  </a:t>
            </a:r>
          </a:p>
          <a:p>
            <a:pPr marL="171450" indent="-171450">
              <a:buFont typeface="Arial" panose="020B0604020202020204" pitchFamily="34" charset="0"/>
              <a:buChar char="•"/>
            </a:pPr>
            <a:r>
              <a:rPr lang="en-US" sz="1200" dirty="0" smtClean="0"/>
              <a:t>Then we move that refi valuation back and forth in time to Dec. 2018 using a region specific AEI price tier purchase only home price appreciation index. </a:t>
            </a:r>
          </a:p>
          <a:p>
            <a:pPr marL="171450" indent="-171450">
              <a:buFont typeface="Arial" panose="020B0604020202020204" pitchFamily="34" charset="0"/>
              <a:buChar char="•"/>
            </a:pPr>
            <a:r>
              <a:rPr lang="en-US" sz="1200" dirty="0" smtClean="0"/>
              <a:t>Finally, we compare the adjusted refi valuation to the Dec. 2018 AVM, which estimates the sale price for that property at this point in time. We trim extreme outliers and limit to GSE loans, for which we have waiver information.  </a:t>
            </a:r>
          </a:p>
          <a:p>
            <a:r>
              <a:rPr lang="en-US" sz="1200" dirty="0" smtClean="0"/>
              <a:t>The final sample includes over 2.3m GSE refinances from Oct. 2012 to Oct. 2020.</a:t>
            </a:r>
            <a:endParaRPr lang="en-US" sz="1200" dirty="0"/>
          </a:p>
        </p:txBody>
      </p:sp>
      <p:sp>
        <p:nvSpPr>
          <p:cNvPr id="7" name="Rectangle 6"/>
          <p:cNvSpPr/>
          <p:nvPr/>
        </p:nvSpPr>
        <p:spPr>
          <a:xfrm>
            <a:off x="405331" y="6100487"/>
            <a:ext cx="7400320" cy="577081"/>
          </a:xfrm>
          <a:prstGeom prst="rect">
            <a:avLst/>
          </a:prstGeom>
        </p:spPr>
        <p:txBody>
          <a:bodyPr wrap="square">
            <a:spAutoFit/>
          </a:bodyPr>
          <a:lstStyle/>
          <a:p>
            <a:r>
              <a:rPr lang="en-US" sz="1050" dirty="0">
                <a:cs typeface="Arial"/>
              </a:rPr>
              <a:t>Note: </a:t>
            </a:r>
            <a:r>
              <a:rPr lang="en-US" sz="1050" dirty="0" smtClean="0">
                <a:cs typeface="Arial"/>
              </a:rPr>
              <a:t>Data are for primary owner-occupied loans. For </a:t>
            </a:r>
            <a:r>
              <a:rPr lang="en-US" sz="1050" dirty="0">
                <a:cs typeface="Arial"/>
              </a:rPr>
              <a:t>the appraisal waiver charts, we are assuming a one month shift between first payment date and origination date. </a:t>
            </a:r>
            <a:endParaRPr lang="en-US" sz="1050" dirty="0" smtClean="0">
              <a:cs typeface="Arial"/>
            </a:endParaRPr>
          </a:p>
          <a:p>
            <a:r>
              <a:rPr lang="en-US" sz="1050" dirty="0" smtClean="0">
                <a:solidFill>
                  <a:srgbClr val="000000"/>
                </a:solidFill>
                <a:cs typeface="Arial"/>
              </a:rPr>
              <a:t>Source</a:t>
            </a:r>
            <a:r>
              <a:rPr lang="en-US" sz="1050" dirty="0">
                <a:solidFill>
                  <a:srgbClr val="000000"/>
                </a:solidFill>
                <a:cs typeface="Arial"/>
              </a:rPr>
              <a:t>: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cs typeface="Arial"/>
              </a:rPr>
              <a:t>.</a:t>
            </a:r>
          </a:p>
        </p:txBody>
      </p:sp>
      <p:graphicFrame>
        <p:nvGraphicFramePr>
          <p:cNvPr id="9" name="Chart 8"/>
          <p:cNvGraphicFramePr>
            <a:graphicFrameLocks/>
          </p:cNvGraphicFramePr>
          <p:nvPr>
            <p:extLst>
              <p:ext uri="{D42A27DB-BD31-4B8C-83A1-F6EECF244321}">
                <p14:modId xmlns:p14="http://schemas.microsoft.com/office/powerpoint/2010/main" val="2826664053"/>
              </p:ext>
            </p:extLst>
          </p:nvPr>
        </p:nvGraphicFramePr>
        <p:xfrm>
          <a:off x="522187" y="3185763"/>
          <a:ext cx="4572000" cy="2838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597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532262"/>
          </a:xfrm>
          <a:solidFill>
            <a:schemeClr val="accent1">
              <a:lumMod val="40000"/>
              <a:lumOff val="60000"/>
            </a:schemeClr>
          </a:solidFill>
        </p:spPr>
        <p:txBody>
          <a:bodyPr>
            <a:normAutofit/>
          </a:bodyPr>
          <a:lstStyle/>
          <a:p>
            <a:pPr algn="ctr"/>
            <a:r>
              <a:rPr lang="en-US" sz="2400" dirty="0" smtClean="0">
                <a:latin typeface="Arial" panose="020B0604020202020204" pitchFamily="34" charset="0"/>
                <a:cs typeface="Arial" panose="020B0604020202020204" pitchFamily="34" charset="0"/>
              </a:rPr>
              <a:t>GSE Refi Value Overstatement by Refi Type </a:t>
            </a:r>
            <a:endParaRPr lang="en-US" sz="24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40B93FB-070B-4945-8AF2-4B941007AB20}" type="slidenum">
              <a:rPr lang="en-US" smtClean="0"/>
              <a:t>35</a:t>
            </a:fld>
            <a:endParaRPr lang="en-US" dirty="0"/>
          </a:p>
        </p:txBody>
      </p:sp>
      <p:sp>
        <p:nvSpPr>
          <p:cNvPr id="5" name="Rectangle 4"/>
          <p:cNvSpPr/>
          <p:nvPr/>
        </p:nvSpPr>
        <p:spPr>
          <a:xfrm>
            <a:off x="171734" y="610109"/>
            <a:ext cx="8800530" cy="2031325"/>
          </a:xfrm>
          <a:prstGeom prst="rect">
            <a:avLst/>
          </a:prstGeom>
        </p:spPr>
        <p:txBody>
          <a:bodyPr wrap="square">
            <a:spAutoFit/>
          </a:bodyPr>
          <a:lstStyle/>
          <a:p>
            <a:pPr marL="342900" indent="-342900">
              <a:buFont typeface="Arial" panose="020B0604020202020204" pitchFamily="34" charset="0"/>
              <a:buChar char="•"/>
            </a:pPr>
            <a:r>
              <a:rPr lang="en-US" i="1" dirty="0" smtClean="0">
                <a:latin typeface="Arial" panose="020B0604020202020204" pitchFamily="34" charset="0"/>
                <a:cs typeface="Arial" panose="020B0604020202020204" pitchFamily="34" charset="0"/>
              </a:rPr>
              <a:t>The time-series trend has been similar for cash out (CO) and no cash out (NCO) refinances. However, cash out refinances generally have a greater value overstatement than NCOs. The gap between the two averages 1.2 </a:t>
            </a:r>
            <a:r>
              <a:rPr lang="en-US" i="1" dirty="0" err="1" smtClean="0">
                <a:latin typeface="Arial" panose="020B0604020202020204" pitchFamily="34" charset="0"/>
                <a:cs typeface="Arial" panose="020B0604020202020204" pitchFamily="34" charset="0"/>
              </a:rPr>
              <a:t>ppts</a:t>
            </a:r>
            <a:r>
              <a:rPr lang="en-US" i="1" dirty="0" smtClean="0">
                <a:latin typeface="Arial" panose="020B0604020202020204" pitchFamily="34" charset="0"/>
                <a:cs typeface="Arial" panose="020B0604020202020204" pitchFamily="34" charset="0"/>
              </a:rPr>
              <a:t> but it has narrowed from the beginning of the series.</a:t>
            </a:r>
          </a:p>
          <a:p>
            <a:pPr marL="342900" indent="-342900">
              <a:buFont typeface="Arial" panose="020B0604020202020204" pitchFamily="34" charset="0"/>
              <a:buChar char="•"/>
            </a:pPr>
            <a:r>
              <a:rPr lang="en-US" i="1" dirty="0" smtClean="0">
                <a:latin typeface="Arial" panose="020B0604020202020204" pitchFamily="34" charset="0"/>
                <a:cs typeface="Arial" panose="020B0604020202020204" pitchFamily="34" charset="0"/>
              </a:rPr>
              <a:t>CO </a:t>
            </a:r>
            <a:r>
              <a:rPr lang="en-US" i="1" dirty="0" err="1" smtClean="0">
                <a:latin typeface="Arial" panose="020B0604020202020204" pitchFamily="34" charset="0"/>
                <a:cs typeface="Arial" panose="020B0604020202020204" pitchFamily="34" charset="0"/>
              </a:rPr>
              <a:t>refis</a:t>
            </a:r>
            <a:r>
              <a:rPr lang="en-US" i="1" dirty="0" smtClean="0">
                <a:latin typeface="Arial" panose="020B0604020202020204" pitchFamily="34" charset="0"/>
                <a:cs typeface="Arial" panose="020B0604020202020204" pitchFamily="34" charset="0"/>
              </a:rPr>
              <a:t> likely have a narrower target value range for meeting the applicant’s desired equity withdrawal cash needs, which may explain why they typically overstate the value more than with respect to NCO </a:t>
            </a:r>
            <a:r>
              <a:rPr lang="en-US" i="1" dirty="0" err="1" smtClean="0">
                <a:latin typeface="Arial" panose="020B0604020202020204" pitchFamily="34" charset="0"/>
                <a:cs typeface="Arial" panose="020B0604020202020204" pitchFamily="34" charset="0"/>
              </a:rPr>
              <a:t>refis</a:t>
            </a:r>
            <a:r>
              <a:rPr lang="en-US" i="1" dirty="0" smtClean="0">
                <a:latin typeface="Arial" panose="020B0604020202020204" pitchFamily="34" charset="0"/>
                <a:cs typeface="Arial" panose="020B0604020202020204" pitchFamily="34" charset="0"/>
              </a:rPr>
              <a:t>.</a:t>
            </a:r>
            <a:r>
              <a:rPr lang="en-US" i="1" dirty="0" smtClean="0">
                <a:solidFill>
                  <a:srgbClr val="FF0000"/>
                </a:solidFill>
                <a:latin typeface="Arial" panose="020B0604020202020204" pitchFamily="34" charset="0"/>
                <a:cs typeface="Arial" panose="020B0604020202020204" pitchFamily="34" charset="0"/>
              </a:rPr>
              <a:t> </a:t>
            </a:r>
            <a:endParaRPr lang="en-US" i="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405330" y="6064617"/>
            <a:ext cx="7317193" cy="577081"/>
          </a:xfrm>
          <a:prstGeom prst="rect">
            <a:avLst/>
          </a:prstGeom>
        </p:spPr>
        <p:txBody>
          <a:bodyPr wrap="square">
            <a:spAutoFit/>
          </a:bodyPr>
          <a:lstStyle/>
          <a:p>
            <a:r>
              <a:rPr lang="en-US" sz="1050" dirty="0">
                <a:cs typeface="Arial"/>
              </a:rPr>
              <a:t>Note: Data are for </a:t>
            </a:r>
            <a:r>
              <a:rPr lang="en-US" sz="1050" dirty="0" smtClean="0">
                <a:cs typeface="Arial"/>
              </a:rPr>
              <a:t>primary owner-occupied </a:t>
            </a:r>
            <a:r>
              <a:rPr lang="en-US" sz="1050" dirty="0">
                <a:cs typeface="Arial"/>
              </a:rPr>
              <a:t>loans. </a:t>
            </a:r>
            <a:r>
              <a:rPr lang="en-US" sz="1050" dirty="0" smtClean="0">
                <a:cs typeface="Arial"/>
              </a:rPr>
              <a:t>For </a:t>
            </a:r>
            <a:r>
              <a:rPr lang="en-US" sz="1050" dirty="0">
                <a:cs typeface="Arial"/>
              </a:rPr>
              <a:t>the appraisal waiver charts, we are assuming a one month shift between first payment date and origination date</a:t>
            </a:r>
            <a:r>
              <a:rPr lang="en-US" sz="1050" dirty="0" smtClean="0">
                <a:cs typeface="Arial"/>
              </a:rPr>
              <a:t>.</a:t>
            </a:r>
            <a:endParaRPr lang="en-US" sz="1050" dirty="0">
              <a:cs typeface="Arial"/>
            </a:endParaRPr>
          </a:p>
          <a:p>
            <a:r>
              <a:rPr lang="en-US" sz="1050" dirty="0">
                <a:solidFill>
                  <a:srgbClr val="000000"/>
                </a:solidFill>
                <a:cs typeface="Arial"/>
              </a:rPr>
              <a:t>Source: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cs typeface="Arial"/>
              </a:rPr>
              <a:t>.</a:t>
            </a:r>
          </a:p>
        </p:txBody>
      </p:sp>
      <p:graphicFrame>
        <p:nvGraphicFramePr>
          <p:cNvPr id="9" name="Chart 8"/>
          <p:cNvGraphicFramePr>
            <a:graphicFrameLocks/>
          </p:cNvGraphicFramePr>
          <p:nvPr>
            <p:extLst>
              <p:ext uri="{D42A27DB-BD31-4B8C-83A1-F6EECF244321}">
                <p14:modId xmlns:p14="http://schemas.microsoft.com/office/powerpoint/2010/main" val="1764341541"/>
              </p:ext>
            </p:extLst>
          </p:nvPr>
        </p:nvGraphicFramePr>
        <p:xfrm>
          <a:off x="1205344" y="2719279"/>
          <a:ext cx="5960225" cy="32326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3241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397882"/>
          </a:xfrm>
          <a:solidFill>
            <a:schemeClr val="accent1">
              <a:lumMod val="40000"/>
              <a:lumOff val="60000"/>
            </a:schemeClr>
          </a:solidFill>
        </p:spPr>
        <p:txBody>
          <a:bodyPr>
            <a:noAutofit/>
          </a:bodyPr>
          <a:lstStyle/>
          <a:p>
            <a:pPr algn="ctr"/>
            <a:r>
              <a:rPr lang="en-US" sz="2000" dirty="0" smtClean="0">
                <a:latin typeface="Arial" panose="020B0604020202020204" pitchFamily="34" charset="0"/>
                <a:cs typeface="Arial" panose="020B0604020202020204" pitchFamily="34" charset="0"/>
              </a:rPr>
              <a:t>The Salutary Effect of GSE Appraisal Waivers on CO and NCO Refinances </a:t>
            </a: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40B93FB-070B-4945-8AF2-4B941007AB20}" type="slidenum">
              <a:rPr lang="en-US" smtClean="0"/>
              <a:t>36</a:t>
            </a:fld>
            <a:endParaRPr lang="en-US" dirty="0"/>
          </a:p>
        </p:txBody>
      </p:sp>
      <p:sp>
        <p:nvSpPr>
          <p:cNvPr id="5" name="Rectangle 4"/>
          <p:cNvSpPr/>
          <p:nvPr/>
        </p:nvSpPr>
        <p:spPr>
          <a:xfrm>
            <a:off x="95534" y="469393"/>
            <a:ext cx="8940401" cy="1200329"/>
          </a:xfrm>
          <a:prstGeom prst="rect">
            <a:avLst/>
          </a:prstGeom>
        </p:spPr>
        <p:txBody>
          <a:bodyPr wrap="square">
            <a:spAutoFit/>
          </a:bodyPr>
          <a:lstStyle/>
          <a:p>
            <a:pPr algn="ctr"/>
            <a:r>
              <a:rPr lang="en-US" i="1" dirty="0" smtClean="0">
                <a:latin typeface="Arial" panose="020B0604020202020204" pitchFamily="34" charset="0"/>
                <a:cs typeface="Arial" panose="020B0604020202020204" pitchFamily="34" charset="0"/>
              </a:rPr>
              <a:t>Waivers for each refi type have consistently lower value overestimates than human appraisals. Waiver </a:t>
            </a:r>
            <a:r>
              <a:rPr lang="en-US" i="1" dirty="0">
                <a:latin typeface="Arial" panose="020B0604020202020204" pitchFamily="34" charset="0"/>
                <a:cs typeface="Arial" panose="020B0604020202020204" pitchFamily="34" charset="0"/>
              </a:rPr>
              <a:t>valuations have averaged about 2.3 </a:t>
            </a:r>
            <a:r>
              <a:rPr lang="en-US" i="1" dirty="0" err="1">
                <a:latin typeface="Arial" panose="020B0604020202020204" pitchFamily="34" charset="0"/>
                <a:cs typeface="Arial" panose="020B0604020202020204" pitchFamily="34" charset="0"/>
              </a:rPr>
              <a:t>ppts</a:t>
            </a:r>
            <a:r>
              <a:rPr lang="en-US" i="1" dirty="0">
                <a:latin typeface="Arial" panose="020B0604020202020204" pitchFamily="34" charset="0"/>
                <a:cs typeface="Arial" panose="020B0604020202020204" pitchFamily="34" charset="0"/>
              </a:rPr>
              <a:t> less than human appraisals for CO and 1.2 </a:t>
            </a:r>
            <a:r>
              <a:rPr lang="en-US" i="1" dirty="0" err="1">
                <a:latin typeface="Arial" panose="020B0604020202020204" pitchFamily="34" charset="0"/>
                <a:cs typeface="Arial" panose="020B0604020202020204" pitchFamily="34" charset="0"/>
              </a:rPr>
              <a:t>ppts</a:t>
            </a:r>
            <a:r>
              <a:rPr lang="en-US" i="1" dirty="0">
                <a:latin typeface="Arial" panose="020B0604020202020204" pitchFamily="34" charset="0"/>
                <a:cs typeface="Arial" panose="020B0604020202020204" pitchFamily="34" charset="0"/>
              </a:rPr>
              <a:t> less  than human appraisals for NCO. </a:t>
            </a:r>
            <a:r>
              <a:rPr lang="en-US" i="1" dirty="0" smtClean="0">
                <a:latin typeface="Arial" panose="020B0604020202020204" pitchFamily="34" charset="0"/>
                <a:cs typeface="Arial" panose="020B0604020202020204" pitchFamily="34" charset="0"/>
              </a:rPr>
              <a:t>Waivers demonstrate the same seasonal pattern is present as for human appraisals.</a:t>
            </a:r>
          </a:p>
        </p:txBody>
      </p:sp>
      <p:sp>
        <p:nvSpPr>
          <p:cNvPr id="7" name="Rectangle 6"/>
          <p:cNvSpPr/>
          <p:nvPr/>
        </p:nvSpPr>
        <p:spPr>
          <a:xfrm>
            <a:off x="405330" y="5847309"/>
            <a:ext cx="8032088" cy="900246"/>
          </a:xfrm>
          <a:prstGeom prst="rect">
            <a:avLst/>
          </a:prstGeom>
        </p:spPr>
        <p:txBody>
          <a:bodyPr wrap="square">
            <a:spAutoFit/>
          </a:bodyPr>
          <a:lstStyle/>
          <a:p>
            <a:r>
              <a:rPr lang="en-US" sz="1050" dirty="0">
                <a:cs typeface="Arial"/>
              </a:rPr>
              <a:t>Note: Data are for </a:t>
            </a:r>
            <a:r>
              <a:rPr lang="en-US" sz="1050" dirty="0" smtClean="0">
                <a:cs typeface="Arial"/>
              </a:rPr>
              <a:t>primary owner-occupied </a:t>
            </a:r>
            <a:r>
              <a:rPr lang="en-US" sz="1050" dirty="0">
                <a:cs typeface="Arial"/>
              </a:rPr>
              <a:t>loans. </a:t>
            </a:r>
            <a:r>
              <a:rPr lang="en-US" sz="1050" dirty="0" smtClean="0">
                <a:cs typeface="Arial"/>
              </a:rPr>
              <a:t>For </a:t>
            </a:r>
            <a:r>
              <a:rPr lang="en-US" sz="1050" dirty="0">
                <a:cs typeface="Arial"/>
              </a:rPr>
              <a:t>the appraisal waiver charts, we are assuming a one month shift between first payment date and origination date</a:t>
            </a:r>
            <a:r>
              <a:rPr lang="en-US" sz="1050" dirty="0" smtClean="0">
                <a:cs typeface="Arial"/>
              </a:rPr>
              <a:t>. </a:t>
            </a:r>
            <a:r>
              <a:rPr lang="en-US" sz="1050" dirty="0">
                <a:cs typeface="Arial" panose="020B0604020202020204" pitchFamily="34" charset="0"/>
              </a:rPr>
              <a:t>Results are predictive margins for </a:t>
            </a:r>
            <a:r>
              <a:rPr lang="en-US" sz="1050" dirty="0" smtClean="0">
                <a:cs typeface="Arial" panose="020B0604020202020204" pitchFamily="34" charset="0"/>
              </a:rPr>
              <a:t>the respective </a:t>
            </a:r>
            <a:r>
              <a:rPr lang="en-US" sz="1050" dirty="0">
                <a:cs typeface="Arial" panose="020B0604020202020204" pitchFamily="34" charset="0"/>
              </a:rPr>
              <a:t>group, which represents the average predicted response if everyone in the sample had been in that group. This means that the model estimates the difference in overvaluation assuming </a:t>
            </a:r>
            <a:r>
              <a:rPr lang="en-US" sz="1050" dirty="0" smtClean="0">
                <a:cs typeface="Arial" panose="020B0604020202020204" pitchFamily="34" charset="0"/>
              </a:rPr>
              <a:t>that </a:t>
            </a:r>
            <a:r>
              <a:rPr lang="en-US" sz="1050" dirty="0">
                <a:cs typeface="Arial" panose="020B0604020202020204" pitchFamily="34" charset="0"/>
              </a:rPr>
              <a:t>human appraisals and waivers have the </a:t>
            </a:r>
            <a:r>
              <a:rPr lang="en-US" sz="1050" dirty="0" smtClean="0">
                <a:cs typeface="Arial" panose="020B0604020202020204" pitchFamily="34" charset="0"/>
              </a:rPr>
              <a:t>LTV distribution.</a:t>
            </a:r>
            <a:endParaRPr lang="en-US" sz="1050" dirty="0">
              <a:cs typeface="Arial"/>
            </a:endParaRPr>
          </a:p>
          <a:p>
            <a:r>
              <a:rPr lang="en-US" sz="1050" dirty="0">
                <a:solidFill>
                  <a:srgbClr val="000000"/>
                </a:solidFill>
                <a:cs typeface="Arial"/>
              </a:rPr>
              <a:t>Source: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cs typeface="Arial"/>
              </a:rPr>
              <a:t>.</a:t>
            </a:r>
          </a:p>
        </p:txBody>
      </p:sp>
      <p:graphicFrame>
        <p:nvGraphicFramePr>
          <p:cNvPr id="8" name="Chart 7"/>
          <p:cNvGraphicFramePr>
            <a:graphicFrameLocks/>
          </p:cNvGraphicFramePr>
          <p:nvPr>
            <p:extLst>
              <p:ext uri="{D42A27DB-BD31-4B8C-83A1-F6EECF244321}">
                <p14:modId xmlns:p14="http://schemas.microsoft.com/office/powerpoint/2010/main" val="1503025796"/>
              </p:ext>
            </p:extLst>
          </p:nvPr>
        </p:nvGraphicFramePr>
        <p:xfrm>
          <a:off x="405330" y="1979130"/>
          <a:ext cx="4056495" cy="3659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852315383"/>
              </p:ext>
            </p:extLst>
          </p:nvPr>
        </p:nvGraphicFramePr>
        <p:xfrm>
          <a:off x="4279092" y="1970088"/>
          <a:ext cx="4056495" cy="36510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5401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556539284"/>
              </p:ext>
            </p:extLst>
          </p:nvPr>
        </p:nvGraphicFramePr>
        <p:xfrm>
          <a:off x="818003" y="1968484"/>
          <a:ext cx="7498080" cy="39057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640B93FB-070B-4945-8AF2-4B941007AB20}" type="slidenum">
              <a:rPr lang="en-US" smtClean="0"/>
              <a:t>37</a:t>
            </a:fld>
            <a:endParaRPr lang="en-US" dirty="0"/>
          </a:p>
        </p:txBody>
      </p:sp>
      <p:sp>
        <p:nvSpPr>
          <p:cNvPr id="5" name="Rectangle 4"/>
          <p:cNvSpPr/>
          <p:nvPr/>
        </p:nvSpPr>
        <p:spPr>
          <a:xfrm>
            <a:off x="299823" y="783491"/>
            <a:ext cx="8407874" cy="923330"/>
          </a:xfrm>
          <a:prstGeom prst="rect">
            <a:avLst/>
          </a:prstGeom>
        </p:spPr>
        <p:txBody>
          <a:bodyPr wrap="square">
            <a:spAutoFit/>
          </a:bodyPr>
          <a:lstStyle/>
          <a:p>
            <a:r>
              <a:rPr lang="en-US" i="1" dirty="0" smtClean="0">
                <a:latin typeface="Arial" panose="020B0604020202020204" pitchFamily="34" charset="0"/>
                <a:cs typeface="Arial" panose="020B0604020202020204" pitchFamily="34" charset="0"/>
              </a:rPr>
              <a:t>For both Fannie and Freddie, waiver refi valuations are on average lower than human appraisals. While there is little difference on the human side, </a:t>
            </a:r>
            <a:r>
              <a:rPr lang="en-US" i="1" dirty="0">
                <a:latin typeface="Arial" panose="020B0604020202020204" pitchFamily="34" charset="0"/>
                <a:cs typeface="Arial" panose="020B0604020202020204" pitchFamily="34" charset="0"/>
              </a:rPr>
              <a:t>i</a:t>
            </a:r>
            <a:r>
              <a:rPr lang="en-US" i="1" dirty="0" smtClean="0">
                <a:latin typeface="Arial" panose="020B0604020202020204" pitchFamily="34" charset="0"/>
                <a:cs typeface="Arial" panose="020B0604020202020204" pitchFamily="34" charset="0"/>
              </a:rPr>
              <a:t>t appears that Fannie’s waiver program is significantly more conservative than Freddie’s. </a:t>
            </a:r>
            <a:endParaRPr lang="en-US" i="1" dirty="0">
              <a:latin typeface="Arial" panose="020B0604020202020204" pitchFamily="34" charset="0"/>
              <a:cs typeface="Arial" panose="020B0604020202020204" pitchFamily="34" charset="0"/>
            </a:endParaRPr>
          </a:p>
        </p:txBody>
      </p:sp>
      <p:sp>
        <p:nvSpPr>
          <p:cNvPr id="12" name="Title 1"/>
          <p:cNvSpPr txBox="1">
            <a:spLocks/>
          </p:cNvSpPr>
          <p:nvPr/>
        </p:nvSpPr>
        <p:spPr>
          <a:xfrm>
            <a:off x="0" y="2"/>
            <a:ext cx="9144000" cy="521826"/>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latin typeface="Arial" panose="020B0604020202020204" pitchFamily="34" charset="0"/>
                <a:cs typeface="Arial" panose="020B0604020202020204" pitchFamily="34" charset="0"/>
              </a:rPr>
              <a:t>GSE Refi Value Overstatement by GSE</a:t>
            </a:r>
            <a:endParaRPr lang="en-US" sz="2400" i="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76659675"/>
              </p:ext>
            </p:extLst>
          </p:nvPr>
        </p:nvGraphicFramePr>
        <p:xfrm>
          <a:off x="3897630" y="4521878"/>
          <a:ext cx="2560320" cy="571500"/>
        </p:xfrm>
        <a:graphic>
          <a:graphicData uri="http://schemas.openxmlformats.org/drawingml/2006/table">
            <a:tbl>
              <a:tblPr/>
              <a:tblGrid>
                <a:gridCol w="1280160">
                  <a:extLst>
                    <a:ext uri="{9D8B030D-6E8A-4147-A177-3AD203B41FA5}">
                      <a16:colId xmlns:a16="http://schemas.microsoft.com/office/drawing/2014/main" val="97798482"/>
                    </a:ext>
                  </a:extLst>
                </a:gridCol>
                <a:gridCol w="640080">
                  <a:extLst>
                    <a:ext uri="{9D8B030D-6E8A-4147-A177-3AD203B41FA5}">
                      <a16:colId xmlns:a16="http://schemas.microsoft.com/office/drawing/2014/main" val="1927192462"/>
                    </a:ext>
                  </a:extLst>
                </a:gridCol>
                <a:gridCol w="640080">
                  <a:extLst>
                    <a:ext uri="{9D8B030D-6E8A-4147-A177-3AD203B41FA5}">
                      <a16:colId xmlns:a16="http://schemas.microsoft.com/office/drawing/2014/main" val="3146523648"/>
                    </a:ext>
                  </a:extLst>
                </a:gridCol>
              </a:tblGrid>
              <a:tr h="190500">
                <a:tc>
                  <a:txBody>
                    <a:bodyPr/>
                    <a:lstStyle/>
                    <a:p>
                      <a:pPr algn="l" fontAlgn="b"/>
                      <a:r>
                        <a:rPr lang="en-US" sz="1100" b="0" i="0" u="none" strike="noStrike" dirty="0" smtClean="0">
                          <a:solidFill>
                            <a:srgbClr val="000000"/>
                          </a:solidFill>
                          <a:effectLst/>
                          <a:latin typeface="Calibri" panose="020F0502020204030204" pitchFamily="34" charset="0"/>
                        </a:rPr>
                        <a:t>Avg.</a:t>
                      </a:r>
                      <a:r>
                        <a:rPr lang="en-US" sz="1100" b="0" i="0" u="none" strike="noStrike" baseline="0" dirty="0" smtClean="0">
                          <a:solidFill>
                            <a:srgbClr val="000000"/>
                          </a:solidFill>
                          <a:effectLst/>
                          <a:latin typeface="Calibri" panose="020F0502020204030204" pitchFamily="34" charset="0"/>
                        </a:rPr>
                        <a:t> since Jan. 2017</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Human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Waiver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1744405"/>
                  </a:ext>
                </a:extLst>
              </a:tr>
              <a:tr h="190500">
                <a:tc>
                  <a:txBody>
                    <a:bodyPr/>
                    <a:lstStyle/>
                    <a:p>
                      <a:pPr algn="l" fontAlgn="b"/>
                      <a:r>
                        <a:rPr lang="en-US" sz="1100" b="0" i="0" u="none" strike="noStrike" dirty="0">
                          <a:solidFill>
                            <a:srgbClr val="000000"/>
                          </a:solidFill>
                          <a:effectLst/>
                          <a:latin typeface="Calibri" panose="020F0502020204030204" pitchFamily="34" charset="0"/>
                        </a:rPr>
                        <a:t>Freddie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39861269"/>
                  </a:ext>
                </a:extLst>
              </a:tr>
              <a:tr h="190500">
                <a:tc>
                  <a:txBody>
                    <a:bodyPr/>
                    <a:lstStyle/>
                    <a:p>
                      <a:pPr algn="l" fontAlgn="b"/>
                      <a:r>
                        <a:rPr lang="en-US" sz="1100" b="0" i="0" u="none" strike="noStrike">
                          <a:solidFill>
                            <a:srgbClr val="000000"/>
                          </a:solidFill>
                          <a:effectLst/>
                          <a:latin typeface="Calibri" panose="020F0502020204030204" pitchFamily="34" charset="0"/>
                        </a:rPr>
                        <a:t>Fannie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79635118"/>
                  </a:ext>
                </a:extLst>
              </a:tr>
            </a:tbl>
          </a:graphicData>
        </a:graphic>
      </p:graphicFrame>
      <p:sp>
        <p:nvSpPr>
          <p:cNvPr id="8" name="Rectangle 7"/>
          <p:cNvSpPr/>
          <p:nvPr/>
        </p:nvSpPr>
        <p:spPr>
          <a:xfrm>
            <a:off x="503720" y="5800249"/>
            <a:ext cx="8349335" cy="900246"/>
          </a:xfrm>
          <a:prstGeom prst="rect">
            <a:avLst/>
          </a:prstGeom>
        </p:spPr>
        <p:txBody>
          <a:bodyPr wrap="square">
            <a:spAutoFit/>
          </a:bodyPr>
          <a:lstStyle/>
          <a:p>
            <a:r>
              <a:rPr lang="en-US" sz="1050" dirty="0">
                <a:cs typeface="Arial"/>
              </a:rPr>
              <a:t>Note: Data are for </a:t>
            </a:r>
            <a:r>
              <a:rPr lang="en-US" sz="1050" dirty="0" smtClean="0">
                <a:cs typeface="Arial"/>
              </a:rPr>
              <a:t>primary owner-occupied </a:t>
            </a:r>
            <a:r>
              <a:rPr lang="en-US" sz="1050" dirty="0">
                <a:cs typeface="Arial"/>
              </a:rPr>
              <a:t>loans. </a:t>
            </a:r>
            <a:r>
              <a:rPr lang="en-US" sz="1050" dirty="0" smtClean="0">
                <a:cs typeface="Arial"/>
              </a:rPr>
              <a:t>For </a:t>
            </a:r>
            <a:r>
              <a:rPr lang="en-US" sz="1050" dirty="0">
                <a:cs typeface="Arial"/>
              </a:rPr>
              <a:t>the appraisal waiver charts, we are assuming a one month shift between first payment date and origination date</a:t>
            </a:r>
            <a:r>
              <a:rPr lang="en-US" sz="1050" dirty="0" smtClean="0">
                <a:cs typeface="Arial"/>
              </a:rPr>
              <a:t>. R</a:t>
            </a:r>
            <a:r>
              <a:rPr lang="en-US" sz="1050" dirty="0" smtClean="0">
                <a:cs typeface="Arial" panose="020B0604020202020204" pitchFamily="34" charset="0"/>
              </a:rPr>
              <a:t>esults </a:t>
            </a:r>
            <a:r>
              <a:rPr lang="en-US" sz="1050" dirty="0">
                <a:cs typeface="Arial" panose="020B0604020202020204" pitchFamily="34" charset="0"/>
              </a:rPr>
              <a:t>are predictive margins for </a:t>
            </a:r>
            <a:r>
              <a:rPr lang="en-US" sz="1050" dirty="0" smtClean="0">
                <a:cs typeface="Arial" panose="020B0604020202020204" pitchFamily="34" charset="0"/>
              </a:rPr>
              <a:t>the respective </a:t>
            </a:r>
            <a:r>
              <a:rPr lang="en-US" sz="1050" dirty="0">
                <a:cs typeface="Arial" panose="020B0604020202020204" pitchFamily="34" charset="0"/>
              </a:rPr>
              <a:t>group, which represents the average predicted response if everyone in the sample had been in that group. This means that the model estimates the difference in overvaluation assuming </a:t>
            </a:r>
            <a:r>
              <a:rPr lang="en-US" sz="1050" dirty="0" smtClean="0">
                <a:cs typeface="Arial" panose="020B0604020202020204" pitchFamily="34" charset="0"/>
              </a:rPr>
              <a:t>that </a:t>
            </a:r>
            <a:r>
              <a:rPr lang="en-US" sz="1050" dirty="0">
                <a:cs typeface="Arial" panose="020B0604020202020204" pitchFamily="34" charset="0"/>
              </a:rPr>
              <a:t>human appraisals and waivers have the same </a:t>
            </a:r>
            <a:r>
              <a:rPr lang="en-US" sz="1050" dirty="0" smtClean="0">
                <a:cs typeface="Arial" panose="020B0604020202020204" pitchFamily="34" charset="0"/>
              </a:rPr>
              <a:t>LTV and NCO and CO distribution.</a:t>
            </a:r>
            <a:endParaRPr lang="en-US" sz="1050" dirty="0">
              <a:cs typeface="Arial" panose="020B0604020202020204" pitchFamily="34" charset="0"/>
            </a:endParaRPr>
          </a:p>
          <a:p>
            <a:r>
              <a:rPr lang="en-US" sz="1050" dirty="0" smtClean="0">
                <a:solidFill>
                  <a:srgbClr val="000000"/>
                </a:solidFill>
                <a:cs typeface="Arial"/>
              </a:rPr>
              <a:t>Source</a:t>
            </a:r>
            <a:r>
              <a:rPr lang="en-US" sz="1050" dirty="0">
                <a:solidFill>
                  <a:srgbClr val="000000"/>
                </a:solidFill>
                <a:cs typeface="Arial"/>
              </a:rPr>
              <a:t>: </a:t>
            </a:r>
            <a:r>
              <a:rPr lang="en-US" sz="1050" dirty="0">
                <a:solidFill>
                  <a:prstClr val="black"/>
                </a:solidFill>
              </a:rPr>
              <a:t>AEI Housing Center, </a:t>
            </a:r>
            <a:r>
              <a:rPr lang="en-US" sz="1050" dirty="0">
                <a:solidFill>
                  <a:srgbClr val="0070C0"/>
                </a:solidFill>
                <a:cs typeface="Arial"/>
                <a:hlinkClick r:id="rId3"/>
              </a:rPr>
              <a:t>www.AEI.org/housing</a:t>
            </a:r>
            <a:r>
              <a:rPr lang="en-US" sz="1050" dirty="0">
                <a:cs typeface="Arial"/>
              </a:rPr>
              <a:t>.</a:t>
            </a:r>
          </a:p>
        </p:txBody>
      </p:sp>
    </p:spTree>
    <p:extLst>
      <p:ext uri="{BB962C8B-B14F-4D97-AF65-F5344CB8AC3E}">
        <p14:creationId xmlns:p14="http://schemas.microsoft.com/office/powerpoint/2010/main" val="125310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38</a:t>
            </a:fld>
            <a:endParaRPr lang="en-US"/>
          </a:p>
        </p:txBody>
      </p:sp>
      <p:sp>
        <p:nvSpPr>
          <p:cNvPr id="6" name="Rectangle 5"/>
          <p:cNvSpPr/>
          <p:nvPr/>
        </p:nvSpPr>
        <p:spPr>
          <a:xfrm>
            <a:off x="405328" y="6106513"/>
            <a:ext cx="8440287" cy="738664"/>
          </a:xfrm>
          <a:prstGeom prst="rect">
            <a:avLst/>
          </a:prstGeom>
        </p:spPr>
        <p:txBody>
          <a:bodyPr wrap="square">
            <a:spAutoFit/>
          </a:bodyPr>
          <a:lstStyle/>
          <a:p>
            <a:r>
              <a:rPr lang="en-US" sz="1050" dirty="0">
                <a:cs typeface="Arial"/>
              </a:rPr>
              <a:t>Note: For the appraisal waiver charts, we are assuming a one month shift between first payment date and origination </a:t>
            </a:r>
            <a:r>
              <a:rPr lang="en-US" sz="1050" dirty="0" smtClean="0">
                <a:cs typeface="Arial"/>
              </a:rPr>
              <a:t>date. Waiver </a:t>
            </a:r>
            <a:r>
              <a:rPr lang="en-US" sz="1050" dirty="0">
                <a:cs typeface="Arial"/>
              </a:rPr>
              <a:t>volume for LTVs below 50% are not shown as volume is low and the confidence bands around these results is quite </a:t>
            </a:r>
            <a:r>
              <a:rPr lang="en-US" sz="1050" dirty="0" smtClean="0">
                <a:cs typeface="Arial"/>
              </a:rPr>
              <a:t>large. Data are for loans using waiver or human appraisal and originated in </a:t>
            </a:r>
            <a:r>
              <a:rPr lang="en-US" sz="1050" dirty="0">
                <a:cs typeface="Arial"/>
              </a:rPr>
              <a:t>November 2020. </a:t>
            </a:r>
          </a:p>
          <a:p>
            <a:r>
              <a:rPr lang="en-US" sz="1050" dirty="0" smtClean="0">
                <a:solidFill>
                  <a:srgbClr val="000000"/>
                </a:solidFill>
                <a:cs typeface="Arial"/>
              </a:rPr>
              <a:t>Source</a:t>
            </a:r>
            <a:r>
              <a:rPr lang="en-US" sz="1050" dirty="0">
                <a:solidFill>
                  <a:srgbClr val="000000"/>
                </a:solidFill>
                <a:cs typeface="Arial"/>
              </a:rPr>
              <a:t>: </a:t>
            </a:r>
            <a:r>
              <a:rPr lang="en-US" sz="1050" dirty="0" smtClean="0">
                <a:solidFill>
                  <a:prstClr val="black"/>
                </a:solidFill>
              </a:rPr>
              <a:t>AEI </a:t>
            </a:r>
            <a:r>
              <a:rPr lang="en-US" sz="1050" dirty="0">
                <a:solidFill>
                  <a:prstClr val="black"/>
                </a:solidFill>
              </a:rPr>
              <a:t>Housing Center, </a:t>
            </a:r>
            <a:r>
              <a:rPr lang="en-US" sz="1050" dirty="0">
                <a:solidFill>
                  <a:srgbClr val="0070C0"/>
                </a:solidFill>
                <a:cs typeface="Arial"/>
                <a:hlinkClick r:id="rId2"/>
              </a:rPr>
              <a:t>www.AEI.org/housing</a:t>
            </a:r>
            <a:r>
              <a:rPr lang="en-US" sz="1050" dirty="0">
                <a:cs typeface="Arial"/>
              </a:rPr>
              <a:t>.</a:t>
            </a:r>
          </a:p>
        </p:txBody>
      </p:sp>
      <p:sp>
        <p:nvSpPr>
          <p:cNvPr id="8" name="Title 1"/>
          <p:cNvSpPr txBox="1">
            <a:spLocks/>
          </p:cNvSpPr>
          <p:nvPr/>
        </p:nvSpPr>
        <p:spPr>
          <a:xfrm>
            <a:off x="0" y="0"/>
            <a:ext cx="9144000" cy="541121"/>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latin typeface="Arial" panose="020B0604020202020204" pitchFamily="34" charset="0"/>
                <a:cs typeface="Arial" panose="020B0604020202020204" pitchFamily="34" charset="0"/>
              </a:rPr>
              <a:t>GSE </a:t>
            </a:r>
            <a:r>
              <a:rPr lang="en-US" sz="2200" dirty="0" smtClean="0">
                <a:latin typeface="Arial" panose="020B0604020202020204" pitchFamily="34" charset="0"/>
                <a:cs typeface="Arial" panose="020B0604020202020204" pitchFamily="34" charset="0"/>
              </a:rPr>
              <a:t>LTV Anchoring</a:t>
            </a:r>
            <a:endParaRPr lang="en-US" sz="2200" strike="sngStrike"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4625472" y="817094"/>
            <a:ext cx="4019999" cy="2308324"/>
          </a:xfrm>
          <a:prstGeom prst="rect">
            <a:avLst/>
          </a:prstGeom>
        </p:spPr>
        <p:txBody>
          <a:bodyPr wrap="square">
            <a:spAutoFit/>
          </a:bodyPr>
          <a:lstStyle/>
          <a:p>
            <a:r>
              <a:rPr lang="en-US" sz="1600" i="1" dirty="0" smtClean="0">
                <a:latin typeface="Arial" panose="020B0604020202020204" pitchFamily="34" charset="0"/>
                <a:cs typeface="Arial" panose="020B0604020202020204" pitchFamily="34" charset="0"/>
              </a:rPr>
              <a:t>It is well known that LTVs are heavily anchored to certain percentages. Anchoring is the use of a value that ones knows in order to make a decision or value estimate</a:t>
            </a:r>
            <a:r>
              <a:rPr lang="en-US" sz="1600" i="1" dirty="0">
                <a:latin typeface="Arial" panose="020B0604020202020204" pitchFamily="34" charset="0"/>
                <a:cs typeface="Arial" panose="020B0604020202020204" pitchFamily="34" charset="0"/>
              </a:rPr>
              <a:t>. In the case of </a:t>
            </a:r>
            <a:r>
              <a:rPr lang="en-US" sz="1600" i="1" dirty="0" err="1">
                <a:latin typeface="Arial" panose="020B0604020202020204" pitchFamily="34" charset="0"/>
                <a:cs typeface="Arial" panose="020B0604020202020204" pitchFamily="34" charset="0"/>
              </a:rPr>
              <a:t>refis</a:t>
            </a:r>
            <a:r>
              <a:rPr lang="en-US" sz="1600" i="1" dirty="0">
                <a:latin typeface="Arial" panose="020B0604020202020204" pitchFamily="34" charset="0"/>
                <a:cs typeface="Arial" panose="020B0604020202020204" pitchFamily="34" charset="0"/>
              </a:rPr>
              <a:t>, these anchor points interact with the applicant’s perception of home value and the refinance amount and any cash proposed to be extracted from the home</a:t>
            </a:r>
            <a:r>
              <a:rPr lang="en-US" sz="1600" i="1" dirty="0" smtClean="0">
                <a:latin typeface="Arial" panose="020B0604020202020204" pitchFamily="34" charset="0"/>
                <a:cs typeface="Arial" panose="020B0604020202020204" pitchFamily="34" charset="0"/>
              </a:rPr>
              <a:t>.</a:t>
            </a:r>
            <a:endParaRPr lang="en-US" sz="1600" i="1"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4166526743"/>
              </p:ext>
            </p:extLst>
          </p:nvPr>
        </p:nvGraphicFramePr>
        <p:xfrm>
          <a:off x="523418" y="3333170"/>
          <a:ext cx="367796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223268205"/>
              </p:ext>
            </p:extLst>
          </p:nvPr>
        </p:nvGraphicFramePr>
        <p:xfrm>
          <a:off x="523418" y="599656"/>
          <a:ext cx="3570023"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048854535"/>
              </p:ext>
            </p:extLst>
          </p:nvPr>
        </p:nvGraphicFramePr>
        <p:xfrm>
          <a:off x="4567049" y="3432018"/>
          <a:ext cx="3781801" cy="2674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2130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33301223"/>
              </p:ext>
            </p:extLst>
          </p:nvPr>
        </p:nvGraphicFramePr>
        <p:xfrm>
          <a:off x="3923607" y="2376123"/>
          <a:ext cx="4922010" cy="3535384"/>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5EC896E7-D138-41A8-AB37-BF01DDA15C47}" type="slidenum">
              <a:rPr lang="en-US" smtClean="0"/>
              <a:t>39</a:t>
            </a:fld>
            <a:endParaRPr lang="en-US"/>
          </a:p>
        </p:txBody>
      </p:sp>
      <p:sp>
        <p:nvSpPr>
          <p:cNvPr id="6" name="Rectangle 5"/>
          <p:cNvSpPr/>
          <p:nvPr/>
        </p:nvSpPr>
        <p:spPr>
          <a:xfrm>
            <a:off x="292774" y="6012317"/>
            <a:ext cx="8615475" cy="415498"/>
          </a:xfrm>
          <a:prstGeom prst="rect">
            <a:avLst/>
          </a:prstGeom>
        </p:spPr>
        <p:txBody>
          <a:bodyPr wrap="square">
            <a:spAutoFit/>
          </a:bodyPr>
          <a:lstStyle/>
          <a:p>
            <a:r>
              <a:rPr lang="en-US" sz="1050" dirty="0">
                <a:cs typeface="Arial"/>
              </a:rPr>
              <a:t>Note: For the appraisal waiver charts, we are assuming a one month shift between first payment date and origination date. </a:t>
            </a:r>
            <a:r>
              <a:rPr lang="en-US" sz="1050" dirty="0" smtClean="0">
                <a:cs typeface="Arial"/>
              </a:rPr>
              <a:t>Data are for November 2020.</a:t>
            </a:r>
            <a:endParaRPr lang="en-US" sz="1050" dirty="0">
              <a:cs typeface="Arial"/>
            </a:endParaRPr>
          </a:p>
          <a:p>
            <a:r>
              <a:rPr lang="en-US" sz="1050" dirty="0" smtClean="0">
                <a:solidFill>
                  <a:srgbClr val="000000"/>
                </a:solidFill>
                <a:cs typeface="Arial"/>
              </a:rPr>
              <a:t>Source</a:t>
            </a:r>
            <a:r>
              <a:rPr lang="en-US" sz="1050" dirty="0">
                <a:solidFill>
                  <a:srgbClr val="000000"/>
                </a:solidFill>
                <a:cs typeface="Arial"/>
              </a:rPr>
              <a:t>: </a:t>
            </a:r>
            <a:r>
              <a:rPr lang="en-US" sz="1050" dirty="0" smtClean="0">
                <a:solidFill>
                  <a:srgbClr val="000000"/>
                </a:solidFill>
                <a:cs typeface="Arial"/>
              </a:rPr>
              <a:t>Fannie Mae &amp; Freddie Mac, tabulated by the </a:t>
            </a:r>
            <a:r>
              <a:rPr lang="en-US" sz="1050" dirty="0" smtClean="0">
                <a:solidFill>
                  <a:prstClr val="black"/>
                </a:solidFill>
              </a:rPr>
              <a:t>AEI </a:t>
            </a:r>
            <a:r>
              <a:rPr lang="en-US" sz="1050" dirty="0">
                <a:solidFill>
                  <a:prstClr val="black"/>
                </a:solidFill>
              </a:rPr>
              <a:t>Housing Center, </a:t>
            </a:r>
            <a:r>
              <a:rPr lang="en-US" sz="1050" dirty="0">
                <a:solidFill>
                  <a:srgbClr val="0070C0"/>
                </a:solidFill>
                <a:cs typeface="Arial"/>
                <a:hlinkClick r:id="rId3"/>
              </a:rPr>
              <a:t>www.AEI.org/housing</a:t>
            </a:r>
            <a:r>
              <a:rPr lang="en-US" sz="1050" dirty="0">
                <a:cs typeface="Arial"/>
              </a:rPr>
              <a:t>.</a:t>
            </a:r>
          </a:p>
        </p:txBody>
      </p:sp>
      <p:sp>
        <p:nvSpPr>
          <p:cNvPr id="8" name="Title 1"/>
          <p:cNvSpPr txBox="1">
            <a:spLocks/>
          </p:cNvSpPr>
          <p:nvPr/>
        </p:nvSpPr>
        <p:spPr>
          <a:xfrm>
            <a:off x="0" y="-9461"/>
            <a:ext cx="9144000" cy="632802"/>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Evidence of Potential Gaming of Appraisal </a:t>
            </a:r>
            <a:r>
              <a:rPr lang="en-US" sz="2000" dirty="0" smtClean="0">
                <a:latin typeface="Arial" panose="020B0604020202020204" pitchFamily="34" charset="0"/>
                <a:cs typeface="Arial" panose="020B0604020202020204" pitchFamily="34" charset="0"/>
              </a:rPr>
              <a:t>Waivers: </a:t>
            </a:r>
          </a:p>
          <a:p>
            <a:r>
              <a:rPr lang="en-US" sz="2000" dirty="0" smtClean="0">
                <a:latin typeface="Arial" panose="020B0604020202020204" pitchFamily="34" charset="0"/>
                <a:cs typeface="Arial" panose="020B0604020202020204" pitchFamily="34" charset="0"/>
              </a:rPr>
              <a:t>Waivers Demonstrate More Anchoring than Human Appraisals</a:t>
            </a:r>
            <a:endParaRPr lang="en-US" sz="2200" strike="sngStrike" dirty="0">
              <a:latin typeface="Arial" panose="020B0604020202020204" pitchFamily="34" charset="0"/>
              <a:cs typeface="Arial" panose="020B0604020202020204" pitchFamily="34" charset="0"/>
            </a:endParaRPr>
          </a:p>
        </p:txBody>
      </p:sp>
      <p:sp>
        <p:nvSpPr>
          <p:cNvPr id="7" name="Rectangle 6"/>
          <p:cNvSpPr/>
          <p:nvPr/>
        </p:nvSpPr>
        <p:spPr>
          <a:xfrm>
            <a:off x="180220" y="784371"/>
            <a:ext cx="8840585" cy="1569660"/>
          </a:xfrm>
          <a:prstGeom prst="rect">
            <a:avLst/>
          </a:prstGeom>
        </p:spPr>
        <p:txBody>
          <a:bodyPr wrap="square">
            <a:spAutoFit/>
          </a:bodyPr>
          <a:lstStyle/>
          <a:p>
            <a:r>
              <a:rPr lang="en-US" sz="1600" i="1" dirty="0">
                <a:latin typeface="Arial" panose="020B0604020202020204" pitchFamily="34" charset="0"/>
                <a:cs typeface="Arial" panose="020B0604020202020204" pitchFamily="34" charset="0"/>
              </a:rPr>
              <a:t>Waivers are granted using a data-based analysis of the reasonableness of the applicant’s self-valuation, which reflects what the applicant needs to land on one of the desired pricing points </a:t>
            </a:r>
            <a:r>
              <a:rPr lang="en-US" sz="1600" i="1" dirty="0" smtClean="0">
                <a:latin typeface="Arial" panose="020B0604020202020204" pitchFamily="34" charset="0"/>
                <a:cs typeface="Arial" panose="020B0604020202020204" pitchFamily="34" charset="0"/>
              </a:rPr>
              <a:t>noted on the prior slide. </a:t>
            </a:r>
            <a:r>
              <a:rPr lang="en-US" sz="1600" i="1" dirty="0">
                <a:latin typeface="Arial" panose="020B0604020202020204" pitchFamily="34" charset="0"/>
                <a:cs typeface="Arial" panose="020B0604020202020204" pitchFamily="34" charset="0"/>
              </a:rPr>
              <a:t>Being even a dollar less in value would raise the LTV to be above the price point, and thereby add cost. Some of the metrics used in the analysis are an automated pricing model, value confidence bands, historical information, automated underwriting (AU) accept status, and other credit criteria. </a:t>
            </a:r>
          </a:p>
        </p:txBody>
      </p:sp>
      <p:sp>
        <p:nvSpPr>
          <p:cNvPr id="2" name="Rectangle 1"/>
          <p:cNvSpPr/>
          <p:nvPr/>
        </p:nvSpPr>
        <p:spPr>
          <a:xfrm>
            <a:off x="4335322" y="2892431"/>
            <a:ext cx="3418416" cy="415498"/>
          </a:xfrm>
          <a:prstGeom prst="rect">
            <a:avLst/>
          </a:prstGeom>
        </p:spPr>
        <p:txBody>
          <a:bodyPr wrap="square">
            <a:spAutoFit/>
          </a:bodyPr>
          <a:lstStyle/>
          <a:p>
            <a:pPr algn="ctr"/>
            <a:r>
              <a:rPr lang="en-US" sz="1050" dirty="0">
                <a:latin typeface="Arial" panose="020B0604020202020204" pitchFamily="34" charset="0"/>
                <a:cs typeface="Arial" panose="020B0604020202020204" pitchFamily="34" charset="0"/>
              </a:rPr>
              <a:t>For example, the waiver share of all no-cash out loans is 87% at 60% LTV and drops to 76% at 58% LTV. </a:t>
            </a:r>
          </a:p>
        </p:txBody>
      </p:sp>
      <p:sp>
        <p:nvSpPr>
          <p:cNvPr id="3" name="Rectangle 2"/>
          <p:cNvSpPr/>
          <p:nvPr/>
        </p:nvSpPr>
        <p:spPr>
          <a:xfrm>
            <a:off x="180220" y="2488721"/>
            <a:ext cx="3743387" cy="3108543"/>
          </a:xfrm>
          <a:prstGeom prst="rect">
            <a:avLst/>
          </a:prstGeom>
        </p:spPr>
        <p:txBody>
          <a:bodyPr wrap="square">
            <a:spAutoFit/>
          </a:bodyPr>
          <a:lstStyle/>
          <a:p>
            <a:r>
              <a:rPr lang="en-US" sz="1400" i="1" dirty="0" smtClean="0">
                <a:latin typeface="Arial" panose="020B0604020202020204" pitchFamily="34" charset="0"/>
                <a:cs typeface="Arial" panose="020B0604020202020204" pitchFamily="34" charset="0"/>
              </a:rPr>
              <a:t>Machine </a:t>
            </a:r>
            <a:r>
              <a:rPr lang="en-US" sz="1400" i="1" dirty="0">
                <a:latin typeface="Arial" panose="020B0604020202020204" pitchFamily="34" charset="0"/>
                <a:cs typeface="Arial" panose="020B0604020202020204" pitchFamily="34" charset="0"/>
              </a:rPr>
              <a:t>based waivers on cash out and no cash out loans are found to have a higher propensity to anchor, as evidenced by the jumps in waiver share at each of the usual LTV related price points. </a:t>
            </a:r>
          </a:p>
          <a:p>
            <a:endParaRPr lang="en-US" sz="1400" i="1" dirty="0">
              <a:latin typeface="Arial" panose="020B0604020202020204" pitchFamily="34" charset="0"/>
              <a:cs typeface="Arial" panose="020B0604020202020204" pitchFamily="34" charset="0"/>
            </a:endParaRPr>
          </a:p>
          <a:p>
            <a:r>
              <a:rPr lang="en-US" sz="1400" i="1" dirty="0">
                <a:latin typeface="Arial" panose="020B0604020202020204" pitchFamily="34" charset="0"/>
                <a:cs typeface="Arial" panose="020B0604020202020204" pitchFamily="34" charset="0"/>
              </a:rPr>
              <a:t>The waiver process institutionalizes the traditional “what do you need?“ anchoring approach common to human valuations. Like the AU process, loan originators may increase the odds of getting the desired result by submitting to both GSEs  – and the ability to submit a limited number of multiple tries, if a waiver is not offered on the first try.  </a:t>
            </a:r>
          </a:p>
        </p:txBody>
      </p:sp>
      <p:sp>
        <p:nvSpPr>
          <p:cNvPr id="15" name="Oval 14"/>
          <p:cNvSpPr/>
          <p:nvPr/>
        </p:nvSpPr>
        <p:spPr>
          <a:xfrm>
            <a:off x="5007202" y="3587116"/>
            <a:ext cx="146606" cy="16086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5197918" y="3372257"/>
            <a:ext cx="146606" cy="16086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124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70801"/>
          </a:xfrm>
          <a:solidFill>
            <a:schemeClr val="accent1">
              <a:lumMod val="40000"/>
              <a:lumOff val="60000"/>
            </a:schemeClr>
          </a:solidFill>
        </p:spPr>
        <p:txBody>
          <a:bodyPr>
            <a:noAutofit/>
          </a:bodyPr>
          <a:lstStyle/>
          <a:p>
            <a:pPr algn="ctr"/>
            <a:r>
              <a:rPr lang="en-US" sz="2200" dirty="0">
                <a:latin typeface="Arial" panose="020B0604020202020204" pitchFamily="34" charset="0"/>
                <a:cs typeface="Arial" panose="020B0604020202020204" pitchFamily="34" charset="0"/>
              </a:rPr>
              <a:t>Recent Reports </a:t>
            </a:r>
            <a:r>
              <a:rPr lang="en-US" sz="2200" dirty="0" smtClean="0">
                <a:latin typeface="Arial" panose="020B0604020202020204" pitchFamily="34" charset="0"/>
                <a:cs typeface="Arial" panose="020B0604020202020204" pitchFamily="34" charset="0"/>
              </a:rPr>
              <a:t>Alleging </a:t>
            </a:r>
            <a:r>
              <a:rPr lang="en-US" sz="2200" dirty="0">
                <a:latin typeface="Arial" panose="020B0604020202020204" pitchFamily="34" charset="0"/>
                <a:cs typeface="Arial" panose="020B0604020202020204" pitchFamily="34" charset="0"/>
              </a:rPr>
              <a:t>Racial Bias by Appraisers on Mortgage Loans</a:t>
            </a:r>
          </a:p>
        </p:txBody>
      </p:sp>
      <p:sp>
        <p:nvSpPr>
          <p:cNvPr id="3" name="Content Placeholder 2"/>
          <p:cNvSpPr>
            <a:spLocks noGrp="1"/>
          </p:cNvSpPr>
          <p:nvPr>
            <p:ph idx="1"/>
          </p:nvPr>
        </p:nvSpPr>
        <p:spPr>
          <a:xfrm>
            <a:off x="0" y="470801"/>
            <a:ext cx="9144000" cy="6387199"/>
          </a:xfrm>
        </p:spPr>
        <p:txBody>
          <a:bodyPr>
            <a:normAutofit fontScale="85000" lnSpcReduction="10000"/>
          </a:bodyPr>
          <a:lstStyle/>
          <a:p>
            <a:pPr>
              <a:spcBef>
                <a:spcPts val="500"/>
              </a:spcBef>
            </a:pPr>
            <a:r>
              <a:rPr lang="en-US" sz="2400" dirty="0"/>
              <a:t>New York Times examples*</a:t>
            </a:r>
          </a:p>
          <a:p>
            <a:pPr lvl="1"/>
            <a:r>
              <a:rPr lang="en-US" sz="2000" dirty="0"/>
              <a:t>$135,000 or 29% difference (Jacksonville FL - appraisal 1: $330,000, appraisal 2: $465,000)</a:t>
            </a:r>
          </a:p>
          <a:p>
            <a:pPr lvl="1"/>
            <a:r>
              <a:rPr lang="en-US" sz="2000" dirty="0"/>
              <a:t>$40,000 (% unknown) difference (Hartford, CT suburb)</a:t>
            </a:r>
          </a:p>
          <a:p>
            <a:pPr lvl="1"/>
            <a:r>
              <a:rPr lang="en-US" sz="2000" dirty="0"/>
              <a:t>$160,000 or 24% difference (Los Angeles - appraisal 1: $500,000, appraisal 2: $660,000)</a:t>
            </a:r>
          </a:p>
          <a:p>
            <a:pPr>
              <a:spcBef>
                <a:spcPts val="500"/>
              </a:spcBef>
            </a:pPr>
            <a:r>
              <a:rPr lang="en-US" sz="2400" dirty="0"/>
              <a:t>Denver News Channel 7 example**</a:t>
            </a:r>
          </a:p>
          <a:p>
            <a:pPr lvl="1"/>
            <a:r>
              <a:rPr lang="en-US" sz="2000" dirty="0"/>
              <a:t>$145,000 or 26% (Denver, CO – appraisal 1: $405,000, appraisal 2: $550,000)</a:t>
            </a:r>
          </a:p>
          <a:p>
            <a:pPr>
              <a:spcBef>
                <a:spcPts val="500"/>
              </a:spcBef>
            </a:pPr>
            <a:r>
              <a:rPr lang="en-US" sz="2400" dirty="0"/>
              <a:t>Chicago Sun Times example***</a:t>
            </a:r>
          </a:p>
          <a:p>
            <a:pPr lvl="1"/>
            <a:r>
              <a:rPr lang="en-US" sz="2000" dirty="0"/>
              <a:t>$62,000 or (Chicago, IL – appraisal 1: $278,000, appraisal 2: $340,000)</a:t>
            </a:r>
          </a:p>
          <a:p>
            <a:pPr>
              <a:spcBef>
                <a:spcPts val="500"/>
              </a:spcBef>
            </a:pPr>
            <a:r>
              <a:rPr lang="en-US" sz="2400" dirty="0" smtClean="0"/>
              <a:t>Of </a:t>
            </a:r>
            <a:r>
              <a:rPr lang="en-US" sz="2400" dirty="0"/>
              <a:t>four examples with sufficient data, appraisal 1 came in an average of about $126,000 or 25% lower than appraisal </a:t>
            </a:r>
            <a:r>
              <a:rPr lang="en-US" sz="2400" dirty="0" smtClean="0"/>
              <a:t>2.</a:t>
            </a:r>
            <a:endParaRPr lang="en-US" sz="2400" dirty="0"/>
          </a:p>
          <a:p>
            <a:pPr>
              <a:spcBef>
                <a:spcPts val="500"/>
              </a:spcBef>
            </a:pPr>
            <a:r>
              <a:rPr lang="en-US" sz="2400" dirty="0" smtClean="0"/>
              <a:t>Claims </a:t>
            </a:r>
            <a:r>
              <a:rPr lang="en-US" sz="2400" dirty="0"/>
              <a:t>of bias were </a:t>
            </a:r>
            <a:r>
              <a:rPr lang="en-US" sz="2400" dirty="0" smtClean="0"/>
              <a:t>based </a:t>
            </a:r>
            <a:r>
              <a:rPr lang="en-US" sz="2400" dirty="0"/>
              <a:t>on an allegation that a human appraiser was aware of the applicant(s)’ race either </a:t>
            </a:r>
            <a:r>
              <a:rPr lang="en-US" sz="2400" dirty="0" smtClean="0"/>
              <a:t>from </a:t>
            </a:r>
            <a:r>
              <a:rPr lang="en-US" sz="2400" dirty="0"/>
              <a:t>a meeting or photos or other items in the home which indicated </a:t>
            </a:r>
            <a:r>
              <a:rPr lang="en-US" sz="2400" dirty="0" smtClean="0"/>
              <a:t>race, and as a result, </a:t>
            </a:r>
            <a:r>
              <a:rPr lang="en-US" sz="2400" dirty="0"/>
              <a:t>the appraiser underestimated the property’s value. </a:t>
            </a:r>
          </a:p>
          <a:p>
            <a:pPr>
              <a:spcBef>
                <a:spcPts val="500"/>
              </a:spcBef>
            </a:pPr>
            <a:r>
              <a:rPr lang="en-US" sz="2400" dirty="0" smtClean="0"/>
              <a:t>Allegations </a:t>
            </a:r>
            <a:r>
              <a:rPr lang="en-US" sz="2400" dirty="0"/>
              <a:t>commonly occurred in predominantly White neighborhoods. </a:t>
            </a:r>
          </a:p>
          <a:p>
            <a:pPr>
              <a:spcBef>
                <a:spcPts val="500"/>
              </a:spcBef>
            </a:pPr>
            <a:r>
              <a:rPr lang="en-US" sz="2400" dirty="0"/>
              <a:t>The </a:t>
            </a:r>
            <a:r>
              <a:rPr lang="en-US" sz="2400" dirty="0" smtClean="0"/>
              <a:t>implication is </a:t>
            </a:r>
            <a:r>
              <a:rPr lang="en-US" sz="2400" dirty="0"/>
              <a:t>that intentional and perhaps unintentional appraisal bias is commonplace and the valuation gaps are large</a:t>
            </a:r>
            <a:r>
              <a:rPr lang="en-US" sz="2400" dirty="0" smtClean="0"/>
              <a:t>.</a:t>
            </a:r>
          </a:p>
          <a:p>
            <a:pPr>
              <a:spcBef>
                <a:spcPts val="500"/>
              </a:spcBef>
            </a:pPr>
            <a:r>
              <a:rPr lang="en-US" sz="2400" dirty="0" smtClean="0"/>
              <a:t>While the facts alleged may well be true, any policy response must be based on whether the cases are the result of “bad apple” appraisers or systemic racial bias. </a:t>
            </a:r>
            <a:endParaRPr lang="en-US" sz="2400" dirty="0"/>
          </a:p>
          <a:p>
            <a:pPr>
              <a:spcBef>
                <a:spcPts val="500"/>
              </a:spcBef>
            </a:pPr>
            <a:r>
              <a:rPr lang="en-US" sz="2400" dirty="0"/>
              <a:t>A literature search found no statistical analysis of this type of claim</a:t>
            </a:r>
            <a:r>
              <a:rPr lang="en-US" sz="2400" dirty="0" smtClean="0"/>
              <a:t>. </a:t>
            </a:r>
            <a:endParaRPr lang="en-US" sz="2400" dirty="0"/>
          </a:p>
          <a:p>
            <a:pPr>
              <a:spcBef>
                <a:spcPts val="500"/>
              </a:spcBef>
            </a:pPr>
            <a:r>
              <a:rPr lang="en-US" sz="2400" dirty="0" smtClean="0"/>
              <a:t>Using big data we conduct the first analysis into whether the alleged practices of intentional </a:t>
            </a:r>
            <a:r>
              <a:rPr lang="en-US" sz="2400" dirty="0"/>
              <a:t>racial bias, along with unintentional bias, are common or uncommon. </a:t>
            </a:r>
          </a:p>
          <a:p>
            <a:pPr marL="0" indent="0">
              <a:spcBef>
                <a:spcPts val="0"/>
              </a:spcBef>
              <a:buNone/>
            </a:pPr>
            <a:r>
              <a:rPr lang="en-US" sz="1200" dirty="0"/>
              <a:t>* </a:t>
            </a:r>
            <a:r>
              <a:rPr lang="en-US" sz="1200" dirty="0">
                <a:hlinkClick r:id="rId2"/>
              </a:rPr>
              <a:t>https://www.nytimes.com/2020/08/25/realestate/blacks-minorities-appraisals-discrimination.html</a:t>
            </a:r>
            <a:r>
              <a:rPr lang="en-US" sz="1200" dirty="0"/>
              <a:t> </a:t>
            </a:r>
          </a:p>
          <a:p>
            <a:pPr marL="0" indent="0">
              <a:spcBef>
                <a:spcPts val="0"/>
              </a:spcBef>
              <a:buNone/>
            </a:pPr>
            <a:r>
              <a:rPr lang="en-US" sz="1200" dirty="0"/>
              <a:t>** </a:t>
            </a:r>
            <a:r>
              <a:rPr lang="en-US" sz="1200" dirty="0">
                <a:hlinkClick r:id="rId3"/>
              </a:rPr>
              <a:t>https://www.thedenverchannel.com/news/local-news/an-unconscious-bias-biracial-denver-couple-says-they-faced-discrimination-on-home-appraisal</a:t>
            </a:r>
            <a:endParaRPr lang="en-US" sz="1200" dirty="0"/>
          </a:p>
          <a:p>
            <a:pPr marL="0" indent="0">
              <a:spcBef>
                <a:spcPts val="0"/>
              </a:spcBef>
              <a:buNone/>
            </a:pPr>
            <a:r>
              <a:rPr lang="en-US" sz="1200" dirty="0"/>
              <a:t>*** </a:t>
            </a:r>
            <a:r>
              <a:rPr lang="en-US" sz="1200" dirty="0">
                <a:hlinkClick r:id="rId4"/>
              </a:rPr>
              <a:t>https://chicago.suntimes.com/2020/10/7/21493755/chicago-home-appraisal-black-race-homeowners</a:t>
            </a:r>
            <a:r>
              <a:rPr lang="en-US" sz="1200" dirty="0"/>
              <a:t>   </a:t>
            </a:r>
          </a:p>
        </p:txBody>
      </p:sp>
      <p:sp>
        <p:nvSpPr>
          <p:cNvPr id="4" name="Slide Number Placeholder 3"/>
          <p:cNvSpPr>
            <a:spLocks noGrp="1"/>
          </p:cNvSpPr>
          <p:nvPr>
            <p:ph type="sldNum" sz="quarter" idx="12"/>
          </p:nvPr>
        </p:nvSpPr>
        <p:spPr/>
        <p:txBody>
          <a:bodyPr/>
          <a:lstStyle/>
          <a:p>
            <a:fld id="{640B93FB-070B-4945-8AF2-4B941007AB20}" type="slidenum">
              <a:rPr lang="en-US" smtClean="0"/>
              <a:t>4</a:t>
            </a:fld>
            <a:endParaRPr lang="en-US" dirty="0"/>
          </a:p>
        </p:txBody>
      </p:sp>
    </p:spTree>
    <p:extLst>
      <p:ext uri="{BB962C8B-B14F-4D97-AF65-F5344CB8AC3E}">
        <p14:creationId xmlns:p14="http://schemas.microsoft.com/office/powerpoint/2010/main" val="4430948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28848"/>
          </a:xfrm>
          <a:solidFill>
            <a:schemeClr val="accent1">
              <a:lumMod val="40000"/>
              <a:lumOff val="60000"/>
            </a:schemeClr>
          </a:solidFill>
        </p:spPr>
        <p:txBody>
          <a:bodyPr>
            <a:normAutofit fontScale="90000"/>
          </a:bodyPr>
          <a:lstStyle/>
          <a:p>
            <a:pPr algn="ctr"/>
            <a:r>
              <a:rPr lang="en-US" sz="2400" dirty="0" smtClean="0">
                <a:latin typeface="Arial" panose="020B0604020202020204" pitchFamily="34" charset="0"/>
                <a:cs typeface="Arial" panose="020B0604020202020204" pitchFamily="34" charset="0"/>
              </a:rPr>
              <a:t>Evidence of Potential Gaming of Appraisal Waivers: </a:t>
            </a:r>
            <a:r>
              <a:rPr lang="en-US" sz="2400" dirty="0" smtClean="0">
                <a:solidFill>
                  <a:srgbClr val="FF0000"/>
                </a:solidFill>
                <a:latin typeface="Arial" panose="020B0604020202020204" pitchFamily="34" charset="0"/>
                <a:cs typeface="Arial" panose="020B0604020202020204" pitchFamily="34" charset="0"/>
              </a:rPr>
              <a:t/>
            </a:r>
            <a:br>
              <a:rPr lang="en-US" sz="2400" dirty="0" smtClean="0">
                <a:solidFill>
                  <a:srgbClr val="FF0000"/>
                </a:solidFill>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Higher Waiver Valuations at Anchor Points than for Human Appraisals</a:t>
            </a:r>
            <a:endParaRPr lang="en-US" sz="24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40B93FB-070B-4945-8AF2-4B941007AB20}" type="slidenum">
              <a:rPr lang="en-US" smtClean="0"/>
              <a:t>40</a:t>
            </a:fld>
            <a:endParaRPr lang="en-US" dirty="0"/>
          </a:p>
        </p:txBody>
      </p:sp>
      <p:sp>
        <p:nvSpPr>
          <p:cNvPr id="12" name="Rectangle 11"/>
          <p:cNvSpPr/>
          <p:nvPr/>
        </p:nvSpPr>
        <p:spPr>
          <a:xfrm>
            <a:off x="88710" y="818900"/>
            <a:ext cx="8966579" cy="2308324"/>
          </a:xfrm>
          <a:prstGeom prst="rect">
            <a:avLst/>
          </a:prstGeom>
        </p:spPr>
        <p:txBody>
          <a:bodyPr wrap="square">
            <a:spAutoFit/>
          </a:bodyPr>
          <a:lstStyle/>
          <a:p>
            <a:pPr algn="ctr"/>
            <a:r>
              <a:rPr lang="en-US" i="1" dirty="0" smtClean="0">
                <a:latin typeface="Arial" panose="020B0604020202020204" pitchFamily="34" charset="0"/>
                <a:cs typeface="Arial" panose="020B0604020202020204" pitchFamily="34" charset="0"/>
              </a:rPr>
              <a:t>Despite the salutary effect of waivers, the GSEs and FHFA need to be alert as there is evidence of potential gaming. While waivers generally provide lower valuations than human appraisals, there are clear spikes at certain LTV anchor points with waivers and at these points waivers valuations above human appraisals (note the red line being above the blue line), and these higher valuations tend to increase as LTV increases. No such spikes are apparent in human appraisals, with a trend line that is flat to declining. It remains to be seen if borrowers or lenders will exploit this fact once it becomes common knowledge.</a:t>
            </a:r>
            <a:endParaRPr lang="en-US" sz="1200" i="1" dirty="0" smtClean="0">
              <a:latin typeface="Arial" panose="020B0604020202020204" pitchFamily="34" charset="0"/>
              <a:cs typeface="Arial" panose="020B0604020202020204" pitchFamily="34" charset="0"/>
            </a:endParaRPr>
          </a:p>
        </p:txBody>
      </p:sp>
      <p:sp>
        <p:nvSpPr>
          <p:cNvPr id="5" name="Rectangle 4"/>
          <p:cNvSpPr/>
          <p:nvPr/>
        </p:nvSpPr>
        <p:spPr>
          <a:xfrm>
            <a:off x="305646" y="6013590"/>
            <a:ext cx="8307532" cy="869469"/>
          </a:xfrm>
          <a:prstGeom prst="rect">
            <a:avLst/>
          </a:prstGeom>
        </p:spPr>
        <p:txBody>
          <a:bodyPr wrap="square">
            <a:spAutoFit/>
          </a:bodyPr>
          <a:lstStyle/>
          <a:p>
            <a:r>
              <a:rPr lang="en-US" sz="1000" dirty="0" smtClean="0">
                <a:cs typeface="Arial" panose="020B0604020202020204" pitchFamily="34" charset="0"/>
              </a:rPr>
              <a:t>Note: </a:t>
            </a:r>
            <a:r>
              <a:rPr lang="en-US" sz="1000" dirty="0">
                <a:cs typeface="Arial"/>
              </a:rPr>
              <a:t>Data are for </a:t>
            </a:r>
            <a:r>
              <a:rPr lang="en-US" sz="1000" dirty="0" smtClean="0">
                <a:cs typeface="Arial"/>
              </a:rPr>
              <a:t>primary owner-occupied </a:t>
            </a:r>
            <a:r>
              <a:rPr lang="en-US" sz="1000" dirty="0">
                <a:cs typeface="Arial"/>
              </a:rPr>
              <a:t>loans. </a:t>
            </a:r>
            <a:r>
              <a:rPr lang="en-US" sz="1000" dirty="0" smtClean="0">
                <a:cs typeface="Arial" panose="020B0604020202020204" pitchFamily="34" charset="0"/>
              </a:rPr>
              <a:t>Waiver </a:t>
            </a:r>
            <a:r>
              <a:rPr lang="en-US" sz="1000" dirty="0">
                <a:cs typeface="Arial" panose="020B0604020202020204" pitchFamily="34" charset="0"/>
              </a:rPr>
              <a:t>volume for LTVs below </a:t>
            </a:r>
            <a:r>
              <a:rPr lang="en-US" sz="1000" dirty="0" smtClean="0">
                <a:cs typeface="Arial" panose="020B0604020202020204" pitchFamily="34" charset="0"/>
              </a:rPr>
              <a:t>50</a:t>
            </a:r>
            <a:r>
              <a:rPr lang="en-US" sz="1000" dirty="0">
                <a:cs typeface="Arial" panose="020B0604020202020204" pitchFamily="34" charset="0"/>
              </a:rPr>
              <a:t>% </a:t>
            </a:r>
            <a:r>
              <a:rPr lang="en-US" sz="1000" dirty="0" smtClean="0">
                <a:cs typeface="Arial" panose="020B0604020202020204" pitchFamily="34" charset="0"/>
              </a:rPr>
              <a:t>are not shown as volume is </a:t>
            </a:r>
            <a:r>
              <a:rPr lang="en-US" sz="1000" dirty="0">
                <a:cs typeface="Arial" panose="020B0604020202020204" pitchFamily="34" charset="0"/>
              </a:rPr>
              <a:t>low and the confidence bands around these results is quite </a:t>
            </a:r>
            <a:r>
              <a:rPr lang="en-US" sz="1000" dirty="0" smtClean="0">
                <a:cs typeface="Arial" panose="020B0604020202020204" pitchFamily="34" charset="0"/>
              </a:rPr>
              <a:t>large</a:t>
            </a:r>
            <a:r>
              <a:rPr lang="en-US" sz="1000" dirty="0">
                <a:cs typeface="Arial" panose="020B0604020202020204" pitchFamily="34" charset="0"/>
              </a:rPr>
              <a:t>. </a:t>
            </a:r>
            <a:r>
              <a:rPr lang="en-US" sz="1000" dirty="0" smtClean="0">
                <a:cs typeface="Arial" panose="020B0604020202020204" pitchFamily="34" charset="0"/>
              </a:rPr>
              <a:t>Results are predictive margins </a:t>
            </a:r>
            <a:r>
              <a:rPr lang="en-US" sz="1000" dirty="0">
                <a:cs typeface="Arial" panose="020B0604020202020204" pitchFamily="34" charset="0"/>
              </a:rPr>
              <a:t>for </a:t>
            </a:r>
            <a:r>
              <a:rPr lang="en-US" sz="1000" dirty="0" smtClean="0">
                <a:cs typeface="Arial" panose="020B0604020202020204" pitchFamily="34" charset="0"/>
              </a:rPr>
              <a:t>respective group, which represents </a:t>
            </a:r>
            <a:r>
              <a:rPr lang="en-US" sz="1000" dirty="0">
                <a:cs typeface="Arial" panose="020B0604020202020204" pitchFamily="34" charset="0"/>
              </a:rPr>
              <a:t>the average predicted response if everyone in the sample had been in </a:t>
            </a:r>
            <a:r>
              <a:rPr lang="en-US" sz="1000" dirty="0" smtClean="0">
                <a:cs typeface="Arial" panose="020B0604020202020204" pitchFamily="34" charset="0"/>
              </a:rPr>
              <a:t>that group. </a:t>
            </a:r>
            <a:r>
              <a:rPr lang="en-US" sz="1000" dirty="0">
                <a:cs typeface="Arial" panose="020B0604020202020204" pitchFamily="34" charset="0"/>
              </a:rPr>
              <a:t>This means that the model estimates the difference in overvaluation assuming </a:t>
            </a:r>
            <a:r>
              <a:rPr lang="en-US" sz="1000" dirty="0" smtClean="0">
                <a:cs typeface="Arial" panose="020B0604020202020204" pitchFamily="34" charset="0"/>
              </a:rPr>
              <a:t>that </a:t>
            </a:r>
            <a:r>
              <a:rPr lang="en-US" sz="1000" dirty="0">
                <a:cs typeface="Arial" panose="020B0604020202020204" pitchFamily="34" charset="0"/>
              </a:rPr>
              <a:t>human appraisals and waivers have the </a:t>
            </a:r>
            <a:r>
              <a:rPr lang="en-US" sz="1000" dirty="0" smtClean="0">
                <a:cs typeface="Arial" panose="020B0604020202020204" pitchFamily="34" charset="0"/>
              </a:rPr>
              <a:t>same characteristics. </a:t>
            </a:r>
            <a:r>
              <a:rPr lang="en-US" sz="1000" dirty="0">
                <a:cs typeface="Arial"/>
              </a:rPr>
              <a:t>Data are </a:t>
            </a:r>
            <a:r>
              <a:rPr lang="en-US" sz="1000" dirty="0" smtClean="0">
                <a:cs typeface="Arial"/>
              </a:rPr>
              <a:t>Jan. 2017 – Oct. </a:t>
            </a:r>
            <a:r>
              <a:rPr lang="en-US" sz="1000" dirty="0">
                <a:cs typeface="Arial"/>
              </a:rPr>
              <a:t>2020. </a:t>
            </a:r>
          </a:p>
          <a:p>
            <a:r>
              <a:rPr lang="en-US" sz="1000" dirty="0" smtClean="0">
                <a:solidFill>
                  <a:srgbClr val="000000"/>
                </a:solidFill>
                <a:cs typeface="Arial"/>
              </a:rPr>
              <a:t>Source</a:t>
            </a:r>
            <a:r>
              <a:rPr lang="en-US" sz="1000" dirty="0">
                <a:solidFill>
                  <a:srgbClr val="000000"/>
                </a:solidFill>
                <a:cs typeface="Arial"/>
              </a:rPr>
              <a:t>: </a:t>
            </a:r>
            <a:r>
              <a:rPr lang="en-US" sz="1000" dirty="0">
                <a:solidFill>
                  <a:prstClr val="black"/>
                </a:solidFill>
              </a:rPr>
              <a:t>AEI Housing Center, </a:t>
            </a:r>
            <a:r>
              <a:rPr lang="en-US" sz="1000" dirty="0">
                <a:solidFill>
                  <a:srgbClr val="0070C0"/>
                </a:solidFill>
                <a:cs typeface="Arial"/>
                <a:hlinkClick r:id="rId2"/>
              </a:rPr>
              <a:t>www.AEI.org/housing</a:t>
            </a:r>
            <a:r>
              <a:rPr lang="en-US" sz="1000" dirty="0" smtClean="0">
                <a:cs typeface="Arial"/>
              </a:rPr>
              <a:t>.</a:t>
            </a:r>
            <a:endParaRPr lang="en-US" sz="1000" dirty="0">
              <a:latin typeface="Arial" panose="020B0604020202020204" pitchFamily="34" charset="0"/>
              <a:cs typeface="Arial" panose="020B060402020202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2242651237"/>
              </p:ext>
            </p:extLst>
          </p:nvPr>
        </p:nvGraphicFramePr>
        <p:xfrm>
          <a:off x="785034" y="3146554"/>
          <a:ext cx="3674378" cy="2838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3962267249"/>
              </p:ext>
            </p:extLst>
          </p:nvPr>
        </p:nvGraphicFramePr>
        <p:xfrm>
          <a:off x="5031052" y="3114905"/>
          <a:ext cx="3484298" cy="2832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9624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11123"/>
          </a:xfrm>
          <a:solidFill>
            <a:schemeClr val="accent1">
              <a:lumMod val="40000"/>
              <a:lumOff val="60000"/>
            </a:schemeClr>
          </a:solidFill>
        </p:spPr>
        <p:txBody>
          <a:bodyPr>
            <a:normAutofit/>
          </a:bodyPr>
          <a:lstStyle/>
          <a:p>
            <a:pPr algn="ctr"/>
            <a:r>
              <a:rPr lang="en-US" sz="2400" dirty="0" smtClean="0">
                <a:latin typeface="Arial" panose="020B0604020202020204" pitchFamily="34" charset="0"/>
                <a:cs typeface="Arial" panose="020B0604020202020204" pitchFamily="34" charset="0"/>
              </a:rPr>
              <a:t>The Potential Disparate Impact of LTV Limits of Waivers</a:t>
            </a:r>
            <a:endParaRPr lang="en-US" sz="24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40B93FB-070B-4945-8AF2-4B941007AB20}" type="slidenum">
              <a:rPr lang="en-US" smtClean="0"/>
              <a:t>41</a:t>
            </a:fld>
            <a:endParaRPr lang="en-US" dirty="0"/>
          </a:p>
        </p:txBody>
      </p:sp>
      <p:sp>
        <p:nvSpPr>
          <p:cNvPr id="12" name="Rectangle 11"/>
          <p:cNvSpPr/>
          <p:nvPr/>
        </p:nvSpPr>
        <p:spPr>
          <a:xfrm>
            <a:off x="224444" y="685896"/>
            <a:ext cx="8686800" cy="3139321"/>
          </a:xfrm>
          <a:prstGeom prst="rect">
            <a:avLst/>
          </a:prstGeom>
        </p:spPr>
        <p:txBody>
          <a:bodyPr wrap="square">
            <a:spAutoFit/>
          </a:bodyPr>
          <a:lstStyle/>
          <a:p>
            <a:pPr algn="ctr"/>
            <a:r>
              <a:rPr lang="en-US" i="1" dirty="0">
                <a:latin typeface="Arial" panose="020B0604020202020204" pitchFamily="34" charset="0"/>
                <a:cs typeface="Arial" panose="020B0604020202020204" pitchFamily="34" charset="0"/>
              </a:rPr>
              <a:t>Analysis of HMDA data for 2019 reveals that across all loan purposes a larger share of Black borrowers have CLTVs that are beyond the LTV limit of appraisal waivers when compared to White borrowers. A similar pattern emerges for Hispanic borrowers with the exception of cash out refinances. This suggests that on average minority borrowers, who tend to have higher CLTVs, are less likely to have access to appraisal waivers than White borrowers. Unintentional bias may have a disparate impact, </a:t>
            </a:r>
            <a:r>
              <a:rPr lang="en-US" i="1" dirty="0" smtClean="0">
                <a:latin typeface="Arial" panose="020B0604020202020204" pitchFamily="34" charset="0"/>
                <a:cs typeface="Arial" panose="020B0604020202020204" pitchFamily="34" charset="0"/>
              </a:rPr>
              <a:t>but for a disparate impact to violate the Fair Housing Act, it </a:t>
            </a:r>
            <a:r>
              <a:rPr lang="en-US" i="1" dirty="0">
                <a:latin typeface="Arial" panose="020B0604020202020204" pitchFamily="34" charset="0"/>
                <a:cs typeface="Arial" panose="020B0604020202020204" pitchFamily="34" charset="0"/>
              </a:rPr>
              <a:t>must be demonstrated that a </a:t>
            </a:r>
            <a:r>
              <a:rPr lang="en-US" i="1" dirty="0" smtClean="0">
                <a:latin typeface="Arial" panose="020B0604020202020204" pitchFamily="34" charset="0"/>
                <a:cs typeface="Arial" panose="020B0604020202020204" pitchFamily="34" charset="0"/>
              </a:rPr>
              <a:t>specific practice </a:t>
            </a:r>
            <a:r>
              <a:rPr lang="en-US" i="1" dirty="0">
                <a:latin typeface="Arial" panose="020B0604020202020204" pitchFamily="34" charset="0"/>
                <a:cs typeface="Arial" panose="020B0604020202020204" pitchFamily="34" charset="0"/>
              </a:rPr>
              <a:t>involving racial bias is the substantial cause of the </a:t>
            </a:r>
            <a:r>
              <a:rPr lang="en-US" i="1" dirty="0" smtClean="0">
                <a:latin typeface="Arial" panose="020B0604020202020204" pitchFamily="34" charset="0"/>
                <a:cs typeface="Arial" panose="020B0604020202020204" pitchFamily="34" charset="0"/>
              </a:rPr>
              <a:t>violation. We are not aware of any race-based practices in the determination of CLTVs, bucketing waiver eligibility by CLTV, or in the creation of waivers themselves. </a:t>
            </a:r>
            <a:endParaRPr lang="en-US" i="1" dirty="0">
              <a:latin typeface="Arial" panose="020B0604020202020204" pitchFamily="34" charset="0"/>
              <a:cs typeface="Arial" panose="020B0604020202020204" pitchFamily="34" charset="0"/>
            </a:endParaRPr>
          </a:p>
        </p:txBody>
      </p:sp>
      <p:sp>
        <p:nvSpPr>
          <p:cNvPr id="5" name="Rectangle 4"/>
          <p:cNvSpPr/>
          <p:nvPr/>
        </p:nvSpPr>
        <p:spPr>
          <a:xfrm>
            <a:off x="224444" y="6305978"/>
            <a:ext cx="8307532" cy="415498"/>
          </a:xfrm>
          <a:prstGeom prst="rect">
            <a:avLst/>
          </a:prstGeom>
        </p:spPr>
        <p:txBody>
          <a:bodyPr wrap="square">
            <a:spAutoFit/>
          </a:bodyPr>
          <a:lstStyle/>
          <a:p>
            <a:r>
              <a:rPr lang="en-US" sz="1050" dirty="0" smtClean="0">
                <a:cs typeface="Arial" panose="020B0604020202020204" pitchFamily="34" charset="0"/>
              </a:rPr>
              <a:t>Note: </a:t>
            </a:r>
            <a:r>
              <a:rPr lang="en-US" sz="1050" dirty="0">
                <a:cs typeface="Arial"/>
              </a:rPr>
              <a:t>Data are for </a:t>
            </a:r>
            <a:r>
              <a:rPr lang="en-US" sz="1050" dirty="0" smtClean="0">
                <a:cs typeface="Arial"/>
              </a:rPr>
              <a:t>primary owner-occupied loans</a:t>
            </a:r>
            <a:r>
              <a:rPr lang="en-US" sz="1050" dirty="0">
                <a:cs typeface="Arial"/>
              </a:rPr>
              <a:t>. </a:t>
            </a:r>
            <a:r>
              <a:rPr lang="en-US" sz="1050" dirty="0" smtClean="0">
                <a:cs typeface="Arial"/>
              </a:rPr>
              <a:t>LTV is not reported in HMDA. </a:t>
            </a:r>
            <a:endParaRPr lang="en-US" sz="1050" dirty="0" smtClean="0">
              <a:cs typeface="Arial" panose="020B0604020202020204" pitchFamily="34" charset="0"/>
            </a:endParaRPr>
          </a:p>
          <a:p>
            <a:r>
              <a:rPr lang="en-US" sz="1050" dirty="0" smtClean="0">
                <a:solidFill>
                  <a:srgbClr val="000000"/>
                </a:solidFill>
                <a:cs typeface="Arial"/>
              </a:rPr>
              <a:t>Source</a:t>
            </a:r>
            <a:r>
              <a:rPr lang="en-US" sz="1050" dirty="0">
                <a:solidFill>
                  <a:srgbClr val="000000"/>
                </a:solidFill>
                <a:cs typeface="Arial"/>
              </a:rPr>
              <a:t>: </a:t>
            </a:r>
            <a:r>
              <a:rPr lang="en-US" sz="1050" dirty="0" smtClean="0">
                <a:solidFill>
                  <a:srgbClr val="000000"/>
                </a:solidFill>
                <a:cs typeface="Arial"/>
              </a:rPr>
              <a:t>HMDA and </a:t>
            </a:r>
            <a:r>
              <a:rPr lang="en-US" sz="1050" dirty="0" smtClean="0">
                <a:solidFill>
                  <a:prstClr val="black"/>
                </a:solidFill>
              </a:rPr>
              <a:t>AEI </a:t>
            </a:r>
            <a:r>
              <a:rPr lang="en-US" sz="1050" dirty="0">
                <a:solidFill>
                  <a:prstClr val="black"/>
                </a:solidFill>
              </a:rPr>
              <a:t>Housing Center, </a:t>
            </a:r>
            <a:r>
              <a:rPr lang="en-US" sz="1050" dirty="0">
                <a:solidFill>
                  <a:srgbClr val="0070C0"/>
                </a:solidFill>
                <a:cs typeface="Arial"/>
                <a:hlinkClick r:id="rId2"/>
              </a:rPr>
              <a:t>www.AEI.org/housing</a:t>
            </a:r>
            <a:r>
              <a:rPr lang="en-US" sz="1050" dirty="0" smtClean="0">
                <a:cs typeface="Arial"/>
              </a:rPr>
              <a:t>.</a:t>
            </a:r>
            <a:endParaRPr lang="en-US" sz="105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17894046"/>
              </p:ext>
            </p:extLst>
          </p:nvPr>
        </p:nvGraphicFramePr>
        <p:xfrm>
          <a:off x="1519844" y="4216005"/>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011551154"/>
                    </a:ext>
                  </a:extLst>
                </a:gridCol>
                <a:gridCol w="1524000">
                  <a:extLst>
                    <a:ext uri="{9D8B030D-6E8A-4147-A177-3AD203B41FA5}">
                      <a16:colId xmlns:a16="http://schemas.microsoft.com/office/drawing/2014/main" val="1458110581"/>
                    </a:ext>
                  </a:extLst>
                </a:gridCol>
                <a:gridCol w="1524000">
                  <a:extLst>
                    <a:ext uri="{9D8B030D-6E8A-4147-A177-3AD203B41FA5}">
                      <a16:colId xmlns:a16="http://schemas.microsoft.com/office/drawing/2014/main" val="4257157316"/>
                    </a:ext>
                  </a:extLst>
                </a:gridCol>
                <a:gridCol w="1524000">
                  <a:extLst>
                    <a:ext uri="{9D8B030D-6E8A-4147-A177-3AD203B41FA5}">
                      <a16:colId xmlns:a16="http://schemas.microsoft.com/office/drawing/2014/main" val="1864515336"/>
                    </a:ext>
                  </a:extLst>
                </a:gridCol>
              </a:tblGrid>
              <a:tr h="370840">
                <a:tc>
                  <a:txBody>
                    <a:bodyPr/>
                    <a:lstStyle/>
                    <a:p>
                      <a:endParaRPr lang="en-US" sz="1400" dirty="0"/>
                    </a:p>
                  </a:txBody>
                  <a:tcPr/>
                </a:tc>
                <a:tc gridSpan="3">
                  <a:txBody>
                    <a:bodyPr/>
                    <a:lstStyle/>
                    <a:p>
                      <a:pPr algn="ctr"/>
                      <a:r>
                        <a:rPr lang="en-US" sz="1400" dirty="0" smtClean="0"/>
                        <a:t>% of Loans with CLTV above Waiver LTV</a:t>
                      </a:r>
                      <a:r>
                        <a:rPr lang="en-US" sz="1400" baseline="0" dirty="0" smtClean="0"/>
                        <a:t> Cutoff</a:t>
                      </a:r>
                      <a:endParaRPr lang="en-US" sz="14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25470990"/>
                  </a:ext>
                </a:extLst>
              </a:tr>
              <a:tr h="370840">
                <a:tc>
                  <a:txBody>
                    <a:bodyPr/>
                    <a:lstStyle/>
                    <a:p>
                      <a:pPr algn="ctr"/>
                      <a:r>
                        <a:rPr lang="en-US" sz="1400" dirty="0" smtClean="0"/>
                        <a:t>Race/Ethnicity</a:t>
                      </a:r>
                      <a:endParaRPr lang="en-US" sz="1400" dirty="0"/>
                    </a:p>
                  </a:txBody>
                  <a:tcPr anchor="ctr"/>
                </a:tc>
                <a:tc>
                  <a:txBody>
                    <a:bodyPr/>
                    <a:lstStyle/>
                    <a:p>
                      <a:pPr algn="ctr"/>
                      <a:r>
                        <a:rPr lang="en-US" sz="1400" dirty="0" smtClean="0"/>
                        <a:t>Purchase</a:t>
                      </a:r>
                      <a:endParaRPr lang="en-US" sz="1400" dirty="0"/>
                    </a:p>
                  </a:txBody>
                  <a:tcPr anchor="ctr"/>
                </a:tc>
                <a:tc>
                  <a:txBody>
                    <a:bodyPr/>
                    <a:lstStyle/>
                    <a:p>
                      <a:pPr algn="ctr"/>
                      <a:r>
                        <a:rPr lang="en-US" sz="1400" dirty="0" smtClean="0"/>
                        <a:t>No</a:t>
                      </a:r>
                      <a:r>
                        <a:rPr lang="en-US" sz="1400" baseline="0" dirty="0" smtClean="0"/>
                        <a:t> Cash Out</a:t>
                      </a:r>
                      <a:endParaRPr lang="en-US" sz="1400" dirty="0"/>
                    </a:p>
                  </a:txBody>
                  <a:tcPr anchor="ctr"/>
                </a:tc>
                <a:tc>
                  <a:txBody>
                    <a:bodyPr/>
                    <a:lstStyle/>
                    <a:p>
                      <a:pPr algn="ctr"/>
                      <a:r>
                        <a:rPr lang="en-US" sz="1400" dirty="0" smtClean="0"/>
                        <a:t>Cash Out</a:t>
                      </a:r>
                      <a:endParaRPr lang="en-US" sz="1400" dirty="0"/>
                    </a:p>
                  </a:txBody>
                  <a:tcPr anchor="ctr"/>
                </a:tc>
                <a:extLst>
                  <a:ext uri="{0D108BD9-81ED-4DB2-BD59-A6C34878D82A}">
                    <a16:rowId xmlns:a16="http://schemas.microsoft.com/office/drawing/2014/main" val="775834818"/>
                  </a:ext>
                </a:extLst>
              </a:tr>
              <a:tr h="370840">
                <a:tc>
                  <a:txBody>
                    <a:bodyPr/>
                    <a:lstStyle/>
                    <a:p>
                      <a:pPr algn="ctr"/>
                      <a:r>
                        <a:rPr lang="en-US" sz="1400" dirty="0" smtClean="0"/>
                        <a:t>White</a:t>
                      </a:r>
                      <a:endParaRPr lang="en-US" sz="1400" dirty="0"/>
                    </a:p>
                  </a:txBody>
                  <a:tcPr anchor="ctr"/>
                </a:tc>
                <a:tc>
                  <a:txBody>
                    <a:bodyPr/>
                    <a:lstStyle/>
                    <a:p>
                      <a:pPr algn="ctr"/>
                      <a:r>
                        <a:rPr lang="en-US" sz="1400" dirty="0" smtClean="0"/>
                        <a:t>63%</a:t>
                      </a:r>
                      <a:endParaRPr lang="en-US" sz="1400" dirty="0"/>
                    </a:p>
                  </a:txBody>
                  <a:tcPr anchor="ctr"/>
                </a:tc>
                <a:tc>
                  <a:txBody>
                    <a:bodyPr/>
                    <a:lstStyle/>
                    <a:p>
                      <a:pPr algn="ctr"/>
                      <a:r>
                        <a:rPr lang="en-US" sz="1400" dirty="0" smtClean="0"/>
                        <a:t>11%</a:t>
                      </a:r>
                      <a:endParaRPr lang="en-US" sz="1400" dirty="0"/>
                    </a:p>
                  </a:txBody>
                  <a:tcPr anchor="ctr"/>
                </a:tc>
                <a:tc>
                  <a:txBody>
                    <a:bodyPr/>
                    <a:lstStyle/>
                    <a:p>
                      <a:pPr algn="ctr"/>
                      <a:r>
                        <a:rPr lang="en-US" sz="1400" dirty="0" smtClean="0"/>
                        <a:t>54%</a:t>
                      </a:r>
                      <a:endParaRPr lang="en-US" sz="1400" dirty="0"/>
                    </a:p>
                  </a:txBody>
                  <a:tcPr anchor="ctr"/>
                </a:tc>
                <a:extLst>
                  <a:ext uri="{0D108BD9-81ED-4DB2-BD59-A6C34878D82A}">
                    <a16:rowId xmlns:a16="http://schemas.microsoft.com/office/drawing/2014/main" val="1663171013"/>
                  </a:ext>
                </a:extLst>
              </a:tr>
              <a:tr h="370840">
                <a:tc>
                  <a:txBody>
                    <a:bodyPr/>
                    <a:lstStyle/>
                    <a:p>
                      <a:pPr algn="ctr"/>
                      <a:r>
                        <a:rPr lang="en-US" sz="1400" dirty="0" smtClean="0"/>
                        <a:t>Black</a:t>
                      </a:r>
                      <a:endParaRPr lang="en-US" sz="1400" dirty="0"/>
                    </a:p>
                  </a:txBody>
                  <a:tcPr anchor="ctr"/>
                </a:tc>
                <a:tc>
                  <a:txBody>
                    <a:bodyPr/>
                    <a:lstStyle/>
                    <a:p>
                      <a:pPr algn="ctr"/>
                      <a:r>
                        <a:rPr lang="en-US" sz="1400" dirty="0" smtClean="0"/>
                        <a:t>89%</a:t>
                      </a:r>
                      <a:endParaRPr lang="en-US" sz="1400" dirty="0"/>
                    </a:p>
                  </a:txBody>
                  <a:tcPr anchor="ctr"/>
                </a:tc>
                <a:tc>
                  <a:txBody>
                    <a:bodyPr/>
                    <a:lstStyle/>
                    <a:p>
                      <a:pPr algn="ctr"/>
                      <a:r>
                        <a:rPr lang="en-US" sz="1400" dirty="0" smtClean="0"/>
                        <a:t>29%</a:t>
                      </a:r>
                      <a:endParaRPr lang="en-US" sz="1400" dirty="0"/>
                    </a:p>
                  </a:txBody>
                  <a:tcPr anchor="ctr"/>
                </a:tc>
                <a:tc>
                  <a:txBody>
                    <a:bodyPr/>
                    <a:lstStyle/>
                    <a:p>
                      <a:pPr algn="ctr"/>
                      <a:r>
                        <a:rPr lang="en-US" sz="1400" dirty="0" smtClean="0"/>
                        <a:t>65%</a:t>
                      </a:r>
                      <a:endParaRPr lang="en-US" sz="1400" dirty="0"/>
                    </a:p>
                  </a:txBody>
                  <a:tcPr anchor="ctr"/>
                </a:tc>
                <a:extLst>
                  <a:ext uri="{0D108BD9-81ED-4DB2-BD59-A6C34878D82A}">
                    <a16:rowId xmlns:a16="http://schemas.microsoft.com/office/drawing/2014/main" val="2934072517"/>
                  </a:ext>
                </a:extLst>
              </a:tr>
              <a:tr h="370840">
                <a:tc>
                  <a:txBody>
                    <a:bodyPr/>
                    <a:lstStyle/>
                    <a:p>
                      <a:pPr algn="ctr"/>
                      <a:r>
                        <a:rPr lang="en-US" sz="1400" dirty="0" smtClean="0"/>
                        <a:t>Hispanic</a:t>
                      </a:r>
                      <a:endParaRPr lang="en-US" sz="1400" dirty="0"/>
                    </a:p>
                  </a:txBody>
                  <a:tcPr anchor="ctr"/>
                </a:tc>
                <a:tc>
                  <a:txBody>
                    <a:bodyPr/>
                    <a:lstStyle/>
                    <a:p>
                      <a:pPr algn="ctr"/>
                      <a:r>
                        <a:rPr lang="en-US" sz="1400" dirty="0" smtClean="0"/>
                        <a:t>80%</a:t>
                      </a:r>
                      <a:endParaRPr lang="en-US" sz="1400" dirty="0"/>
                    </a:p>
                  </a:txBody>
                  <a:tcPr anchor="ctr"/>
                </a:tc>
                <a:tc>
                  <a:txBody>
                    <a:bodyPr/>
                    <a:lstStyle/>
                    <a:p>
                      <a:pPr algn="ctr"/>
                      <a:r>
                        <a:rPr lang="en-US" sz="1400" dirty="0" smtClean="0"/>
                        <a:t>19%</a:t>
                      </a:r>
                      <a:endParaRPr lang="en-US" sz="1400" dirty="0"/>
                    </a:p>
                  </a:txBody>
                  <a:tcPr anchor="ctr"/>
                </a:tc>
                <a:tc>
                  <a:txBody>
                    <a:bodyPr/>
                    <a:lstStyle/>
                    <a:p>
                      <a:pPr algn="ctr"/>
                      <a:r>
                        <a:rPr lang="en-US" sz="1400" dirty="0" smtClean="0"/>
                        <a:t>52%</a:t>
                      </a:r>
                      <a:endParaRPr lang="en-US" sz="1400" dirty="0"/>
                    </a:p>
                  </a:txBody>
                  <a:tcPr anchor="ctr"/>
                </a:tc>
                <a:extLst>
                  <a:ext uri="{0D108BD9-81ED-4DB2-BD59-A6C34878D82A}">
                    <a16:rowId xmlns:a16="http://schemas.microsoft.com/office/drawing/2014/main" val="3157282586"/>
                  </a:ext>
                </a:extLst>
              </a:tr>
            </a:tbl>
          </a:graphicData>
        </a:graphic>
      </p:graphicFrame>
    </p:spTree>
    <p:extLst>
      <p:ext uri="{BB962C8B-B14F-4D97-AF65-F5344CB8AC3E}">
        <p14:creationId xmlns:p14="http://schemas.microsoft.com/office/powerpoint/2010/main" val="1131123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2137"/>
          </a:xfrm>
          <a:solidFill>
            <a:schemeClr val="accent1">
              <a:lumMod val="40000"/>
              <a:lumOff val="60000"/>
            </a:schemeClr>
          </a:solidFill>
        </p:spPr>
        <p:txBody>
          <a:bodyPr>
            <a:normAutofit/>
          </a:bodyPr>
          <a:lstStyle/>
          <a:p>
            <a:pPr algn="ctr"/>
            <a:r>
              <a:rPr lang="en-US" sz="2000" dirty="0">
                <a:latin typeface="Arial" panose="020B0604020202020204" pitchFamily="34" charset="0"/>
                <a:cs typeface="Arial" panose="020B0604020202020204" pitchFamily="34" charset="0"/>
              </a:rPr>
              <a:t>Summary </a:t>
            </a:r>
            <a:r>
              <a:rPr lang="en-US" sz="2000" dirty="0" smtClean="0">
                <a:latin typeface="Arial" panose="020B0604020202020204" pitchFamily="34" charset="0"/>
                <a:cs typeface="Arial" panose="020B0604020202020204" pitchFamily="34" charset="0"/>
              </a:rPr>
              <a:t>Findings </a:t>
            </a:r>
            <a:r>
              <a:rPr lang="en-US" sz="2000" dirty="0">
                <a:latin typeface="Arial" panose="020B0604020202020204" pitchFamily="34" charset="0"/>
                <a:cs typeface="Arial" panose="020B0604020202020204" pitchFamily="34" charset="0"/>
              </a:rPr>
              <a:t>on </a:t>
            </a:r>
            <a:r>
              <a:rPr lang="en-US" sz="2000" dirty="0" smtClean="0">
                <a:latin typeface="Arial" panose="020B0604020202020204" pitchFamily="34" charset="0"/>
                <a:cs typeface="Arial" panose="020B0604020202020204" pitchFamily="34" charset="0"/>
              </a:rPr>
              <a:t>GSE </a:t>
            </a:r>
            <a:r>
              <a:rPr lang="en-US" sz="2000" dirty="0">
                <a:latin typeface="Arial" panose="020B0604020202020204" pitchFamily="34" charset="0"/>
                <a:cs typeface="Arial" panose="020B0604020202020204" pitchFamily="34" charset="0"/>
              </a:rPr>
              <a:t>Appraisal </a:t>
            </a:r>
            <a:r>
              <a:rPr lang="en-US" sz="2000" dirty="0" smtClean="0">
                <a:latin typeface="Arial" panose="020B0604020202020204" pitchFamily="34" charset="0"/>
                <a:cs typeface="Arial" panose="020B0604020202020204" pitchFamily="34" charset="0"/>
              </a:rPr>
              <a:t>Waivers Compared to Human Appraisals </a:t>
            </a: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40B93FB-070B-4945-8AF2-4B941007AB20}" type="slidenum">
              <a:rPr lang="en-US" smtClean="0"/>
              <a:t>42</a:t>
            </a:fld>
            <a:endParaRPr lang="en-US" dirty="0"/>
          </a:p>
        </p:txBody>
      </p:sp>
      <p:sp>
        <p:nvSpPr>
          <p:cNvPr id="12" name="Rectangle 11"/>
          <p:cNvSpPr/>
          <p:nvPr/>
        </p:nvSpPr>
        <p:spPr>
          <a:xfrm>
            <a:off x="207818" y="440356"/>
            <a:ext cx="8837670" cy="6124754"/>
          </a:xfrm>
          <a:prstGeom prst="rect">
            <a:avLst/>
          </a:prstGeom>
        </p:spPr>
        <p:txBody>
          <a:bodyPr wrap="square">
            <a:spAutoFit/>
          </a:bodyPr>
          <a:lstStyle/>
          <a:p>
            <a:pPr marL="285750" indent="-285750">
              <a:buFont typeface="Arial" panose="020B0604020202020204" pitchFamily="34" charset="0"/>
              <a:buChar char="•"/>
            </a:pPr>
            <a:r>
              <a:rPr lang="en-US" i="1" dirty="0" smtClean="0">
                <a:latin typeface="Arial" panose="020B0604020202020204" pitchFamily="34" charset="0"/>
                <a:cs typeface="Arial" panose="020B0604020202020204" pitchFamily="34" charset="0"/>
              </a:rPr>
              <a:t>Refinances tend to overstate the value of a property. This effect applies to both CO and NCO.</a:t>
            </a:r>
          </a:p>
          <a:p>
            <a:pPr marL="285750" indent="-285750">
              <a:buFont typeface="Arial" panose="020B0604020202020204" pitchFamily="34" charset="0"/>
              <a:buChar char="•"/>
            </a:pPr>
            <a:endParaRPr lang="en-US" sz="1000"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i="1" dirty="0" smtClean="0">
                <a:latin typeface="Arial" panose="020B0604020202020204" pitchFamily="34" charset="0"/>
                <a:cs typeface="Arial" panose="020B0604020202020204" pitchFamily="34" charset="0"/>
              </a:rPr>
              <a:t>The level of overstatement fluctuates as refi valuations seem to fail to incorporate the seasonal pattern of home prices and changes in home price appreciation. </a:t>
            </a:r>
          </a:p>
          <a:p>
            <a:pPr marL="285750" indent="-285750">
              <a:buFont typeface="Arial" panose="020B0604020202020204" pitchFamily="34" charset="0"/>
              <a:buChar char="•"/>
            </a:pPr>
            <a:endParaRPr lang="en-US" sz="1000"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i="1" dirty="0" smtClean="0">
                <a:latin typeface="Arial" panose="020B0604020202020204" pitchFamily="34" charset="0"/>
                <a:cs typeface="Arial" panose="020B0604020202020204" pitchFamily="34" charset="0"/>
              </a:rPr>
              <a:t>As waiver usage has increased, the overstatement has decreased. Thus, waiver seem to have a salutary effect on overvaluations for the moment. Waiver valuations have </a:t>
            </a:r>
            <a:r>
              <a:rPr lang="en-US" i="1" dirty="0">
                <a:latin typeface="Arial" panose="020B0604020202020204" pitchFamily="34" charset="0"/>
                <a:cs typeface="Arial" panose="020B0604020202020204" pitchFamily="34" charset="0"/>
              </a:rPr>
              <a:t>averaged about 2.3 </a:t>
            </a:r>
            <a:r>
              <a:rPr lang="en-US" i="1" dirty="0" err="1">
                <a:latin typeface="Arial" panose="020B0604020202020204" pitchFamily="34" charset="0"/>
                <a:cs typeface="Arial" panose="020B0604020202020204" pitchFamily="34" charset="0"/>
              </a:rPr>
              <a:t>ppts</a:t>
            </a:r>
            <a:r>
              <a:rPr lang="en-US" i="1"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less than </a:t>
            </a:r>
            <a:r>
              <a:rPr lang="en-US" i="1" dirty="0">
                <a:latin typeface="Arial" panose="020B0604020202020204" pitchFamily="34" charset="0"/>
                <a:cs typeface="Arial" panose="020B0604020202020204" pitchFamily="34" charset="0"/>
              </a:rPr>
              <a:t>human appraisals </a:t>
            </a:r>
            <a:r>
              <a:rPr lang="en-US" i="1" dirty="0" smtClean="0">
                <a:latin typeface="Arial" panose="020B0604020202020204" pitchFamily="34" charset="0"/>
                <a:cs typeface="Arial" panose="020B0604020202020204" pitchFamily="34" charset="0"/>
              </a:rPr>
              <a:t>for CO and 1.2 </a:t>
            </a:r>
            <a:r>
              <a:rPr lang="en-US" i="1" dirty="0" err="1">
                <a:latin typeface="Arial" panose="020B0604020202020204" pitchFamily="34" charset="0"/>
                <a:cs typeface="Arial" panose="020B0604020202020204" pitchFamily="34" charset="0"/>
              </a:rPr>
              <a:t>ppts</a:t>
            </a:r>
            <a:r>
              <a:rPr lang="en-US" i="1"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less than human </a:t>
            </a:r>
            <a:r>
              <a:rPr lang="en-US" i="1" dirty="0">
                <a:latin typeface="Arial" panose="020B0604020202020204" pitchFamily="34" charset="0"/>
                <a:cs typeface="Arial" panose="020B0604020202020204" pitchFamily="34" charset="0"/>
              </a:rPr>
              <a:t>appraisals for NCO. </a:t>
            </a:r>
          </a:p>
          <a:p>
            <a:pPr marL="285750" indent="-285750">
              <a:buFont typeface="Arial" panose="020B0604020202020204" pitchFamily="34" charset="0"/>
              <a:buChar char="•"/>
            </a:pPr>
            <a:endParaRPr lang="en-US" sz="10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i="1" dirty="0" smtClean="0">
                <a:latin typeface="Arial" panose="020B0604020202020204" pitchFamily="34" charset="0"/>
                <a:cs typeface="Arial" panose="020B0604020202020204" pitchFamily="34" charset="0"/>
              </a:rPr>
              <a:t>There appear to be differences between the Waiver models for Fannie and Freddie with Fannie’s yielding more conservative values.</a:t>
            </a:r>
          </a:p>
          <a:p>
            <a:pPr marL="285750" indent="-285750">
              <a:buFont typeface="Arial" panose="020B0604020202020204" pitchFamily="34" charset="0"/>
              <a:buChar char="•"/>
            </a:pPr>
            <a:endParaRPr lang="en-US" sz="10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i="1" dirty="0" smtClean="0">
                <a:latin typeface="Arial" panose="020B0604020202020204" pitchFamily="34" charset="0"/>
                <a:cs typeface="Arial" panose="020B0604020202020204" pitchFamily="34" charset="0"/>
              </a:rPr>
              <a:t>There appears to be evidence of gaming for waivers: </a:t>
            </a:r>
          </a:p>
          <a:p>
            <a:r>
              <a:rPr lang="en-US" i="1"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1) Waivers have higher propensity to anchor to pricing anchor points. </a:t>
            </a:r>
          </a:p>
          <a:p>
            <a:r>
              <a:rPr lang="en-US" i="1"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2</a:t>
            </a:r>
            <a:r>
              <a:rPr lang="en-US" i="1" dirty="0">
                <a:latin typeface="Arial" panose="020B0604020202020204" pitchFamily="34" charset="0"/>
                <a:cs typeface="Arial" panose="020B0604020202020204" pitchFamily="34" charset="0"/>
              </a:rPr>
              <a:t>)</a:t>
            </a:r>
            <a:r>
              <a:rPr lang="en-US" i="1" dirty="0" smtClean="0">
                <a:latin typeface="Arial" panose="020B0604020202020204" pitchFamily="34" charset="0"/>
                <a:cs typeface="Arial" panose="020B0604020202020204" pitchFamily="34" charset="0"/>
              </a:rPr>
              <a:t> Waivers at these anchor points receive on average higher valuations than 		    human appraisals and waivers at other LTV points.</a:t>
            </a:r>
          </a:p>
          <a:p>
            <a:pPr marL="283464"/>
            <a:r>
              <a:rPr lang="en-US" i="1" dirty="0" smtClean="0">
                <a:latin typeface="Arial" panose="020B0604020202020204" pitchFamily="34" charset="0"/>
                <a:cs typeface="Arial" panose="020B0604020202020204" pitchFamily="34" charset="0"/>
              </a:rPr>
              <a:t>It </a:t>
            </a:r>
            <a:r>
              <a:rPr lang="en-US" i="1" dirty="0">
                <a:latin typeface="Arial" panose="020B0604020202020204" pitchFamily="34" charset="0"/>
                <a:cs typeface="Arial" panose="020B0604020202020204" pitchFamily="34" charset="0"/>
              </a:rPr>
              <a:t>remains to be seen if borrowers or lenders will exploit this fact once it </a:t>
            </a:r>
            <a:r>
              <a:rPr lang="en-US" i="1" dirty="0" smtClean="0">
                <a:latin typeface="Arial" panose="020B0604020202020204" pitchFamily="34" charset="0"/>
                <a:cs typeface="Arial" panose="020B0604020202020204" pitchFamily="34" charset="0"/>
              </a:rPr>
              <a:t>becomes common knowledge in the marketplace.</a:t>
            </a:r>
          </a:p>
          <a:p>
            <a:pPr marL="283464"/>
            <a:endParaRPr lang="en-US" sz="1000"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i="1" dirty="0" smtClean="0">
                <a:latin typeface="Arial" panose="020B0604020202020204" pitchFamily="34" charset="0"/>
                <a:cs typeface="Arial" panose="020B0604020202020204" pitchFamily="34" charset="0"/>
              </a:rPr>
              <a:t>In terms of potential for disparate impact in violation of the Fair Housing Act, we </a:t>
            </a:r>
            <a:r>
              <a:rPr lang="en-US" i="1" dirty="0">
                <a:latin typeface="Arial" panose="020B0604020202020204" pitchFamily="34" charset="0"/>
                <a:cs typeface="Arial" panose="020B0604020202020204" pitchFamily="34" charset="0"/>
              </a:rPr>
              <a:t>are not aware of </a:t>
            </a:r>
            <a:r>
              <a:rPr lang="en-US" i="1" dirty="0" smtClean="0">
                <a:latin typeface="Arial" panose="020B0604020202020204" pitchFamily="34" charset="0"/>
                <a:cs typeface="Arial" panose="020B0604020202020204" pitchFamily="34" charset="0"/>
              </a:rPr>
              <a:t>any </a:t>
            </a:r>
            <a:r>
              <a:rPr lang="en-US" i="1" dirty="0">
                <a:latin typeface="Arial" panose="020B0604020202020204" pitchFamily="34" charset="0"/>
                <a:cs typeface="Arial" panose="020B0604020202020204" pitchFamily="34" charset="0"/>
              </a:rPr>
              <a:t>race-based practices in the determination of CLTVs, bucketing waiver eligibility by CLTV, or in the creation of waivers themselves.</a:t>
            </a:r>
            <a:endParaRPr lang="en-US" i="1" dirty="0" smtClean="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207818" y="6501208"/>
            <a:ext cx="8307532" cy="253916"/>
          </a:xfrm>
          <a:prstGeom prst="rect">
            <a:avLst/>
          </a:prstGeom>
        </p:spPr>
        <p:txBody>
          <a:bodyPr wrap="square">
            <a:spAutoFit/>
          </a:bodyPr>
          <a:lstStyle/>
          <a:p>
            <a:r>
              <a:rPr lang="en-US" sz="1050" dirty="0" smtClean="0">
                <a:solidFill>
                  <a:srgbClr val="000000"/>
                </a:solidFill>
                <a:cs typeface="Arial"/>
              </a:rPr>
              <a:t>Source</a:t>
            </a:r>
            <a:r>
              <a:rPr lang="en-US" sz="1050" dirty="0">
                <a:solidFill>
                  <a:srgbClr val="000000"/>
                </a:solidFill>
                <a:cs typeface="Arial"/>
              </a:rPr>
              <a:t>: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smtClean="0">
                <a:cs typeface="Arial"/>
              </a:rPr>
              <a:t>.</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728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2137"/>
          </a:xfrm>
          <a:solidFill>
            <a:schemeClr val="accent1">
              <a:lumMod val="40000"/>
              <a:lumOff val="60000"/>
            </a:schemeClr>
          </a:solidFill>
        </p:spPr>
        <p:txBody>
          <a:bodyPr>
            <a:normAutofit/>
          </a:bodyPr>
          <a:lstStyle/>
          <a:p>
            <a:pPr algn="ctr"/>
            <a:r>
              <a:rPr lang="en-US" sz="2000" dirty="0" smtClean="0">
                <a:latin typeface="Arial" panose="020B0604020202020204" pitchFamily="34" charset="0"/>
                <a:cs typeface="Arial" panose="020B0604020202020204" pitchFamily="34" charset="0"/>
              </a:rPr>
              <a:t>Overall Policy Recommendations</a:t>
            </a: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887001" y="6342703"/>
            <a:ext cx="2057400" cy="365125"/>
          </a:xfrm>
        </p:spPr>
        <p:txBody>
          <a:bodyPr/>
          <a:lstStyle/>
          <a:p>
            <a:fld id="{640B93FB-070B-4945-8AF2-4B941007AB20}" type="slidenum">
              <a:rPr lang="en-US" smtClean="0"/>
              <a:t>43</a:t>
            </a:fld>
            <a:endParaRPr lang="en-US" dirty="0"/>
          </a:p>
        </p:txBody>
      </p:sp>
      <p:sp>
        <p:nvSpPr>
          <p:cNvPr id="12" name="Rectangle 11"/>
          <p:cNvSpPr/>
          <p:nvPr/>
        </p:nvSpPr>
        <p:spPr>
          <a:xfrm>
            <a:off x="0" y="365263"/>
            <a:ext cx="9144000" cy="6340197"/>
          </a:xfrm>
          <a:prstGeom prst="rect">
            <a:avLst/>
          </a:prstGeom>
        </p:spPr>
        <p:txBody>
          <a:bodyPr wrap="square">
            <a:spAutoFit/>
          </a:bodyPr>
          <a:lstStyle/>
          <a:p>
            <a:pPr marL="285750" indent="-285750">
              <a:buFont typeface="Arial" panose="020B0604020202020204" pitchFamily="34" charset="0"/>
              <a:buChar char="•"/>
            </a:pPr>
            <a:r>
              <a:rPr lang="en-US" sz="2000" spc="-20" dirty="0" smtClean="0">
                <a:latin typeface="Arial" panose="020B0604020202020204" pitchFamily="34" charset="0"/>
                <a:cs typeface="Arial" panose="020B0604020202020204" pitchFamily="34" charset="0"/>
              </a:rPr>
              <a:t>Address allegations of racial and ethnic bias </a:t>
            </a:r>
            <a:r>
              <a:rPr lang="en-US" sz="2000" spc="-20" dirty="0">
                <a:latin typeface="Arial" panose="020B0604020202020204" pitchFamily="34" charset="0"/>
                <a:cs typeface="Arial" panose="020B0604020202020204" pitchFamily="34" charset="0"/>
              </a:rPr>
              <a:t>by </a:t>
            </a:r>
            <a:r>
              <a:rPr lang="en-US" sz="2000" spc="-20" dirty="0" smtClean="0">
                <a:latin typeface="Arial" panose="020B0604020202020204" pitchFamily="34" charset="0"/>
                <a:cs typeface="Arial" panose="020B0604020202020204" pitchFamily="34" charset="0"/>
              </a:rPr>
              <a:t>individual appraisers </a:t>
            </a:r>
            <a:r>
              <a:rPr lang="en-US" sz="2000" spc="-20" dirty="0">
                <a:latin typeface="Arial" panose="020B0604020202020204" pitchFamily="34" charset="0"/>
                <a:cs typeface="Arial" panose="020B0604020202020204" pitchFamily="34" charset="0"/>
              </a:rPr>
              <a:t>on </a:t>
            </a:r>
            <a:r>
              <a:rPr lang="en-US" sz="2000" spc="-20" dirty="0" smtClean="0">
                <a:latin typeface="Arial" panose="020B0604020202020204" pitchFamily="34" charset="0"/>
                <a:cs typeface="Arial" panose="020B0604020202020204" pitchFamily="34" charset="0"/>
              </a:rPr>
              <a:t>mortgage loans that are likely the result of bad apple appraisers:</a:t>
            </a:r>
          </a:p>
          <a:p>
            <a:pPr marL="742950" lvl="1" indent="-285750">
              <a:buFont typeface="Arial" panose="020B0604020202020204" pitchFamily="34" charset="0"/>
              <a:buChar char="•"/>
            </a:pPr>
            <a:r>
              <a:rPr lang="en-US" spc="-20" dirty="0">
                <a:latin typeface="Arial" panose="020B0604020202020204" pitchFamily="34" charset="0"/>
                <a:cs typeface="Arial" panose="020B0604020202020204" pitchFamily="34" charset="0"/>
              </a:rPr>
              <a:t>Regulators, </a:t>
            </a:r>
            <a:r>
              <a:rPr lang="en-US" spc="-20" dirty="0" smtClean="0">
                <a:latin typeface="Arial" panose="020B0604020202020204" pitchFamily="34" charset="0"/>
                <a:cs typeface="Arial" panose="020B0604020202020204" pitchFamily="34" charset="0"/>
              </a:rPr>
              <a:t>the GSEs, Appraiser </a:t>
            </a:r>
            <a:r>
              <a:rPr lang="en-US" spc="-20" dirty="0">
                <a:latin typeface="Arial" panose="020B0604020202020204" pitchFamily="34" charset="0"/>
                <a:cs typeface="Arial" panose="020B0604020202020204" pitchFamily="34" charset="0"/>
              </a:rPr>
              <a:t>Management Companies (AMCs), appraisal firms and mortgage lenders </a:t>
            </a:r>
            <a:r>
              <a:rPr lang="en-US" spc="-20" dirty="0" smtClean="0">
                <a:latin typeface="Arial" panose="020B0604020202020204" pitchFamily="34" charset="0"/>
                <a:cs typeface="Arial" panose="020B0604020202020204" pitchFamily="34" charset="0"/>
              </a:rPr>
              <a:t>likely </a:t>
            </a:r>
            <a:r>
              <a:rPr lang="en-US" spc="-20" dirty="0">
                <a:latin typeface="Arial" panose="020B0604020202020204" pitchFamily="34" charset="0"/>
                <a:cs typeface="Arial" panose="020B0604020202020204" pitchFamily="34" charset="0"/>
              </a:rPr>
              <a:t>have access to even more data than was used in our analysis:</a:t>
            </a:r>
          </a:p>
          <a:p>
            <a:pPr marL="1200150" lvl="2" indent="-285750">
              <a:buFont typeface="Arial" panose="020B0604020202020204" pitchFamily="34" charset="0"/>
              <a:buChar char="•"/>
            </a:pPr>
            <a:r>
              <a:rPr lang="en-US" sz="1600" spc="-20" dirty="0">
                <a:latin typeface="Arial" panose="020B0604020202020204" pitchFamily="34" charset="0"/>
                <a:cs typeface="Arial" panose="020B0604020202020204" pitchFamily="34" charset="0"/>
              </a:rPr>
              <a:t>Access to the appraiser and appraisal firm’s name,</a:t>
            </a:r>
          </a:p>
          <a:p>
            <a:pPr marL="1200150" lvl="2" indent="-285750">
              <a:buFont typeface="Arial" panose="020B0604020202020204" pitchFamily="34" charset="0"/>
              <a:buChar char="•"/>
            </a:pPr>
            <a:r>
              <a:rPr lang="en-US" sz="1600" spc="-20" dirty="0">
                <a:latin typeface="Arial" panose="020B0604020202020204" pitchFamily="34" charset="0"/>
                <a:cs typeface="Arial" panose="020B0604020202020204" pitchFamily="34" charset="0"/>
              </a:rPr>
              <a:t>Access to all loan applications, regardless of disposition,</a:t>
            </a:r>
          </a:p>
          <a:p>
            <a:pPr marL="1200150" lvl="2" indent="-285750">
              <a:buFont typeface="Arial" panose="020B0604020202020204" pitchFamily="34" charset="0"/>
              <a:buChar char="•"/>
            </a:pPr>
            <a:r>
              <a:rPr lang="en-US" sz="1600" spc="-20" dirty="0">
                <a:latin typeface="Arial" panose="020B0604020202020204" pitchFamily="34" charset="0"/>
                <a:cs typeface="Arial" panose="020B0604020202020204" pitchFamily="34" charset="0"/>
              </a:rPr>
              <a:t>Access to all complaints and review of valuation requests and their disposition, regardless of race or ethnic origin. </a:t>
            </a:r>
            <a:endParaRPr lang="en-US" sz="1600" spc="-2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pc="-40" dirty="0" smtClean="0">
                <a:latin typeface="Arial" panose="020B0604020202020204" pitchFamily="34" charset="0"/>
                <a:cs typeface="Arial" panose="020B0604020202020204" pitchFamily="34" charset="0"/>
              </a:rPr>
              <a:t>Regulators and private firms should use these data to replicate </a:t>
            </a:r>
            <a:r>
              <a:rPr lang="en-US" spc="-40" dirty="0">
                <a:latin typeface="Arial" panose="020B0604020202020204" pitchFamily="34" charset="0"/>
                <a:cs typeface="Arial" panose="020B0604020202020204" pitchFamily="34" charset="0"/>
              </a:rPr>
              <a:t>our methodology and </a:t>
            </a:r>
            <a:r>
              <a:rPr lang="en-US" spc="-40" dirty="0" smtClean="0">
                <a:latin typeface="Arial" panose="020B0604020202020204" pitchFamily="34" charset="0"/>
                <a:cs typeface="Arial" panose="020B0604020202020204" pitchFamily="34" charset="0"/>
              </a:rPr>
              <a:t>pro-actively </a:t>
            </a:r>
            <a:r>
              <a:rPr lang="en-US" spc="-40" dirty="0">
                <a:latin typeface="Arial" panose="020B0604020202020204" pitchFamily="34" charset="0"/>
                <a:cs typeface="Arial" panose="020B0604020202020204" pitchFamily="34" charset="0"/>
              </a:rPr>
              <a:t>identify and root out </a:t>
            </a:r>
            <a:r>
              <a:rPr lang="en-US" spc="-40" dirty="0" smtClean="0">
                <a:latin typeface="Arial" panose="020B0604020202020204" pitchFamily="34" charset="0"/>
                <a:cs typeface="Arial" panose="020B0604020202020204" pitchFamily="34" charset="0"/>
              </a:rPr>
              <a:t>individual cases </a:t>
            </a:r>
            <a:r>
              <a:rPr lang="en-US" spc="-40" dirty="0">
                <a:latin typeface="Arial" panose="020B0604020202020204" pitchFamily="34" charset="0"/>
                <a:cs typeface="Arial" panose="020B0604020202020204" pitchFamily="34" charset="0"/>
              </a:rPr>
              <a:t>of appraiser racial or ethnic bias. </a:t>
            </a:r>
            <a:endParaRPr lang="en-US" spc="-4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spc="-20" dirty="0" smtClean="0">
                <a:latin typeface="Arial" panose="020B0604020202020204" pitchFamily="34" charset="0"/>
                <a:cs typeface="Arial" panose="020B0604020202020204" pitchFamily="34" charset="0"/>
              </a:rPr>
              <a:t>Risk analysis with respect to GSE appraisal waivers and human appraisals:</a:t>
            </a:r>
          </a:p>
          <a:p>
            <a:pPr marL="742950" lvl="1" indent="-285750">
              <a:buFont typeface="Arial" panose="020B0604020202020204" pitchFamily="34" charset="0"/>
              <a:buChar char="•"/>
            </a:pPr>
            <a:r>
              <a:rPr lang="en-US" spc="-20" dirty="0" smtClean="0">
                <a:latin typeface="Arial" panose="020B0604020202020204" pitchFamily="34" charset="0"/>
                <a:cs typeface="Arial" panose="020B0604020202020204" pitchFamily="34" charset="0"/>
              </a:rPr>
              <a:t>There must be both data transparency with respect to valuation data by making those data broadly available to the public and to define and identify on a loan level basis the valuation methods being used by the GSEs.</a:t>
            </a:r>
          </a:p>
          <a:p>
            <a:pPr marL="1200150" lvl="2" indent="-285750">
              <a:buFont typeface="Arial" panose="020B0604020202020204" pitchFamily="34" charset="0"/>
              <a:buChar char="•"/>
            </a:pPr>
            <a:r>
              <a:rPr lang="en-US" sz="1600" spc="-20" dirty="0" smtClean="0">
                <a:latin typeface="Arial" panose="020B0604020202020204" pitchFamily="34" charset="0"/>
                <a:cs typeface="Arial" panose="020B0604020202020204" pitchFamily="34" charset="0"/>
              </a:rPr>
              <a:t>The GSEs are sitting on massive troves of </a:t>
            </a:r>
            <a:r>
              <a:rPr lang="en-US" sz="1600" spc="-20" dirty="0">
                <a:latin typeface="Arial" panose="020B0604020202020204" pitchFamily="34" charset="0"/>
                <a:cs typeface="Arial" panose="020B0604020202020204" pitchFamily="34" charset="0"/>
              </a:rPr>
              <a:t>valuation data, </a:t>
            </a:r>
            <a:r>
              <a:rPr lang="en-US" sz="1600" spc="-20" dirty="0" smtClean="0">
                <a:latin typeface="Arial" panose="020B0604020202020204" pitchFamily="34" charset="0"/>
                <a:cs typeface="Arial" panose="020B0604020202020204" pitchFamily="34" charset="0"/>
              </a:rPr>
              <a:t>including the Uniform </a:t>
            </a:r>
            <a:r>
              <a:rPr lang="en-US" sz="1600" spc="-20" dirty="0">
                <a:latin typeface="Arial" panose="020B0604020202020204" pitchFamily="34" charset="0"/>
                <a:cs typeface="Arial" panose="020B0604020202020204" pitchFamily="34" charset="0"/>
              </a:rPr>
              <a:t>Appraisal </a:t>
            </a:r>
            <a:r>
              <a:rPr lang="en-US" sz="1600" spc="-20" dirty="0" smtClean="0">
                <a:latin typeface="Arial" panose="020B0604020202020204" pitchFamily="34" charset="0"/>
                <a:cs typeface="Arial" panose="020B0604020202020204" pitchFamily="34" charset="0"/>
              </a:rPr>
              <a:t>Dataset, that should be released to the public so as to allow both regulators and private parties to perform important risk management analysis..</a:t>
            </a:r>
          </a:p>
          <a:p>
            <a:pPr marL="1657350" lvl="3" indent="-285750">
              <a:buFont typeface="Arial" panose="020B0604020202020204" pitchFamily="34" charset="0"/>
              <a:buChar char="•"/>
            </a:pPr>
            <a:r>
              <a:rPr lang="en-US" sz="1400" spc="-20" dirty="0" smtClean="0">
                <a:latin typeface="Arial" panose="020B0604020202020204" pitchFamily="34" charset="0"/>
                <a:cs typeface="Arial" panose="020B0604020202020204" pitchFamily="34" charset="0"/>
              </a:rPr>
              <a:t>The public should not have to rely on the GSEs’ risk analysis to protect taxpayer interests.</a:t>
            </a:r>
          </a:p>
          <a:p>
            <a:pPr marL="1200150" lvl="2" indent="-285750">
              <a:buFont typeface="Arial" panose="020B0604020202020204" pitchFamily="34" charset="0"/>
              <a:buChar char="•"/>
            </a:pPr>
            <a:r>
              <a:rPr lang="en-US" sz="1600" spc="-20" dirty="0" smtClean="0">
                <a:latin typeface="Arial" panose="020B0604020202020204" pitchFamily="34" charset="0"/>
                <a:cs typeface="Arial" panose="020B0604020202020204" pitchFamily="34" charset="0"/>
              </a:rPr>
              <a:t>AEI’s analysis of both racial and ethnic bias and the use of appraisal waivers was only possible because the data was publically available. </a:t>
            </a:r>
          </a:p>
          <a:p>
            <a:pPr marL="1200150" lvl="2" indent="-285750">
              <a:buFont typeface="Arial" panose="020B0604020202020204" pitchFamily="34" charset="0"/>
              <a:buChar char="•"/>
            </a:pPr>
            <a:r>
              <a:rPr lang="en-US" sz="1600" spc="-20" dirty="0" smtClean="0">
                <a:latin typeface="Arial" panose="020B0604020202020204" pitchFamily="34" charset="0"/>
                <a:cs typeface="Arial" panose="020B0604020202020204" pitchFamily="34" charset="0"/>
              </a:rPr>
              <a:t>Therefore, data releases must be kept current and complete. </a:t>
            </a:r>
          </a:p>
          <a:p>
            <a:pPr marL="1657350" lvl="3" indent="-285750">
              <a:buFont typeface="Arial" panose="020B0604020202020204" pitchFamily="34" charset="0"/>
              <a:buChar char="•"/>
            </a:pPr>
            <a:r>
              <a:rPr lang="en-US" sz="1400" spc="-20" dirty="0" smtClean="0">
                <a:latin typeface="Arial" panose="020B0604020202020204" pitchFamily="34" charset="0"/>
                <a:cs typeface="Arial" panose="020B0604020202020204" pitchFamily="34" charset="0"/>
              </a:rPr>
              <a:t>For example, if hybrid appraisals were permitted, their effectiveness may only be evaluated if their use is properly identified on a loan level.</a:t>
            </a:r>
          </a:p>
        </p:txBody>
      </p:sp>
    </p:spTree>
    <p:extLst>
      <p:ext uri="{BB962C8B-B14F-4D97-AF65-F5344CB8AC3E}">
        <p14:creationId xmlns:p14="http://schemas.microsoft.com/office/powerpoint/2010/main" val="915189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2137"/>
          </a:xfrm>
          <a:solidFill>
            <a:schemeClr val="accent1">
              <a:lumMod val="40000"/>
              <a:lumOff val="60000"/>
            </a:schemeClr>
          </a:solidFill>
        </p:spPr>
        <p:txBody>
          <a:bodyPr>
            <a:normAutofit/>
          </a:bodyPr>
          <a:lstStyle/>
          <a:p>
            <a:pPr algn="ctr"/>
            <a:r>
              <a:rPr lang="en-US" sz="2000" dirty="0" smtClean="0">
                <a:latin typeface="Arial" panose="020B0604020202020204" pitchFamily="34" charset="0"/>
                <a:cs typeface="Arial" panose="020B0604020202020204" pitchFamily="34" charset="0"/>
              </a:rPr>
              <a:t>Overall Policy Recommendations (Cont’d.)</a:t>
            </a: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887001" y="6342703"/>
            <a:ext cx="2057400" cy="365125"/>
          </a:xfrm>
        </p:spPr>
        <p:txBody>
          <a:bodyPr/>
          <a:lstStyle/>
          <a:p>
            <a:fld id="{640B93FB-070B-4945-8AF2-4B941007AB20}" type="slidenum">
              <a:rPr lang="en-US" smtClean="0"/>
              <a:t>44</a:t>
            </a:fld>
            <a:endParaRPr lang="en-US" dirty="0"/>
          </a:p>
        </p:txBody>
      </p:sp>
      <p:sp>
        <p:nvSpPr>
          <p:cNvPr id="12" name="Rectangle 11"/>
          <p:cNvSpPr/>
          <p:nvPr/>
        </p:nvSpPr>
        <p:spPr>
          <a:xfrm>
            <a:off x="122830" y="399412"/>
            <a:ext cx="9021170" cy="2339102"/>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Risk analysis with respect to GSE appraisal waivers and human appraisals:</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More can and should be done if data transparency were implemented so as to make the data available to the public.</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Analysis around the opportunities for gaming must be a strong focus of FHFA. </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When the GSEs introduced their Automated Underwriting (AU) processes in the late 1990s, originators, brokers, and the GSEs themselves quickly found ways to take advantage of gaming opportunities. </a:t>
            </a:r>
          </a:p>
          <a:p>
            <a:pPr marL="742950" lvl="1"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9886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275" y="2142699"/>
            <a:ext cx="7751076" cy="2028305"/>
          </a:xfrm>
          <a:solidFill>
            <a:srgbClr val="BDD7EE"/>
          </a:solidFill>
        </p:spPr>
        <p:txBody>
          <a:bodyPr anchor="ctr">
            <a:noAutofit/>
          </a:bodyPr>
          <a:lstStyle/>
          <a:p>
            <a:pPr>
              <a:lnSpc>
                <a:spcPct val="150000"/>
              </a:lnSpc>
              <a:spcBef>
                <a:spcPts val="1200"/>
              </a:spcBef>
              <a:spcAft>
                <a:spcPts val="1200"/>
              </a:spcAft>
            </a:pPr>
            <a:r>
              <a:rPr lang="en-US" sz="2800" dirty="0">
                <a:latin typeface="Arial" panose="020B0604020202020204" pitchFamily="34" charset="0"/>
                <a:cs typeface="Arial" panose="020B0604020202020204" pitchFamily="34" charset="0"/>
              </a:rPr>
              <a:t>Valuation Differences by Borrower and Neighborhood Race</a:t>
            </a:r>
          </a:p>
        </p:txBody>
      </p:sp>
      <p:sp>
        <p:nvSpPr>
          <p:cNvPr id="4" name="Slide Number Placeholder 3"/>
          <p:cNvSpPr>
            <a:spLocks noGrp="1"/>
          </p:cNvSpPr>
          <p:nvPr>
            <p:ph type="sldNum" sz="quarter" idx="12"/>
          </p:nvPr>
        </p:nvSpPr>
        <p:spPr/>
        <p:txBody>
          <a:bodyPr/>
          <a:lstStyle/>
          <a:p>
            <a:fld id="{AA64661E-BB1B-4562-AFE2-BCC756829917}"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30729431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6706" y="2391359"/>
            <a:ext cx="7658643" cy="2685969"/>
          </a:xfrm>
        </p:spPr>
        <p:txBody>
          <a:bodyPr>
            <a:noAutofit/>
          </a:bodyPr>
          <a:lstStyle/>
          <a:p>
            <a:pPr>
              <a:lnSpc>
                <a:spcPct val="110000"/>
              </a:lnSpc>
              <a:spcBef>
                <a:spcPts val="0"/>
              </a:spcBef>
            </a:pPr>
            <a:r>
              <a:rPr lang="en-US" sz="2200" dirty="0">
                <a:solidFill>
                  <a:schemeClr val="tx1"/>
                </a:solidFill>
                <a:latin typeface="Arial" panose="020B0604020202020204" pitchFamily="34" charset="0"/>
                <a:cs typeface="Arial" panose="020B0604020202020204" pitchFamily="34" charset="0"/>
              </a:rPr>
              <a:t>Edward Pinto (</a:t>
            </a:r>
            <a:r>
              <a:rPr lang="en-US" sz="2200" dirty="0">
                <a:solidFill>
                  <a:schemeClr val="tx1"/>
                </a:solidFill>
                <a:latin typeface="Arial" panose="020B0604020202020204" pitchFamily="34" charset="0"/>
                <a:cs typeface="Arial" panose="020B0604020202020204" pitchFamily="34" charset="0"/>
                <a:hlinkClick r:id="rId3"/>
              </a:rPr>
              <a:t>pintoedward1@gmail.com</a:t>
            </a:r>
            <a:r>
              <a:rPr lang="en-US" sz="2200" dirty="0">
                <a:solidFill>
                  <a:schemeClr val="tx1"/>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Director</a:t>
            </a:r>
          </a:p>
          <a:p>
            <a:pPr>
              <a:lnSpc>
                <a:spcPct val="110000"/>
              </a:lnSpc>
              <a:spcBef>
                <a:spcPts val="0"/>
              </a:spcBef>
            </a:pPr>
            <a:r>
              <a:rPr lang="en-US" sz="2200" dirty="0">
                <a:latin typeface="Arial" panose="020B0604020202020204" pitchFamily="34" charset="0"/>
                <a:cs typeface="Arial" panose="020B0604020202020204" pitchFamily="34" charset="0"/>
              </a:rPr>
              <a:t>Tobias Peter (</a:t>
            </a:r>
            <a:r>
              <a:rPr lang="en-US" sz="2200" dirty="0">
                <a:latin typeface="Arial" panose="020B0604020202020204" pitchFamily="34" charset="0"/>
                <a:cs typeface="Arial" panose="020B0604020202020204" pitchFamily="34" charset="0"/>
                <a:hlinkClick r:id="rId4"/>
              </a:rPr>
              <a:t>Tobias.Peter@AEI.org</a:t>
            </a:r>
            <a:r>
              <a:rPr lang="en-US" sz="2200" dirty="0">
                <a:latin typeface="Arial" panose="020B0604020202020204" pitchFamily="34" charset="0"/>
                <a:cs typeface="Arial" panose="020B0604020202020204" pitchFamily="34" charset="0"/>
              </a:rPr>
              <a:t>), Director of Research </a:t>
            </a:r>
          </a:p>
          <a:p>
            <a:pPr>
              <a:lnSpc>
                <a:spcPct val="110000"/>
              </a:lnSpc>
              <a:spcBef>
                <a:spcPts val="0"/>
              </a:spcBef>
            </a:pPr>
            <a:r>
              <a:rPr lang="en-US" sz="2200" dirty="0">
                <a:latin typeface="Arial" panose="020B0604020202020204" pitchFamily="34" charset="0"/>
                <a:cs typeface="Arial" panose="020B0604020202020204" pitchFamily="34" charset="0"/>
              </a:rPr>
              <a:t>AEI Housing Center</a:t>
            </a:r>
          </a:p>
          <a:p>
            <a:pPr>
              <a:lnSpc>
                <a:spcPct val="110000"/>
              </a:lnSpc>
              <a:spcBef>
                <a:spcPts val="0"/>
              </a:spcBef>
            </a:pPr>
            <a:r>
              <a:rPr lang="en-US" sz="2200" dirty="0">
                <a:latin typeface="Arial" panose="020B0604020202020204" pitchFamily="34" charset="0"/>
                <a:cs typeface="Arial" panose="020B0604020202020204" pitchFamily="34" charset="0"/>
              </a:rPr>
              <a:t>Working Report – Preliminary Results</a:t>
            </a:r>
          </a:p>
          <a:p>
            <a:pPr>
              <a:lnSpc>
                <a:spcPct val="110000"/>
              </a:lnSpc>
              <a:spcBef>
                <a:spcPts val="0"/>
              </a:spcBef>
            </a:pPr>
            <a:r>
              <a:rPr lang="en-US" sz="2200" dirty="0">
                <a:latin typeface="Arial" panose="020B0604020202020204" pitchFamily="34" charset="0"/>
                <a:cs typeface="Arial" panose="020B0604020202020204" pitchFamily="34" charset="0"/>
                <a:hlinkClick r:id="rId5"/>
              </a:rPr>
              <a:t>AEI.org/housing</a:t>
            </a:r>
            <a:r>
              <a:rPr lang="en-US" sz="2200" dirty="0">
                <a:latin typeface="Arial" panose="020B0604020202020204" pitchFamily="34" charset="0"/>
                <a:cs typeface="Arial" panose="020B0604020202020204" pitchFamily="34" charset="0"/>
              </a:rPr>
              <a:t> </a:t>
            </a:r>
          </a:p>
          <a:p>
            <a:pPr>
              <a:lnSpc>
                <a:spcPct val="110000"/>
              </a:lnSpc>
              <a:spcBef>
                <a:spcPts val="0"/>
              </a:spcBef>
            </a:pPr>
            <a:endParaRPr lang="en-US" sz="1200" dirty="0">
              <a:solidFill>
                <a:schemeClr val="tx1"/>
              </a:solidFill>
              <a:latin typeface="Arial" panose="020B0604020202020204" pitchFamily="34" charset="0"/>
              <a:cs typeface="Arial" panose="020B0604020202020204" pitchFamily="34" charset="0"/>
            </a:endParaRPr>
          </a:p>
          <a:p>
            <a:pPr>
              <a:lnSpc>
                <a:spcPct val="110000"/>
              </a:lnSpc>
              <a:spcBef>
                <a:spcPts val="0"/>
              </a:spcBef>
            </a:pPr>
            <a:r>
              <a:rPr lang="en-US" sz="2200" dirty="0">
                <a:latin typeface="Arial" panose="020B0604020202020204" pitchFamily="34" charset="0"/>
                <a:cs typeface="Arial" panose="020B0604020202020204" pitchFamily="34" charset="0"/>
              </a:rPr>
              <a:t>February </a:t>
            </a:r>
            <a:r>
              <a:rPr lang="en-US" sz="2200" dirty="0" smtClean="0">
                <a:latin typeface="Arial" panose="020B0604020202020204" pitchFamily="34" charset="0"/>
                <a:cs typeface="Arial" panose="020B0604020202020204" pitchFamily="34" charset="0"/>
              </a:rPr>
              <a:t>26, </a:t>
            </a:r>
            <a:r>
              <a:rPr lang="en-US" sz="2200" dirty="0">
                <a:latin typeface="Arial" panose="020B0604020202020204" pitchFamily="34" charset="0"/>
                <a:cs typeface="Arial" panose="020B0604020202020204" pitchFamily="34" charset="0"/>
              </a:rPr>
              <a:t>2021</a:t>
            </a:r>
          </a:p>
        </p:txBody>
      </p:sp>
      <p:sp>
        <p:nvSpPr>
          <p:cNvPr id="4" name="Slide Number Placeholder 3"/>
          <p:cNvSpPr>
            <a:spLocks noGrp="1"/>
          </p:cNvSpPr>
          <p:nvPr>
            <p:ph type="sldNum" sz="quarter" idx="12"/>
          </p:nvPr>
        </p:nvSpPr>
        <p:spPr/>
        <p:txBody>
          <a:bodyPr/>
          <a:lstStyle/>
          <a:p>
            <a:fld id="{AA64661E-BB1B-4562-AFE2-BCC756829917}" type="slidenum">
              <a:rPr lang="en-US" smtClean="0">
                <a:solidFill>
                  <a:prstClr val="black">
                    <a:tint val="75000"/>
                  </a:prstClr>
                </a:solidFill>
              </a:rPr>
              <a:pPr/>
              <a:t>46</a:t>
            </a:fld>
            <a:endParaRPr lang="en-US" dirty="0">
              <a:solidFill>
                <a:prstClr val="black">
                  <a:tint val="75000"/>
                </a:prstClr>
              </a:solidFill>
            </a:endParaRPr>
          </a:p>
        </p:txBody>
      </p:sp>
      <p:sp>
        <p:nvSpPr>
          <p:cNvPr id="5" name="Rectangle 4"/>
          <p:cNvSpPr/>
          <p:nvPr/>
        </p:nvSpPr>
        <p:spPr>
          <a:xfrm>
            <a:off x="401209" y="5150243"/>
            <a:ext cx="8341582" cy="584775"/>
          </a:xfrm>
          <a:prstGeom prst="rect">
            <a:avLst/>
          </a:prstGeom>
        </p:spPr>
        <p:txBody>
          <a:bodyPr wrap="square">
            <a:spAutoFit/>
          </a:bodyPr>
          <a:lstStyle/>
          <a:p>
            <a:pPr algn="ctr"/>
            <a:r>
              <a:rPr lang="en-US" sz="11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Link to AEI HMIs:</a:t>
            </a:r>
          </a:p>
          <a:p>
            <a:pPr algn="ctr"/>
            <a:r>
              <a:rPr lang="en-US" sz="1600" dirty="0">
                <a:hlinkClick r:id="rId6"/>
              </a:rPr>
              <a:t>https://www.aei.org/housing/housing-market-indicators/</a:t>
            </a:r>
            <a:endParaRPr lang="en-US" sz="1600" dirty="0">
              <a:solidFill>
                <a:srgbClr val="000000"/>
              </a:solidFill>
              <a:latin typeface="Calibri" panose="020F0502020204030204" pitchFamily="34" charset="0"/>
            </a:endParaRPr>
          </a:p>
        </p:txBody>
      </p:sp>
      <p:sp>
        <p:nvSpPr>
          <p:cNvPr id="6" name="Subtitle 2"/>
          <p:cNvSpPr txBox="1">
            <a:spLocks/>
          </p:cNvSpPr>
          <p:nvPr/>
        </p:nvSpPr>
        <p:spPr>
          <a:xfrm>
            <a:off x="856707" y="6064140"/>
            <a:ext cx="7391400" cy="5844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10000"/>
              </a:lnSpc>
              <a:spcBef>
                <a:spcPts val="0"/>
              </a:spcBef>
            </a:pPr>
            <a:r>
              <a:rPr lang="en-US" sz="1100" dirty="0">
                <a:solidFill>
                  <a:schemeClr val="tx1"/>
                </a:solidFill>
                <a:latin typeface="Arial" panose="020B0604020202020204" pitchFamily="34" charset="0"/>
                <a:cs typeface="Arial" panose="020B0604020202020204" pitchFamily="34" charset="0"/>
              </a:rPr>
              <a:t>We grant permission to reuse this presentation, as long as you cite as the source: </a:t>
            </a:r>
          </a:p>
          <a:p>
            <a:pPr>
              <a:lnSpc>
                <a:spcPct val="110000"/>
              </a:lnSpc>
              <a:spcBef>
                <a:spcPts val="0"/>
              </a:spcBef>
            </a:pPr>
            <a:r>
              <a:rPr lang="en-US" sz="1100" dirty="0">
                <a:solidFill>
                  <a:schemeClr val="tx1"/>
                </a:solidFill>
                <a:latin typeface="Arial" panose="020B0604020202020204" pitchFamily="34" charset="0"/>
                <a:cs typeface="Arial" panose="020B0604020202020204" pitchFamily="34" charset="0"/>
              </a:rPr>
              <a:t>AEI Housing Center, </a:t>
            </a:r>
            <a:r>
              <a:rPr lang="en-US" sz="1100" dirty="0">
                <a:solidFill>
                  <a:schemeClr val="tx1"/>
                </a:solidFill>
                <a:latin typeface="Arial" panose="020B0604020202020204" pitchFamily="34" charset="0"/>
                <a:cs typeface="Arial" panose="020B0604020202020204" pitchFamily="34" charset="0"/>
                <a:hlinkClick r:id="rId7"/>
              </a:rPr>
              <a:t>www.aei.org/housing</a:t>
            </a:r>
            <a:r>
              <a:rPr lang="en-US" sz="1100" dirty="0">
                <a:solidFill>
                  <a:schemeClr val="tx1"/>
                </a:solidFill>
                <a:latin typeface="Arial" panose="020B0604020202020204" pitchFamily="34" charset="0"/>
                <a:cs typeface="Arial" panose="020B0604020202020204" pitchFamily="34" charset="0"/>
              </a:rPr>
              <a:t>. </a:t>
            </a:r>
          </a:p>
        </p:txBody>
      </p:sp>
      <p:sp>
        <p:nvSpPr>
          <p:cNvPr id="8" name="Title 1"/>
          <p:cNvSpPr txBox="1">
            <a:spLocks/>
          </p:cNvSpPr>
          <p:nvPr/>
        </p:nvSpPr>
        <p:spPr>
          <a:xfrm>
            <a:off x="0" y="0"/>
            <a:ext cx="9144000" cy="1460310"/>
          </a:xfrm>
          <a:prstGeom prst="rect">
            <a:avLst/>
          </a:prstGeom>
          <a:solidFill>
            <a:srgbClr val="BDD7EE"/>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a:latin typeface="Arial" panose="020B0604020202020204" pitchFamily="34" charset="0"/>
                <a:cs typeface="Arial" panose="020B0604020202020204" pitchFamily="34" charset="0"/>
              </a:rPr>
              <a:t>Impact of Race and Socio-Economic Status on the Valuation of Homes by Neighborhood</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094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47</a:t>
            </a:fld>
            <a:endParaRPr lang="en-US"/>
          </a:p>
        </p:txBody>
      </p:sp>
      <p:sp>
        <p:nvSpPr>
          <p:cNvPr id="6" name="Rectangle 5"/>
          <p:cNvSpPr/>
          <p:nvPr/>
        </p:nvSpPr>
        <p:spPr>
          <a:xfrm>
            <a:off x="152881" y="6252569"/>
            <a:ext cx="8773083" cy="430887"/>
          </a:xfrm>
          <a:prstGeom prst="rect">
            <a:avLst/>
          </a:prstGeom>
        </p:spPr>
        <p:txBody>
          <a:bodyPr wrap="square">
            <a:spAutoFit/>
          </a:bodyPr>
          <a:lstStyle/>
          <a:p>
            <a:r>
              <a:rPr lang="en-US" sz="1050" dirty="0">
                <a:cs typeface="Arial"/>
              </a:rPr>
              <a:t>* Andre Perry, Jonathan Rothwell, and David </a:t>
            </a:r>
            <a:r>
              <a:rPr lang="en-US" sz="1050" dirty="0" err="1">
                <a:cs typeface="Arial"/>
              </a:rPr>
              <a:t>Harshbarger</a:t>
            </a:r>
            <a:r>
              <a:rPr lang="en-US" sz="1050" dirty="0">
                <a:cs typeface="Arial"/>
              </a:rPr>
              <a:t>,  The Brookings Institution, </a:t>
            </a:r>
            <a:r>
              <a:rPr lang="en-US" sz="1050" i="1" dirty="0">
                <a:cs typeface="Arial"/>
              </a:rPr>
              <a:t>The Devaluation of Assets in Black Neighborhoods</a:t>
            </a:r>
            <a:r>
              <a:rPr lang="en-US" sz="1050" dirty="0">
                <a:cs typeface="Arial"/>
              </a:rPr>
              <a:t>, </a:t>
            </a:r>
            <a:r>
              <a:rPr lang="en-US" sz="1050" dirty="0">
                <a:cs typeface="Arial"/>
                <a:hlinkClick r:id="rId2"/>
              </a:rPr>
              <a:t>https://www.brookings.edu/research/devaluation-of-assets-in-black-neighborhoods/</a:t>
            </a:r>
            <a:r>
              <a:rPr lang="en-US" sz="1050" dirty="0">
                <a:cs typeface="Arial"/>
              </a:rPr>
              <a:t>, 2018</a:t>
            </a:r>
          </a:p>
        </p:txBody>
      </p:sp>
      <p:sp>
        <p:nvSpPr>
          <p:cNvPr id="8" name="Title 1"/>
          <p:cNvSpPr txBox="1">
            <a:spLocks/>
          </p:cNvSpPr>
          <p:nvPr/>
        </p:nvSpPr>
        <p:spPr>
          <a:xfrm>
            <a:off x="0" y="-8144"/>
            <a:ext cx="9144000" cy="476926"/>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Devaluation of Assets in Black Neighborhoods </a:t>
            </a:r>
          </a:p>
        </p:txBody>
      </p:sp>
      <p:sp>
        <p:nvSpPr>
          <p:cNvPr id="7" name="Rectangle 6"/>
          <p:cNvSpPr/>
          <p:nvPr/>
        </p:nvSpPr>
        <p:spPr>
          <a:xfrm>
            <a:off x="1" y="536381"/>
            <a:ext cx="9144000" cy="978729"/>
          </a:xfrm>
          <a:prstGeom prst="rect">
            <a:avLst/>
          </a:prstGeom>
        </p:spPr>
        <p:txBody>
          <a:bodyPr wrap="square">
            <a:spAutoFit/>
          </a:bodyPr>
          <a:lstStyle/>
          <a:p>
            <a:pPr algn="ctr">
              <a:lnSpc>
                <a:spcPct val="90000"/>
              </a:lnSpc>
            </a:pPr>
            <a:r>
              <a:rPr lang="en-US" sz="1600" b="1" i="1" dirty="0">
                <a:latin typeface="Arial" panose="020B0604020202020204" pitchFamily="34" charset="0"/>
                <a:cs typeface="Arial" panose="020B0604020202020204" pitchFamily="34" charset="0"/>
              </a:rPr>
              <a:t>Perry </a:t>
            </a:r>
            <a:r>
              <a:rPr lang="en-US" sz="1600" b="1" i="1" dirty="0" smtClean="0">
                <a:latin typeface="Arial" panose="020B0604020202020204" pitchFamily="34" charset="0"/>
                <a:cs typeface="Arial" panose="020B0604020202020204" pitchFamily="34" charset="0"/>
              </a:rPr>
              <a:t>et al. set </a:t>
            </a:r>
            <a:r>
              <a:rPr lang="en-US" sz="1600" b="1" i="1" dirty="0">
                <a:latin typeface="Arial" panose="020B0604020202020204" pitchFamily="34" charset="0"/>
                <a:cs typeface="Arial" panose="020B0604020202020204" pitchFamily="34" charset="0"/>
              </a:rPr>
              <a:t>out to explain the causes of large discrepancies in home values between treatment census tracts (&gt;=50% Black residents) and control tracts (&lt;1% Black residents) across 119 metropolitan areas. Using 2012-2016 data, treatment tracts were found to be valued at about half of control ones, or $150,000 less.* </a:t>
            </a:r>
          </a:p>
        </p:txBody>
      </p:sp>
      <p:pic>
        <p:nvPicPr>
          <p:cNvPr id="10" name="Picture 9"/>
          <p:cNvPicPr/>
          <p:nvPr/>
        </p:nvPicPr>
        <p:blipFill rotWithShape="1">
          <a:blip r:embed="rId3"/>
          <a:srcRect l="2193" r="4890" b="2078"/>
          <a:stretch/>
        </p:blipFill>
        <p:spPr bwMode="auto">
          <a:xfrm>
            <a:off x="1828800" y="1707798"/>
            <a:ext cx="5172768" cy="44479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06957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48</a:t>
            </a:fld>
            <a:endParaRPr lang="en-US"/>
          </a:p>
        </p:txBody>
      </p:sp>
      <p:sp>
        <p:nvSpPr>
          <p:cNvPr id="6" name="Rectangle 5"/>
          <p:cNvSpPr/>
          <p:nvPr/>
        </p:nvSpPr>
        <p:spPr>
          <a:xfrm>
            <a:off x="127784" y="6451887"/>
            <a:ext cx="8773083" cy="261610"/>
          </a:xfrm>
          <a:prstGeom prst="rect">
            <a:avLst/>
          </a:prstGeom>
        </p:spPr>
        <p:txBody>
          <a:bodyPr wrap="square">
            <a:spAutoFit/>
          </a:bodyPr>
          <a:lstStyle/>
          <a:p>
            <a:r>
              <a:rPr lang="en-US" sz="1050" dirty="0">
                <a:cs typeface="Arial"/>
              </a:rPr>
              <a:t>Source: </a:t>
            </a:r>
            <a:r>
              <a:rPr lang="en-US" sz="1050" dirty="0" smtClean="0">
                <a:cs typeface="Arial"/>
              </a:rPr>
              <a:t>Perry et al., </a:t>
            </a:r>
            <a:r>
              <a:rPr lang="en-US" sz="1050" dirty="0">
                <a:cs typeface="Arial"/>
              </a:rPr>
              <a:t>as complied by the </a:t>
            </a:r>
            <a:r>
              <a:rPr lang="en-US" sz="1050" dirty="0"/>
              <a:t>AEI </a:t>
            </a:r>
            <a:r>
              <a:rPr lang="en-US" sz="1050" dirty="0">
                <a:solidFill>
                  <a:prstClr val="black"/>
                </a:solidFill>
              </a:rPr>
              <a:t>Housing Center, </a:t>
            </a:r>
            <a:r>
              <a:rPr lang="en-US" sz="1050" dirty="0">
                <a:solidFill>
                  <a:srgbClr val="0070C0"/>
                </a:solidFill>
                <a:cs typeface="Arial"/>
                <a:hlinkClick r:id="rId2"/>
              </a:rPr>
              <a:t>www.AEI.org/housing</a:t>
            </a:r>
            <a:r>
              <a:rPr lang="en-US" sz="1050" dirty="0">
                <a:solidFill>
                  <a:srgbClr val="0070C0"/>
                </a:solidFill>
                <a:cs typeface="Arial"/>
              </a:rPr>
              <a:t>.</a:t>
            </a:r>
            <a:endParaRPr lang="en-US" sz="1050" dirty="0">
              <a:solidFill>
                <a:srgbClr val="000000"/>
              </a:solidFill>
              <a:cs typeface="Arial"/>
            </a:endParaRPr>
          </a:p>
        </p:txBody>
      </p:sp>
      <p:sp>
        <p:nvSpPr>
          <p:cNvPr id="8" name="Title 1"/>
          <p:cNvSpPr txBox="1">
            <a:spLocks/>
          </p:cNvSpPr>
          <p:nvPr/>
        </p:nvSpPr>
        <p:spPr>
          <a:xfrm>
            <a:off x="0" y="0"/>
            <a:ext cx="9144000" cy="476926"/>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Devaluation of Assets in Black Neighborhoods (Cont.)</a:t>
            </a:r>
          </a:p>
        </p:txBody>
      </p:sp>
      <p:sp>
        <p:nvSpPr>
          <p:cNvPr id="7" name="Rectangle 6"/>
          <p:cNvSpPr/>
          <p:nvPr/>
        </p:nvSpPr>
        <p:spPr>
          <a:xfrm>
            <a:off x="0" y="612648"/>
            <a:ext cx="9144000" cy="535531"/>
          </a:xfrm>
          <a:prstGeom prst="rect">
            <a:avLst/>
          </a:prstGeom>
        </p:spPr>
        <p:txBody>
          <a:bodyPr wrap="square">
            <a:spAutoFit/>
          </a:bodyPr>
          <a:lstStyle/>
          <a:p>
            <a:pPr algn="ctr">
              <a:lnSpc>
                <a:spcPct val="90000"/>
              </a:lnSpc>
            </a:pPr>
            <a:r>
              <a:rPr lang="en-US" sz="1600" b="1" i="1" dirty="0">
                <a:latin typeface="Arial" panose="020B0604020202020204" pitchFamily="34" charset="0"/>
                <a:cs typeface="Arial" panose="020B0604020202020204" pitchFamily="34" charset="0"/>
              </a:rPr>
              <a:t>Perry used 23 </a:t>
            </a:r>
            <a:r>
              <a:rPr lang="en-US" sz="1600" b="1" i="1" dirty="0" smtClean="0">
                <a:latin typeface="Arial" panose="020B0604020202020204" pitchFamily="34" charset="0"/>
                <a:cs typeface="Arial" panose="020B0604020202020204" pitchFamily="34" charset="0"/>
              </a:rPr>
              <a:t>housing </a:t>
            </a:r>
            <a:r>
              <a:rPr lang="en-US" sz="1600" b="1" i="1" dirty="0">
                <a:latin typeface="Arial" panose="020B0604020202020204" pitchFamily="34" charset="0"/>
                <a:cs typeface="Arial" panose="020B0604020202020204" pitchFamily="34" charset="0"/>
              </a:rPr>
              <a:t>structure characteristics and neighborhood amenities </a:t>
            </a:r>
            <a:r>
              <a:rPr lang="en-US" sz="1600" b="1" i="1" dirty="0" smtClean="0">
                <a:latin typeface="Arial" panose="020B0604020202020204" pitchFamily="34" charset="0"/>
                <a:cs typeface="Arial" panose="020B0604020202020204" pitchFamily="34" charset="0"/>
              </a:rPr>
              <a:t>to </a:t>
            </a:r>
            <a:r>
              <a:rPr lang="en-US" sz="1600" b="1" i="1" dirty="0">
                <a:latin typeface="Arial" panose="020B0604020202020204" pitchFamily="34" charset="0"/>
                <a:cs typeface="Arial" panose="020B0604020202020204" pitchFamily="34" charset="0"/>
              </a:rPr>
              <a:t>analyze home value differences between the treatment and control tracts in a regression model. </a:t>
            </a:r>
          </a:p>
        </p:txBody>
      </p:sp>
      <p:graphicFrame>
        <p:nvGraphicFramePr>
          <p:cNvPr id="3" name="Table 2"/>
          <p:cNvGraphicFramePr>
            <a:graphicFrameLocks noGrp="1"/>
          </p:cNvGraphicFramePr>
          <p:nvPr>
            <p:extLst/>
          </p:nvPr>
        </p:nvGraphicFramePr>
        <p:xfrm>
          <a:off x="1363375" y="1369392"/>
          <a:ext cx="6417250" cy="4861281"/>
        </p:xfrm>
        <a:graphic>
          <a:graphicData uri="http://schemas.openxmlformats.org/drawingml/2006/table">
            <a:tbl>
              <a:tblPr firstRow="1" firstCol="1" bandRow="1"/>
              <a:tblGrid>
                <a:gridCol w="452425">
                  <a:extLst>
                    <a:ext uri="{9D8B030D-6E8A-4147-A177-3AD203B41FA5}">
                      <a16:colId xmlns:a16="http://schemas.microsoft.com/office/drawing/2014/main" val="1988644120"/>
                    </a:ext>
                  </a:extLst>
                </a:gridCol>
                <a:gridCol w="3825742">
                  <a:extLst>
                    <a:ext uri="{9D8B030D-6E8A-4147-A177-3AD203B41FA5}">
                      <a16:colId xmlns:a16="http://schemas.microsoft.com/office/drawing/2014/main" val="4211771906"/>
                    </a:ext>
                  </a:extLst>
                </a:gridCol>
                <a:gridCol w="2139083">
                  <a:extLst>
                    <a:ext uri="{9D8B030D-6E8A-4147-A177-3AD203B41FA5}">
                      <a16:colId xmlns:a16="http://schemas.microsoft.com/office/drawing/2014/main" val="2758878475"/>
                    </a:ext>
                  </a:extLst>
                </a:gridCol>
              </a:tblGrid>
              <a:tr h="178133">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Variable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Source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781480"/>
                  </a:ext>
                </a:extLst>
              </a:tr>
              <a:tr h="267199">
                <a:tc gridSpan="3">
                  <a:txBody>
                    <a:bodyPr/>
                    <a:lstStyle/>
                    <a:p>
                      <a:pPr marL="0" marR="0" algn="ctr">
                        <a:spcBef>
                          <a:spcPts val="0"/>
                        </a:spcBef>
                        <a:spcAft>
                          <a:spcPts val="0"/>
                        </a:spcAft>
                      </a:pPr>
                      <a:r>
                        <a:rPr lang="en-US" sz="1000" b="1" i="1" dirty="0">
                          <a:effectLst/>
                          <a:latin typeface="Calibri" panose="020F0502020204030204" pitchFamily="34" charset="0"/>
                          <a:ea typeface="Calibri" panose="020F0502020204030204" pitchFamily="34" charset="0"/>
                          <a:cs typeface="Times New Roman" panose="02020603050405020304" pitchFamily="18" charset="0"/>
                        </a:rPr>
                        <a:t>Structural Characteristics</a:t>
                      </a:r>
                      <a:endParaRPr lang="en-US"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9862738"/>
                  </a:ext>
                </a:extLst>
              </a:tr>
              <a:tr h="178133">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Median bedrooms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745575"/>
                  </a:ext>
                </a:extLst>
              </a:tr>
              <a:tr h="178133">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Median year built</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898601"/>
                  </a:ext>
                </a:extLst>
              </a:tr>
              <a:tr h="178133">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Single-family detached share of owner-occupied units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430441"/>
                  </a:ext>
                </a:extLst>
              </a:tr>
              <a:tr h="178133">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Single-family attached share of owner-occupied units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070616"/>
                  </a:ext>
                </a:extLst>
              </a:tr>
              <a:tr h="158619">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Mobile homes share of owner-occupied units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495472"/>
                  </a:ext>
                </a:extLst>
              </a:tr>
              <a:tr h="178133">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Homes with no vehicle availability</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31972"/>
                  </a:ext>
                </a:extLst>
              </a:tr>
              <a:tr h="178133">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Homes with gas or electric heating</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713325"/>
                  </a:ext>
                </a:extLst>
              </a:tr>
              <a:tr h="178133">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Homes with complete kitchen facilities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601314"/>
                  </a:ext>
                </a:extLst>
              </a:tr>
              <a:tr h="267199">
                <a:tc gridSpan="3">
                  <a:txBody>
                    <a:bodyPr/>
                    <a:lstStyle/>
                    <a:p>
                      <a:pPr marL="0" marR="0" algn="ctr">
                        <a:spcBef>
                          <a:spcPts val="0"/>
                        </a:spcBef>
                        <a:spcAft>
                          <a:spcPts val="0"/>
                        </a:spcAft>
                      </a:pPr>
                      <a:r>
                        <a:rPr lang="en-US" sz="1000" b="1" i="1" dirty="0">
                          <a:effectLst/>
                          <a:latin typeface="Calibri" panose="020F0502020204030204" pitchFamily="34" charset="0"/>
                          <a:ea typeface="Calibri" panose="020F0502020204030204" pitchFamily="34" charset="0"/>
                          <a:cs typeface="Times New Roman" panose="02020603050405020304" pitchFamily="18" charset="0"/>
                        </a:rPr>
                        <a:t>Neighborhood Amenities</a:t>
                      </a:r>
                      <a:endParaRPr lang="en-US"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5261125"/>
                  </a:ext>
                </a:extLst>
              </a:tr>
              <a:tr h="18288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Mean commute of adult workers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196816"/>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 of working adults who carpool to work</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490441"/>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 of working adults who use public transport</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296735"/>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 owner-occupied units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256509"/>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Population (natural log)</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020089"/>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 of households with children under 18</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74173"/>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 households headed by single mothers with children under 18</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360148"/>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Median age of the population</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ACS 2012-2016</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433147"/>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EPA Walkability Index</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EPA</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495352"/>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Number of professional service businesses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County Business Patterns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0883651"/>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Number of libraries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County Business Patterns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895119"/>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Number of museums and historical sites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County Business Patterns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687197"/>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Number of food and drinking places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County Business Patterns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755444"/>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Number of gas stations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County Business Patterns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8191035"/>
                  </a:ext>
                </a:extLst>
              </a:tr>
              <a:tr h="182880">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Proficiency rate of 4</a:t>
                      </a:r>
                      <a:r>
                        <a:rPr lang="en-US" sz="10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000">
                          <a:effectLst/>
                          <a:latin typeface="Calibri" panose="020F0502020204030204" pitchFamily="34" charset="0"/>
                          <a:ea typeface="Calibri" panose="020F0502020204030204" pitchFamily="34" charset="0"/>
                          <a:cs typeface="Times New Roman" panose="02020603050405020304" pitchFamily="18" charset="0"/>
                        </a:rPr>
                        <a:t>-8</a:t>
                      </a:r>
                      <a:r>
                        <a:rPr lang="en-US" sz="10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000">
                          <a:effectLst/>
                          <a:latin typeface="Calibri" panose="020F0502020204030204" pitchFamily="34" charset="0"/>
                          <a:ea typeface="Calibri" panose="020F0502020204030204" pitchFamily="34" charset="0"/>
                          <a:cs typeface="Times New Roman" panose="02020603050405020304" pitchFamily="18" charset="0"/>
                        </a:rPr>
                        <a:t> grade public school students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Perry’s Calculations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845" marR="46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25653009"/>
                  </a:ext>
                </a:extLst>
              </a:tr>
            </a:tbl>
          </a:graphicData>
        </a:graphic>
      </p:graphicFrame>
    </p:spTree>
    <p:extLst>
      <p:ext uri="{BB962C8B-B14F-4D97-AF65-F5344CB8AC3E}">
        <p14:creationId xmlns:p14="http://schemas.microsoft.com/office/powerpoint/2010/main" val="2453026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49</a:t>
            </a:fld>
            <a:endParaRPr lang="en-US"/>
          </a:p>
        </p:txBody>
      </p:sp>
      <p:sp>
        <p:nvSpPr>
          <p:cNvPr id="8" name="Title 1"/>
          <p:cNvSpPr txBox="1">
            <a:spLocks/>
          </p:cNvSpPr>
          <p:nvPr/>
        </p:nvSpPr>
        <p:spPr>
          <a:xfrm>
            <a:off x="0" y="3606"/>
            <a:ext cx="9144000" cy="476926"/>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Devaluation of Assets in Black Neighborhoods (Cont.)</a:t>
            </a:r>
          </a:p>
        </p:txBody>
      </p:sp>
      <p:sp>
        <p:nvSpPr>
          <p:cNvPr id="7" name="Rectangle 6"/>
          <p:cNvSpPr/>
          <p:nvPr/>
        </p:nvSpPr>
        <p:spPr>
          <a:xfrm>
            <a:off x="120534" y="573437"/>
            <a:ext cx="8902931" cy="1975926"/>
          </a:xfrm>
          <a:prstGeom prst="rect">
            <a:avLst/>
          </a:prstGeom>
        </p:spPr>
        <p:txBody>
          <a:bodyPr wrap="square">
            <a:spAutoFit/>
          </a:bodyPr>
          <a:lstStyle/>
          <a:p>
            <a:pPr algn="ctr">
              <a:lnSpc>
                <a:spcPct val="90000"/>
              </a:lnSpc>
            </a:pPr>
            <a:r>
              <a:rPr lang="en-US" sz="1600" b="1" i="1" dirty="0">
                <a:latin typeface="Arial" panose="020B0604020202020204" pitchFamily="34" charset="0"/>
                <a:cs typeface="Arial" panose="020B0604020202020204" pitchFamily="34" charset="0"/>
              </a:rPr>
              <a:t>After controlling for the 23 </a:t>
            </a:r>
            <a:r>
              <a:rPr lang="en-US" sz="1600" b="1" i="1" dirty="0" smtClean="0">
                <a:latin typeface="Arial" panose="020B0604020202020204" pitchFamily="34" charset="0"/>
                <a:cs typeface="Arial" panose="020B0604020202020204" pitchFamily="34" charset="0"/>
              </a:rPr>
              <a:t>structure </a:t>
            </a:r>
            <a:r>
              <a:rPr lang="en-US" sz="1600" b="1" i="1" dirty="0">
                <a:latin typeface="Arial" panose="020B0604020202020204" pitchFamily="34" charset="0"/>
                <a:cs typeface="Arial" panose="020B0604020202020204" pitchFamily="34" charset="0"/>
              </a:rPr>
              <a:t>characteristics and neighborhood amenities, the valuation gap falls to a still sizeable 23%. </a:t>
            </a:r>
            <a:r>
              <a:rPr lang="en-US" sz="1600" b="1" i="1" dirty="0" smtClean="0">
                <a:latin typeface="Arial" panose="020B0604020202020204" pitchFamily="34" charset="0"/>
                <a:cs typeface="Arial" panose="020B0604020202020204" pitchFamily="34" charset="0"/>
              </a:rPr>
              <a:t>Thus, Perry et al. claim that homes in majority Black neighborhoods are undervalued by 23% as compared to an identical home in terms of structural characteristics and with identical neighborhood amenities in an almost entirely White neighborhood.*</a:t>
            </a:r>
            <a:r>
              <a:rPr lang="en-US" sz="1400" b="1" i="1" dirty="0" smtClean="0">
                <a:latin typeface="Arial" panose="020B0604020202020204" pitchFamily="34" charset="0"/>
                <a:cs typeface="Arial" panose="020B0604020202020204" pitchFamily="34" charset="0"/>
              </a:rPr>
              <a:t>  </a:t>
            </a:r>
            <a:endParaRPr lang="en-US" sz="1400" b="1" i="1" dirty="0">
              <a:latin typeface="Arial" panose="020B0604020202020204" pitchFamily="34" charset="0"/>
              <a:cs typeface="Arial" panose="020B0604020202020204" pitchFamily="34" charset="0"/>
            </a:endParaRPr>
          </a:p>
          <a:p>
            <a:pPr algn="ctr">
              <a:lnSpc>
                <a:spcPct val="90000"/>
              </a:lnSpc>
            </a:pPr>
            <a:endParaRPr lang="en-US" sz="800" b="1" i="1" dirty="0">
              <a:latin typeface="Arial" panose="020B0604020202020204" pitchFamily="34" charset="0"/>
              <a:cs typeface="Arial" panose="020B0604020202020204" pitchFamily="34" charset="0"/>
            </a:endParaRPr>
          </a:p>
          <a:p>
            <a:pPr algn="ctr">
              <a:lnSpc>
                <a:spcPct val="90000"/>
              </a:lnSpc>
            </a:pPr>
            <a:r>
              <a:rPr lang="en-US" sz="1600" b="1" i="1" dirty="0">
                <a:latin typeface="Arial" panose="020B0604020202020204" pitchFamily="34" charset="0"/>
                <a:cs typeface="Arial" panose="020B0604020202020204" pitchFamily="34" charset="0"/>
              </a:rPr>
              <a:t>This valuation gap amounts to $48,000 per home on average for owner-occupied homes across all majority black neighborhoods, totaling $156 billion in cumulative losses. Perry et al. attribute </a:t>
            </a:r>
            <a:r>
              <a:rPr lang="en-US" sz="1600" b="1" i="1" dirty="0" smtClean="0">
                <a:latin typeface="Arial" panose="020B0604020202020204" pitchFamily="34" charset="0"/>
                <a:cs typeface="Arial" panose="020B0604020202020204" pitchFamily="34" charset="0"/>
              </a:rPr>
              <a:t>this </a:t>
            </a:r>
            <a:r>
              <a:rPr lang="en-US" sz="1600" b="1" i="1" dirty="0">
                <a:latin typeface="Arial" panose="020B0604020202020204" pitchFamily="34" charset="0"/>
                <a:cs typeface="Arial" panose="020B0604020202020204" pitchFamily="34" charset="0"/>
              </a:rPr>
              <a:t>gap to racial discrimination</a:t>
            </a:r>
            <a:r>
              <a:rPr lang="en-US" sz="1600" b="1" i="1" dirty="0" smtClean="0">
                <a:latin typeface="Arial" panose="020B0604020202020204" pitchFamily="34" charset="0"/>
                <a:cs typeface="Arial" panose="020B0604020202020204" pitchFamily="34" charset="0"/>
              </a:rPr>
              <a:t>.</a:t>
            </a:r>
            <a:endParaRPr lang="en-US" sz="1600" b="1" i="1" dirty="0">
              <a:latin typeface="Arial" panose="020B0604020202020204" pitchFamily="34" charset="0"/>
              <a:cs typeface="Arial" panose="020B0604020202020204" pitchFamily="34" charset="0"/>
            </a:endParaRPr>
          </a:p>
        </p:txBody>
      </p:sp>
      <p:grpSp>
        <p:nvGrpSpPr>
          <p:cNvPr id="3" name="Group 2"/>
          <p:cNvGrpSpPr/>
          <p:nvPr/>
        </p:nvGrpSpPr>
        <p:grpSpPr>
          <a:xfrm>
            <a:off x="1364120" y="2642268"/>
            <a:ext cx="6291901" cy="3411643"/>
            <a:chOff x="1389058" y="2664779"/>
            <a:chExt cx="6608530" cy="3583328"/>
          </a:xfrm>
        </p:grpSpPr>
        <p:pic>
          <p:nvPicPr>
            <p:cNvPr id="9" name="Picture 8"/>
            <p:cNvPicPr/>
            <p:nvPr/>
          </p:nvPicPr>
          <p:blipFill rotWithShape="1">
            <a:blip r:embed="rId2"/>
            <a:srcRect b="3281"/>
            <a:stretch/>
          </p:blipFill>
          <p:spPr bwMode="auto">
            <a:xfrm>
              <a:off x="1389058" y="2664779"/>
              <a:ext cx="6608530" cy="3359669"/>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1389058" y="6001886"/>
              <a:ext cx="2177934" cy="246221"/>
            </a:xfrm>
            <a:prstGeom prst="rect">
              <a:avLst/>
            </a:prstGeom>
            <a:noFill/>
          </p:spPr>
          <p:txBody>
            <a:bodyPr wrap="square" rtlCol="0">
              <a:spAutoFit/>
            </a:bodyPr>
            <a:lstStyle/>
            <a:p>
              <a:r>
                <a:rPr lang="en-US" sz="1000" dirty="0"/>
                <a:t>Source: </a:t>
              </a:r>
              <a:r>
                <a:rPr lang="en-US" sz="1000" dirty="0" smtClean="0"/>
                <a:t>Perry et al.</a:t>
              </a:r>
              <a:endParaRPr lang="en-US" sz="1000" dirty="0"/>
            </a:p>
          </p:txBody>
        </p:sp>
      </p:grpSp>
      <p:sp>
        <p:nvSpPr>
          <p:cNvPr id="10" name="Rectangle 9"/>
          <p:cNvSpPr/>
          <p:nvPr/>
        </p:nvSpPr>
        <p:spPr>
          <a:xfrm>
            <a:off x="273529" y="6053911"/>
            <a:ext cx="8014260" cy="738664"/>
          </a:xfrm>
          <a:prstGeom prst="rect">
            <a:avLst/>
          </a:prstGeom>
        </p:spPr>
        <p:txBody>
          <a:bodyPr wrap="square">
            <a:spAutoFit/>
          </a:bodyPr>
          <a:lstStyle/>
          <a:p>
            <a:r>
              <a:rPr lang="en-US" sz="1050" dirty="0" smtClean="0">
                <a:cs typeface="Arial"/>
              </a:rPr>
              <a:t>* </a:t>
            </a:r>
            <a:r>
              <a:rPr lang="en-US" sz="1050" dirty="0" smtClean="0">
                <a:cs typeface="Arial"/>
                <a:hlinkClick r:id="rId3"/>
              </a:rPr>
              <a:t>Howell and </a:t>
            </a:r>
            <a:r>
              <a:rPr lang="en-US" sz="1050" dirty="0" err="1" smtClean="0">
                <a:cs typeface="Arial"/>
                <a:hlinkClick r:id="rId3"/>
              </a:rPr>
              <a:t>Korver</a:t>
            </a:r>
            <a:r>
              <a:rPr lang="en-US" sz="1050" dirty="0" smtClean="0">
                <a:cs typeface="Arial"/>
                <a:hlinkClick r:id="rId3"/>
              </a:rPr>
              <a:t>-Glenn</a:t>
            </a:r>
            <a:r>
              <a:rPr lang="en-US" sz="1050" dirty="0" smtClean="0">
                <a:cs typeface="Arial"/>
              </a:rPr>
              <a:t> arrive at a devaluation estimate of 32% after controlling for house and neighborhood characteristics for Black and Hispanic neighborhoods, which is similar to the results in Perry et al.  As we point out in this working report for Perry </a:t>
            </a:r>
            <a:r>
              <a:rPr lang="en-US" sz="1050" dirty="0">
                <a:cs typeface="Arial"/>
              </a:rPr>
              <a:t>et al</a:t>
            </a:r>
            <a:r>
              <a:rPr lang="en-US" sz="1050" dirty="0" smtClean="0">
                <a:cs typeface="Arial"/>
              </a:rPr>
              <a:t>., from a first glance we think that the Howell and </a:t>
            </a:r>
            <a:r>
              <a:rPr lang="en-US" sz="1050" dirty="0" err="1" smtClean="0">
                <a:cs typeface="Arial"/>
              </a:rPr>
              <a:t>Korver</a:t>
            </a:r>
            <a:r>
              <a:rPr lang="en-US" sz="1050" dirty="0" smtClean="0">
                <a:cs typeface="Arial"/>
              </a:rPr>
              <a:t>-Glenn study could be improved by creating more similar control and treatment groups. We will evaluate this paper in future research. </a:t>
            </a:r>
            <a:endParaRPr lang="en-US" sz="1050" dirty="0">
              <a:cs typeface="Arial"/>
            </a:endParaRPr>
          </a:p>
        </p:txBody>
      </p:sp>
    </p:spTree>
    <p:extLst>
      <p:ext uri="{BB962C8B-B14F-4D97-AF65-F5344CB8AC3E}">
        <p14:creationId xmlns:p14="http://schemas.microsoft.com/office/powerpoint/2010/main" val="393547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18614"/>
          </a:xfrm>
          <a:solidFill>
            <a:schemeClr val="accent1">
              <a:lumMod val="40000"/>
              <a:lumOff val="60000"/>
            </a:schemeClr>
          </a:solidFill>
        </p:spPr>
        <p:txBody>
          <a:bodyPr>
            <a:normAutofit fontScale="90000"/>
          </a:bodyPr>
          <a:lstStyle/>
          <a:p>
            <a:pPr algn="ctr"/>
            <a:r>
              <a:rPr lang="en-US" sz="2200" dirty="0">
                <a:latin typeface="Arial" panose="020B0604020202020204" pitchFamily="34" charset="0"/>
                <a:cs typeface="Arial" panose="020B0604020202020204" pitchFamily="34" charset="0"/>
              </a:rPr>
              <a:t>We Asked the Collateral Risk Network (CRN) to Survey Appraisal Management Companies and Lenders  </a:t>
            </a:r>
          </a:p>
        </p:txBody>
      </p:sp>
      <p:sp>
        <p:nvSpPr>
          <p:cNvPr id="3" name="Content Placeholder 2"/>
          <p:cNvSpPr>
            <a:spLocks noGrp="1"/>
          </p:cNvSpPr>
          <p:nvPr>
            <p:ph idx="1"/>
          </p:nvPr>
        </p:nvSpPr>
        <p:spPr>
          <a:xfrm>
            <a:off x="0" y="518615"/>
            <a:ext cx="9144000" cy="6421272"/>
          </a:xfrm>
        </p:spPr>
        <p:txBody>
          <a:bodyPr>
            <a:normAutofit fontScale="70000" lnSpcReduction="20000"/>
          </a:bodyPr>
          <a:lstStyle/>
          <a:p>
            <a:pPr>
              <a:spcBef>
                <a:spcPts val="500"/>
              </a:spcBef>
            </a:pPr>
            <a:r>
              <a:rPr lang="en-US" sz="2600" dirty="0"/>
              <a:t>Why: our data consist of appraisals on transactions that actually closed, thus we need to evaluate whether our set suffers from selection bias as discrimination might occur with respect to appraisals not used in loan closings. </a:t>
            </a:r>
          </a:p>
          <a:p>
            <a:pPr>
              <a:spcBef>
                <a:spcPts val="500"/>
              </a:spcBef>
            </a:pPr>
            <a:r>
              <a:rPr lang="en-US" sz="2600" dirty="0"/>
              <a:t>The question is: how likely is that Review of Valuation (ROV) requests are received and what happens after an ROV is made? Here are relevant results: </a:t>
            </a:r>
          </a:p>
          <a:p>
            <a:pPr>
              <a:spcBef>
                <a:spcPts val="500"/>
              </a:spcBef>
            </a:pPr>
            <a:endParaRPr lang="en-US" sz="2400" dirty="0" smtClean="0"/>
          </a:p>
          <a:p>
            <a:pPr>
              <a:spcBef>
                <a:spcPts val="500"/>
              </a:spcBef>
            </a:pPr>
            <a:endParaRPr lang="en-US" sz="2400" dirty="0"/>
          </a:p>
          <a:p>
            <a:pPr>
              <a:spcBef>
                <a:spcPts val="500"/>
              </a:spcBef>
            </a:pPr>
            <a:endParaRPr lang="en-US" sz="2400" dirty="0"/>
          </a:p>
          <a:p>
            <a:pPr>
              <a:spcBef>
                <a:spcPts val="500"/>
              </a:spcBef>
            </a:pPr>
            <a:endParaRPr lang="en-US" sz="2400" dirty="0"/>
          </a:p>
          <a:p>
            <a:pPr>
              <a:spcBef>
                <a:spcPts val="500"/>
              </a:spcBef>
            </a:pPr>
            <a:endParaRPr lang="en-US" sz="2400" dirty="0"/>
          </a:p>
          <a:p>
            <a:pPr>
              <a:spcBef>
                <a:spcPts val="500"/>
              </a:spcBef>
            </a:pPr>
            <a:endParaRPr lang="en-US" sz="2400" dirty="0"/>
          </a:p>
          <a:p>
            <a:pPr>
              <a:spcBef>
                <a:spcPts val="500"/>
              </a:spcBef>
            </a:pPr>
            <a:endParaRPr lang="en-US" sz="2400" dirty="0"/>
          </a:p>
          <a:p>
            <a:pPr>
              <a:spcBef>
                <a:spcPts val="500"/>
              </a:spcBef>
            </a:pPr>
            <a:endParaRPr lang="en-US" sz="2400" dirty="0"/>
          </a:p>
          <a:p>
            <a:pPr>
              <a:spcBef>
                <a:spcPts val="500"/>
              </a:spcBef>
            </a:pPr>
            <a:endParaRPr lang="en-US" sz="2400" dirty="0"/>
          </a:p>
          <a:p>
            <a:pPr>
              <a:spcBef>
                <a:spcPts val="500"/>
              </a:spcBef>
            </a:pPr>
            <a:endParaRPr lang="en-US" sz="2400" dirty="0"/>
          </a:p>
          <a:p>
            <a:pPr>
              <a:spcBef>
                <a:spcPts val="500"/>
              </a:spcBef>
            </a:pPr>
            <a:endParaRPr lang="en-US" sz="2400" dirty="0"/>
          </a:p>
          <a:p>
            <a:pPr>
              <a:spcBef>
                <a:spcPts val="500"/>
              </a:spcBef>
            </a:pPr>
            <a:endParaRPr lang="en-US" sz="2400" dirty="0"/>
          </a:p>
          <a:p>
            <a:pPr>
              <a:spcBef>
                <a:spcPts val="500"/>
              </a:spcBef>
            </a:pPr>
            <a:endParaRPr lang="en-US" sz="300" dirty="0"/>
          </a:p>
          <a:p>
            <a:pPr>
              <a:spcBef>
                <a:spcPts val="500"/>
              </a:spcBef>
            </a:pPr>
            <a:endParaRPr lang="en-US" sz="300" dirty="0"/>
          </a:p>
          <a:p>
            <a:pPr>
              <a:spcBef>
                <a:spcPts val="500"/>
              </a:spcBef>
            </a:pPr>
            <a:endParaRPr lang="en-US" sz="300" dirty="0"/>
          </a:p>
          <a:p>
            <a:pPr>
              <a:spcBef>
                <a:spcPts val="500"/>
              </a:spcBef>
            </a:pPr>
            <a:endParaRPr lang="en-US" sz="400" dirty="0"/>
          </a:p>
          <a:p>
            <a:pPr>
              <a:spcBef>
                <a:spcPts val="500"/>
              </a:spcBef>
            </a:pPr>
            <a:endParaRPr lang="en-US" sz="2400" dirty="0"/>
          </a:p>
          <a:p>
            <a:pPr>
              <a:spcBef>
                <a:spcPts val="500"/>
              </a:spcBef>
            </a:pPr>
            <a:endParaRPr lang="en-US" sz="5200" dirty="0"/>
          </a:p>
          <a:p>
            <a:pPr>
              <a:spcBef>
                <a:spcPts val="500"/>
              </a:spcBef>
            </a:pPr>
            <a:r>
              <a:rPr lang="en-US" sz="2600" dirty="0"/>
              <a:t>Conclusions:</a:t>
            </a:r>
          </a:p>
          <a:p>
            <a:pPr lvl="1"/>
            <a:r>
              <a:rPr lang="en-US" sz="2100" dirty="0"/>
              <a:t>Items noted in </a:t>
            </a:r>
            <a:r>
              <a:rPr lang="en-US" sz="2100" dirty="0">
                <a:solidFill>
                  <a:srgbClr val="FF0000"/>
                </a:solidFill>
              </a:rPr>
              <a:t>red</a:t>
            </a:r>
            <a:r>
              <a:rPr lang="en-US" sz="2100" dirty="0"/>
              <a:t> are not unique to claims of racial or ethnic bias, but are common to all ROVs.</a:t>
            </a:r>
          </a:p>
          <a:p>
            <a:pPr lvl="1"/>
            <a:r>
              <a:rPr lang="en-US" sz="2100" dirty="0"/>
              <a:t>An ROV is rare (2.5%-3% incidence</a:t>
            </a:r>
            <a:r>
              <a:rPr lang="en-US" sz="2100" dirty="0" smtClean="0"/>
              <a:t>), ROVs </a:t>
            </a:r>
            <a:r>
              <a:rPr lang="en-US" sz="2100" dirty="0"/>
              <a:t>are related to race or ethnic </a:t>
            </a:r>
            <a:r>
              <a:rPr lang="en-US" sz="2100" dirty="0" smtClean="0"/>
              <a:t>bias are also rare, </a:t>
            </a:r>
            <a:r>
              <a:rPr lang="en-US" sz="2100" dirty="0"/>
              <a:t>and an ROV is a condition precedent to a second appraisal, which itself is relatively rare (about 10%-20% incidence).</a:t>
            </a:r>
          </a:p>
          <a:p>
            <a:pPr lvl="1"/>
            <a:r>
              <a:rPr lang="en-US" sz="2100" dirty="0"/>
              <a:t>Based on the survey, we may conclude that our data set, consisting entirely of closed loans, does not suffer from a significant level of selection bias.</a:t>
            </a:r>
          </a:p>
        </p:txBody>
      </p:sp>
      <p:sp>
        <p:nvSpPr>
          <p:cNvPr id="4" name="Slide Number Placeholder 3"/>
          <p:cNvSpPr>
            <a:spLocks noGrp="1"/>
          </p:cNvSpPr>
          <p:nvPr>
            <p:ph type="sldNum" sz="quarter" idx="12"/>
          </p:nvPr>
        </p:nvSpPr>
        <p:spPr>
          <a:xfrm>
            <a:off x="6921974" y="6492875"/>
            <a:ext cx="2057400" cy="365125"/>
          </a:xfrm>
        </p:spPr>
        <p:txBody>
          <a:bodyPr/>
          <a:lstStyle/>
          <a:p>
            <a:fld id="{640B93FB-070B-4945-8AF2-4B941007AB20}" type="slidenum">
              <a:rPr lang="en-US" smtClean="0"/>
              <a:t>5</a:t>
            </a:fld>
            <a:endParaRPr lang="en-US" dirty="0"/>
          </a:p>
        </p:txBody>
      </p:sp>
      <p:graphicFrame>
        <p:nvGraphicFramePr>
          <p:cNvPr id="8" name="Table 7"/>
          <p:cNvGraphicFramePr>
            <a:graphicFrameLocks noGrp="1"/>
          </p:cNvGraphicFramePr>
          <p:nvPr>
            <p:extLst/>
          </p:nvPr>
        </p:nvGraphicFramePr>
        <p:xfrm>
          <a:off x="177421" y="1596780"/>
          <a:ext cx="8801953" cy="3986596"/>
        </p:xfrm>
        <a:graphic>
          <a:graphicData uri="http://schemas.openxmlformats.org/drawingml/2006/table">
            <a:tbl>
              <a:tblPr/>
              <a:tblGrid>
                <a:gridCol w="2324493">
                  <a:extLst>
                    <a:ext uri="{9D8B030D-6E8A-4147-A177-3AD203B41FA5}">
                      <a16:colId xmlns:a16="http://schemas.microsoft.com/office/drawing/2014/main" val="2119819587"/>
                    </a:ext>
                  </a:extLst>
                </a:gridCol>
                <a:gridCol w="718958">
                  <a:extLst>
                    <a:ext uri="{9D8B030D-6E8A-4147-A177-3AD203B41FA5}">
                      <a16:colId xmlns:a16="http://schemas.microsoft.com/office/drawing/2014/main" val="151413677"/>
                    </a:ext>
                  </a:extLst>
                </a:gridCol>
                <a:gridCol w="2811438">
                  <a:extLst>
                    <a:ext uri="{9D8B030D-6E8A-4147-A177-3AD203B41FA5}">
                      <a16:colId xmlns:a16="http://schemas.microsoft.com/office/drawing/2014/main" val="4113969943"/>
                    </a:ext>
                  </a:extLst>
                </a:gridCol>
                <a:gridCol w="2947064">
                  <a:extLst>
                    <a:ext uri="{9D8B030D-6E8A-4147-A177-3AD203B41FA5}">
                      <a16:colId xmlns:a16="http://schemas.microsoft.com/office/drawing/2014/main" val="730830696"/>
                    </a:ext>
                  </a:extLst>
                </a:gridCol>
              </a:tblGrid>
              <a:tr h="205473">
                <a:tc gridSpan="2">
                  <a:txBody>
                    <a:bodyPr/>
                    <a:lstStyle/>
                    <a:p>
                      <a:pPr algn="ctr" fontAlgn="b"/>
                      <a:r>
                        <a:rPr lang="en-US" sz="1300" b="0" i="0" u="none" strike="noStrike" dirty="0">
                          <a:solidFill>
                            <a:srgbClr val="000000"/>
                          </a:solidFill>
                          <a:effectLst/>
                          <a:latin typeface="Calibri" panose="020F0502020204030204" pitchFamily="34" charset="0"/>
                        </a:rPr>
                        <a:t> </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300" b="1" i="0" u="none" strike="noStrike" dirty="0">
                          <a:solidFill>
                            <a:srgbClr val="000000"/>
                          </a:solidFill>
                          <a:effectLst/>
                          <a:latin typeface="Calibri" panose="020F0502020204030204" pitchFamily="34" charset="0"/>
                        </a:rPr>
                        <a:t>AMC</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Lenders</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04754"/>
                  </a:ext>
                </a:extLst>
              </a:tr>
              <a:tr h="205473">
                <a:tc rowSpan="2">
                  <a:txBody>
                    <a:bodyPr/>
                    <a:lstStyle/>
                    <a:p>
                      <a:pPr algn="ctr" fontAlgn="ctr"/>
                      <a:r>
                        <a:rPr lang="en-US" sz="1300" b="1" i="0" u="none" strike="noStrike" dirty="0">
                          <a:solidFill>
                            <a:srgbClr val="FFFFFF"/>
                          </a:solidFill>
                          <a:effectLst/>
                          <a:latin typeface="Calibri" panose="020F0502020204030204" pitchFamily="34" charset="0"/>
                        </a:rPr>
                        <a:t>Frequency of Review of Valuation (ROV) requests:</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300" b="1" i="0" u="none" strike="noStrike" dirty="0">
                          <a:solidFill>
                            <a:srgbClr val="FFFFFF"/>
                          </a:solidFill>
                          <a:effectLst/>
                          <a:latin typeface="Calibri" panose="020F0502020204030204" pitchFamily="34" charset="0"/>
                        </a:rPr>
                        <a:t> </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rowSpan="2">
                  <a:txBody>
                    <a:bodyPr/>
                    <a:lstStyle/>
                    <a:p>
                      <a:pPr algn="ctr" fontAlgn="b"/>
                      <a:r>
                        <a:rPr lang="en-US" sz="1300" b="0" i="0" u="none" strike="noStrike" dirty="0">
                          <a:solidFill>
                            <a:srgbClr val="000000"/>
                          </a:solidFill>
                          <a:effectLst/>
                          <a:latin typeface="Calibri" panose="020F0502020204030204" pitchFamily="34" charset="0"/>
                        </a:rPr>
                        <a:t>Insufficient data (only 1 response, as AMCs generally do not see ROV requests)</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300" b="0" i="0" u="none" strike="noStrike" dirty="0">
                          <a:solidFill>
                            <a:srgbClr val="000000"/>
                          </a:solidFill>
                          <a:effectLst/>
                          <a:latin typeface="Calibri" panose="020F0502020204030204" pitchFamily="34" charset="0"/>
                        </a:rPr>
                        <a:t>1st survey- 2.5% (median for 12 responses)</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274870569"/>
                  </a:ext>
                </a:extLst>
              </a:tr>
              <a:tr h="205473">
                <a:tc vMerge="1">
                  <a:txBody>
                    <a:bodyPr/>
                    <a:lstStyle/>
                    <a:p>
                      <a:endParaRPr lang="en-US"/>
                    </a:p>
                  </a:txBody>
                  <a:tcPr/>
                </a:tc>
                <a:tc>
                  <a:txBody>
                    <a:bodyPr/>
                    <a:lstStyle/>
                    <a:p>
                      <a:pPr algn="l" fontAlgn="b"/>
                      <a:r>
                        <a:rPr lang="en-US" sz="1300" b="1" i="0" u="none" strike="noStrike" dirty="0">
                          <a:solidFill>
                            <a:srgbClr val="FFFFFF"/>
                          </a:solidFill>
                          <a:effectLst/>
                          <a:latin typeface="Calibri" panose="020F0502020204030204" pitchFamily="34" charset="0"/>
                        </a:rPr>
                        <a:t> </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vMerge="1">
                  <a:txBody>
                    <a:bodyPr/>
                    <a:lstStyle/>
                    <a:p>
                      <a:endParaRPr lang="en-US"/>
                    </a:p>
                  </a:txBody>
                  <a:tcPr/>
                </a:tc>
                <a:tc>
                  <a:txBody>
                    <a:bodyPr/>
                    <a:lstStyle/>
                    <a:p>
                      <a:pPr algn="l" fontAlgn="b"/>
                      <a:r>
                        <a:rPr lang="en-US" sz="1300" b="0" i="0" u="none" strike="noStrike" dirty="0">
                          <a:solidFill>
                            <a:srgbClr val="000000"/>
                          </a:solidFill>
                          <a:effectLst/>
                          <a:latin typeface="Calibri" panose="020F0502020204030204" pitchFamily="34" charset="0"/>
                        </a:rPr>
                        <a:t>2nd survey- 3% (median for 8 responses)</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19758611"/>
                  </a:ext>
                </a:extLst>
              </a:tr>
              <a:tr h="205473">
                <a:tc rowSpan="3">
                  <a:txBody>
                    <a:bodyPr/>
                    <a:lstStyle/>
                    <a:p>
                      <a:pPr algn="ctr" fontAlgn="ctr"/>
                      <a:r>
                        <a:rPr lang="en-US" sz="1300" b="1" i="0" u="none" strike="noStrike" dirty="0">
                          <a:solidFill>
                            <a:srgbClr val="FFFFFF"/>
                          </a:solidFill>
                          <a:effectLst/>
                          <a:latin typeface="Calibri" panose="020F0502020204030204" pitchFamily="34" charset="0"/>
                        </a:rPr>
                        <a:t>Most common reasons for a ROV (where one is given):</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300" b="1" i="0" u="none" strike="noStrike" dirty="0">
                          <a:solidFill>
                            <a:srgbClr val="FFFFFF"/>
                          </a:solidFill>
                          <a:effectLst/>
                          <a:latin typeface="Calibri" panose="020F0502020204030204" pitchFamily="34" charset="0"/>
                        </a:rPr>
                        <a:t> </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dirty="0">
                          <a:solidFill>
                            <a:srgbClr val="FF0000"/>
                          </a:solidFill>
                          <a:effectLst/>
                          <a:latin typeface="Calibri" panose="020F0502020204030204" pitchFamily="34" charset="0"/>
                        </a:rPr>
                        <a:t>1. Poor selection of comps</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dirty="0">
                          <a:solidFill>
                            <a:srgbClr val="FF0000"/>
                          </a:solidFill>
                          <a:effectLst/>
                          <a:latin typeface="Calibri" panose="020F0502020204030204" pitchFamily="34" charset="0"/>
                        </a:rPr>
                        <a:t>1. Poor selection of comps</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38215290"/>
                  </a:ext>
                </a:extLst>
              </a:tr>
              <a:tr h="205473">
                <a:tc vMerge="1">
                  <a:txBody>
                    <a:bodyPr/>
                    <a:lstStyle/>
                    <a:p>
                      <a:endParaRPr lang="en-US"/>
                    </a:p>
                  </a:txBody>
                  <a:tcPr/>
                </a:tc>
                <a:tc>
                  <a:txBody>
                    <a:bodyPr/>
                    <a:lstStyle/>
                    <a:p>
                      <a:pPr algn="l" fontAlgn="b"/>
                      <a:r>
                        <a:rPr lang="en-US" sz="1300" b="1" i="0" u="none" strike="noStrike" dirty="0">
                          <a:solidFill>
                            <a:srgbClr val="FFFFFF"/>
                          </a:solidFill>
                          <a:effectLst/>
                          <a:latin typeface="Calibri" panose="020F0502020204030204" pitchFamily="34" charset="0"/>
                        </a:rPr>
                        <a:t> </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300" b="0" i="0" u="none" strike="noStrike" dirty="0">
                          <a:solidFill>
                            <a:srgbClr val="FF0000"/>
                          </a:solidFill>
                          <a:effectLst/>
                          <a:latin typeface="Calibri" panose="020F0502020204030204" pitchFamily="34" charset="0"/>
                        </a:rPr>
                        <a:t>2. Recent Improvements not noted</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300" b="0" i="0" u="none" strike="noStrike" dirty="0">
                          <a:solidFill>
                            <a:srgbClr val="FF0000"/>
                          </a:solidFill>
                          <a:effectLst/>
                          <a:latin typeface="Calibri" panose="020F0502020204030204" pitchFamily="34" charset="0"/>
                        </a:rPr>
                        <a:t>2. Sq. Ft. incorrect</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4961157"/>
                  </a:ext>
                </a:extLst>
              </a:tr>
              <a:tr h="205473">
                <a:tc vMerge="1">
                  <a:txBody>
                    <a:bodyPr/>
                    <a:lstStyle/>
                    <a:p>
                      <a:endParaRPr lang="en-US"/>
                    </a:p>
                  </a:txBody>
                  <a:tcPr/>
                </a:tc>
                <a:tc>
                  <a:txBody>
                    <a:bodyPr/>
                    <a:lstStyle/>
                    <a:p>
                      <a:pPr algn="l" fontAlgn="b"/>
                      <a:r>
                        <a:rPr lang="en-US" sz="1300" b="1" i="0" u="none" strike="noStrike" dirty="0">
                          <a:solidFill>
                            <a:srgbClr val="FFFFFF"/>
                          </a:solidFill>
                          <a:effectLst/>
                          <a:latin typeface="Calibri" panose="020F0502020204030204" pitchFamily="34" charset="0"/>
                        </a:rPr>
                        <a:t> </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300" b="0" i="0" u="none" strike="noStrike" dirty="0">
                          <a:solidFill>
                            <a:srgbClr val="FF0000"/>
                          </a:solidFill>
                          <a:effectLst/>
                          <a:latin typeface="Calibri" panose="020F0502020204030204" pitchFamily="34" charset="0"/>
                        </a:rPr>
                        <a:t>3. Sq. Ft. incorrect</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FF0000"/>
                          </a:solidFill>
                          <a:effectLst/>
                          <a:latin typeface="Calibri" panose="020F0502020204030204" pitchFamily="34" charset="0"/>
                        </a:rPr>
                        <a:t>3. Recent Improvements not noted</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043250"/>
                  </a:ext>
                </a:extLst>
              </a:tr>
              <a:tr h="205473">
                <a:tc rowSpan="2">
                  <a:txBody>
                    <a:bodyPr/>
                    <a:lstStyle/>
                    <a:p>
                      <a:pPr algn="ctr" fontAlgn="ctr"/>
                      <a:r>
                        <a:rPr lang="en-US" sz="1300" b="1" i="0" u="none" strike="noStrike" dirty="0">
                          <a:solidFill>
                            <a:srgbClr val="FFFFFF"/>
                          </a:solidFill>
                          <a:effectLst/>
                          <a:latin typeface="Calibri" panose="020F0502020204030204" pitchFamily="34" charset="0"/>
                        </a:rPr>
                        <a:t>Regarding ROVs involving racial or ethnic bias:</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300" b="1" i="0" u="none" strike="noStrike" dirty="0">
                          <a:solidFill>
                            <a:srgbClr val="000000"/>
                          </a:solidFill>
                          <a:effectLst/>
                          <a:latin typeface="Calibri" panose="020F0502020204030204" pitchFamily="34" charset="0"/>
                        </a:rPr>
                        <a:t>Never</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smtClean="0">
                          <a:solidFill>
                            <a:srgbClr val="000000"/>
                          </a:solidFill>
                          <a:effectLst/>
                          <a:latin typeface="Calibri" panose="020F0502020204030204" pitchFamily="34" charset="0"/>
                        </a:rPr>
                        <a:t>58%</a:t>
                      </a:r>
                      <a:endParaRPr lang="en-US" sz="1300" b="0" i="0" u="none" strike="noStrike" dirty="0">
                        <a:solidFill>
                          <a:srgbClr val="000000"/>
                        </a:solidFill>
                        <a:effectLst/>
                        <a:latin typeface="Calibri" panose="020F0502020204030204" pitchFamily="34" charset="0"/>
                      </a:endParaRP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smtClean="0">
                          <a:solidFill>
                            <a:srgbClr val="000000"/>
                          </a:solidFill>
                          <a:effectLst/>
                          <a:latin typeface="Calibri" panose="020F0502020204030204" pitchFamily="34" charset="0"/>
                        </a:rPr>
                        <a:t>63%</a:t>
                      </a:r>
                      <a:endParaRPr lang="en-US" sz="1300" b="0" i="0" u="none" strike="noStrike" dirty="0">
                        <a:solidFill>
                          <a:srgbClr val="000000"/>
                        </a:solidFill>
                        <a:effectLst/>
                        <a:latin typeface="Calibri" panose="020F0502020204030204" pitchFamily="34" charset="0"/>
                      </a:endParaRP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13341712"/>
                  </a:ext>
                </a:extLst>
              </a:tr>
              <a:tr h="205473">
                <a:tc vMerge="1">
                  <a:txBody>
                    <a:bodyPr/>
                    <a:lstStyle/>
                    <a:p>
                      <a:endParaRPr lang="en-US"/>
                    </a:p>
                  </a:txBody>
                  <a:tcPr/>
                </a:tc>
                <a:tc>
                  <a:txBody>
                    <a:bodyPr/>
                    <a:lstStyle/>
                    <a:p>
                      <a:pPr algn="ctr" fontAlgn="ctr"/>
                      <a:r>
                        <a:rPr lang="en-US" sz="1300" b="1" i="0" u="none" strike="noStrike" dirty="0" smtClean="0">
                          <a:solidFill>
                            <a:srgbClr val="000000"/>
                          </a:solidFill>
                          <a:effectLst/>
                          <a:latin typeface="Calibri" panose="020F0502020204030204" pitchFamily="34" charset="0"/>
                        </a:rPr>
                        <a:t>&lt;10%</a:t>
                      </a:r>
                      <a:endParaRPr lang="en-US" sz="1300" b="1" i="0" u="none" strike="noStrike" dirty="0">
                        <a:solidFill>
                          <a:srgbClr val="000000"/>
                        </a:solidFill>
                        <a:effectLst/>
                        <a:latin typeface="Calibri" panose="020F0502020204030204" pitchFamily="34" charset="0"/>
                      </a:endParaRP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smtClean="0">
                          <a:solidFill>
                            <a:srgbClr val="000000"/>
                          </a:solidFill>
                          <a:effectLst/>
                          <a:latin typeface="Calibri" panose="020F0502020204030204" pitchFamily="34" charset="0"/>
                        </a:rPr>
                        <a:t>42%</a:t>
                      </a:r>
                      <a:endParaRPr lang="en-US" sz="1300" b="0" i="0" u="none" strike="noStrike" dirty="0">
                        <a:solidFill>
                          <a:srgbClr val="000000"/>
                        </a:solidFill>
                        <a:effectLst/>
                        <a:latin typeface="Calibri" panose="020F0502020204030204" pitchFamily="34" charset="0"/>
                      </a:endParaRP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smtClean="0">
                          <a:solidFill>
                            <a:srgbClr val="000000"/>
                          </a:solidFill>
                          <a:effectLst/>
                          <a:latin typeface="Calibri" panose="020F0502020204030204" pitchFamily="34" charset="0"/>
                        </a:rPr>
                        <a:t>37%</a:t>
                      </a:r>
                      <a:endParaRPr lang="en-US" sz="1300" b="0" i="0" u="none" strike="noStrike" dirty="0">
                        <a:solidFill>
                          <a:srgbClr val="000000"/>
                        </a:solidFill>
                        <a:effectLst/>
                        <a:latin typeface="Calibri" panose="020F0502020204030204" pitchFamily="34" charset="0"/>
                      </a:endParaRP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323081960"/>
                  </a:ext>
                </a:extLst>
              </a:tr>
              <a:tr h="205473">
                <a:tc rowSpan="4">
                  <a:txBody>
                    <a:bodyPr/>
                    <a:lstStyle/>
                    <a:p>
                      <a:pPr algn="ctr" fontAlgn="ctr"/>
                      <a:r>
                        <a:rPr lang="en-US" sz="1300" b="1" i="0" u="none" strike="noStrike" dirty="0">
                          <a:solidFill>
                            <a:srgbClr val="FFFFFF"/>
                          </a:solidFill>
                          <a:effectLst/>
                          <a:latin typeface="Calibri" panose="020F0502020204030204" pitchFamily="34" charset="0"/>
                        </a:rPr>
                        <a:t>When you do get an ROV, how many get escalated to a second appraisal?</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300" b="1" i="0" u="none" strike="noStrike" dirty="0">
                          <a:solidFill>
                            <a:srgbClr val="000000"/>
                          </a:solidFill>
                          <a:effectLst/>
                          <a:latin typeface="Calibri" panose="020F0502020204030204" pitchFamily="34" charset="0"/>
                        </a:rPr>
                        <a:t>Never</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000000"/>
                          </a:solidFill>
                          <a:effectLst/>
                          <a:latin typeface="Calibri" panose="020F0502020204030204" pitchFamily="34" charset="0"/>
                        </a:rPr>
                        <a:t>0 (0%)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2 (25%)</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776178"/>
                  </a:ext>
                </a:extLst>
              </a:tr>
              <a:tr h="205473">
                <a:tc vMerge="1">
                  <a:txBody>
                    <a:bodyPr/>
                    <a:lstStyle/>
                    <a:p>
                      <a:endParaRPr lang="en-US"/>
                    </a:p>
                  </a:txBody>
                  <a:tcPr/>
                </a:tc>
                <a:tc>
                  <a:txBody>
                    <a:bodyPr/>
                    <a:lstStyle/>
                    <a:p>
                      <a:pPr algn="ctr" fontAlgn="ctr"/>
                      <a:r>
                        <a:rPr lang="en-US" sz="1300" b="1" i="0" u="none" strike="noStrike" dirty="0">
                          <a:solidFill>
                            <a:srgbClr val="000000"/>
                          </a:solidFill>
                          <a:effectLst/>
                          <a:latin typeface="Calibri" panose="020F0502020204030204" pitchFamily="34" charset="0"/>
                        </a:rPr>
                        <a:t>&lt;10%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000000"/>
                          </a:solidFill>
                          <a:effectLst/>
                          <a:latin typeface="Calibri" panose="020F0502020204030204" pitchFamily="34" charset="0"/>
                        </a:rPr>
                        <a:t>17 (89%)</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4 (50%)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291569"/>
                  </a:ext>
                </a:extLst>
              </a:tr>
              <a:tr h="205473">
                <a:tc vMerge="1">
                  <a:txBody>
                    <a:bodyPr/>
                    <a:lstStyle/>
                    <a:p>
                      <a:endParaRPr lang="en-US"/>
                    </a:p>
                  </a:txBody>
                  <a:tcPr/>
                </a:tc>
                <a:tc>
                  <a:txBody>
                    <a:bodyPr/>
                    <a:lstStyle/>
                    <a:p>
                      <a:pPr algn="ctr" fontAlgn="ctr"/>
                      <a:r>
                        <a:rPr lang="en-US" sz="1300" b="1" i="0" u="none" strike="noStrike" dirty="0">
                          <a:solidFill>
                            <a:srgbClr val="000000"/>
                          </a:solidFill>
                          <a:effectLst/>
                          <a:latin typeface="Calibri" panose="020F0502020204030204" pitchFamily="34" charset="0"/>
                        </a:rPr>
                        <a:t>10-30%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000000"/>
                          </a:solidFill>
                          <a:effectLst/>
                          <a:latin typeface="Calibri" panose="020F0502020204030204" pitchFamily="34" charset="0"/>
                        </a:rPr>
                        <a:t>2 (11%)</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2 (25%)</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632271"/>
                  </a:ext>
                </a:extLst>
              </a:tr>
              <a:tr h="205473">
                <a:tc vMerge="1">
                  <a:txBody>
                    <a:bodyPr/>
                    <a:lstStyle/>
                    <a:p>
                      <a:endParaRPr lang="en-US"/>
                    </a:p>
                  </a:txBody>
                  <a:tcPr/>
                </a:tc>
                <a:tc>
                  <a:txBody>
                    <a:bodyPr/>
                    <a:lstStyle/>
                    <a:p>
                      <a:pPr algn="ctr" fontAlgn="ctr"/>
                      <a:r>
                        <a:rPr lang="en-US" sz="1300" b="1" i="0" u="none" strike="noStrike" dirty="0">
                          <a:solidFill>
                            <a:srgbClr val="000000"/>
                          </a:solidFill>
                          <a:effectLst/>
                          <a:latin typeface="Calibri" panose="020F0502020204030204" pitchFamily="34" charset="0"/>
                        </a:rPr>
                        <a:t>&gt;30%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000000"/>
                          </a:solidFill>
                          <a:effectLst/>
                          <a:latin typeface="Calibri" panose="020F0502020204030204" pitchFamily="34" charset="0"/>
                        </a:rPr>
                        <a:t>0 (0%)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0 (0%)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812775"/>
                  </a:ext>
                </a:extLst>
              </a:tr>
              <a:tr h="205473">
                <a:tc rowSpan="5">
                  <a:txBody>
                    <a:bodyPr/>
                    <a:lstStyle/>
                    <a:p>
                      <a:pPr algn="ctr" fontAlgn="ctr"/>
                      <a:r>
                        <a:rPr lang="en-US" sz="1300" b="1" i="0" u="none" strike="noStrike" dirty="0">
                          <a:solidFill>
                            <a:srgbClr val="FFFFFF"/>
                          </a:solidFill>
                          <a:effectLst/>
                          <a:latin typeface="Calibri" panose="020F0502020204030204" pitchFamily="34" charset="0"/>
                        </a:rPr>
                        <a:t>How many contracts get renegotiated?</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300" b="1" i="0" u="none" strike="noStrike" dirty="0">
                          <a:solidFill>
                            <a:srgbClr val="000000"/>
                          </a:solidFill>
                          <a:effectLst/>
                          <a:latin typeface="Calibri" panose="020F0502020204030204" pitchFamily="34" charset="0"/>
                        </a:rPr>
                        <a:t>Never</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a:solidFill>
                            <a:srgbClr val="000000"/>
                          </a:solidFill>
                          <a:effectLst/>
                          <a:latin typeface="Calibri" panose="020F0502020204030204" pitchFamily="34" charset="0"/>
                        </a:rPr>
                        <a:t>3 (17%)</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a:solidFill>
                            <a:srgbClr val="000000"/>
                          </a:solidFill>
                          <a:effectLst/>
                          <a:latin typeface="Calibri" panose="020F0502020204030204" pitchFamily="34" charset="0"/>
                        </a:rPr>
                        <a:t>0 (%)</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31946788"/>
                  </a:ext>
                </a:extLst>
              </a:tr>
              <a:tr h="205473">
                <a:tc vMerge="1">
                  <a:txBody>
                    <a:bodyPr/>
                    <a:lstStyle/>
                    <a:p>
                      <a:endParaRPr lang="en-US"/>
                    </a:p>
                  </a:txBody>
                  <a:tcPr/>
                </a:tc>
                <a:tc>
                  <a:txBody>
                    <a:bodyPr/>
                    <a:lstStyle/>
                    <a:p>
                      <a:pPr algn="ctr" fontAlgn="ctr"/>
                      <a:r>
                        <a:rPr lang="en-US" sz="1300" b="1" i="0" u="none" strike="noStrike" dirty="0">
                          <a:solidFill>
                            <a:srgbClr val="000000"/>
                          </a:solidFill>
                          <a:effectLst/>
                          <a:latin typeface="Calibri" panose="020F0502020204030204" pitchFamily="34" charset="0"/>
                        </a:rPr>
                        <a:t>&lt;10%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a:solidFill>
                            <a:srgbClr val="000000"/>
                          </a:solidFill>
                          <a:effectLst/>
                          <a:latin typeface="Calibri" panose="020F0502020204030204" pitchFamily="34" charset="0"/>
                        </a:rPr>
                        <a:t>9 (50%)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a:solidFill>
                            <a:srgbClr val="000000"/>
                          </a:solidFill>
                          <a:effectLst/>
                          <a:latin typeface="Calibri" panose="020F0502020204030204" pitchFamily="34" charset="0"/>
                        </a:rPr>
                        <a:t>5 (71%)</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52779072"/>
                  </a:ext>
                </a:extLst>
              </a:tr>
              <a:tr h="205473">
                <a:tc vMerge="1">
                  <a:txBody>
                    <a:bodyPr/>
                    <a:lstStyle/>
                    <a:p>
                      <a:endParaRPr lang="en-US"/>
                    </a:p>
                  </a:txBody>
                  <a:tcPr/>
                </a:tc>
                <a:tc>
                  <a:txBody>
                    <a:bodyPr/>
                    <a:lstStyle/>
                    <a:p>
                      <a:pPr algn="ctr" fontAlgn="ctr"/>
                      <a:r>
                        <a:rPr lang="en-US" sz="1300" b="1" i="0" u="none" strike="noStrike" dirty="0">
                          <a:solidFill>
                            <a:srgbClr val="000000"/>
                          </a:solidFill>
                          <a:effectLst/>
                          <a:latin typeface="Calibri" panose="020F0502020204030204" pitchFamily="34" charset="0"/>
                        </a:rPr>
                        <a:t>10-30%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a:solidFill>
                            <a:srgbClr val="000000"/>
                          </a:solidFill>
                          <a:effectLst/>
                          <a:latin typeface="Calibri" panose="020F0502020204030204" pitchFamily="34" charset="0"/>
                        </a:rPr>
                        <a:t>5 (28%)</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a:solidFill>
                            <a:srgbClr val="000000"/>
                          </a:solidFill>
                          <a:effectLst/>
                          <a:latin typeface="Calibri" panose="020F0502020204030204" pitchFamily="34" charset="0"/>
                        </a:rPr>
                        <a:t>1 (14%)</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595126187"/>
                  </a:ext>
                </a:extLst>
              </a:tr>
              <a:tr h="205473">
                <a:tc vMerge="1">
                  <a:txBody>
                    <a:bodyPr/>
                    <a:lstStyle/>
                    <a:p>
                      <a:endParaRPr lang="en-US"/>
                    </a:p>
                  </a:txBody>
                  <a:tcPr/>
                </a:tc>
                <a:tc>
                  <a:txBody>
                    <a:bodyPr/>
                    <a:lstStyle/>
                    <a:p>
                      <a:pPr algn="ctr" fontAlgn="ctr"/>
                      <a:r>
                        <a:rPr lang="en-US" sz="1300" b="1" i="0" u="none" strike="noStrike" dirty="0">
                          <a:solidFill>
                            <a:srgbClr val="000000"/>
                          </a:solidFill>
                          <a:effectLst/>
                          <a:latin typeface="Calibri" panose="020F0502020204030204" pitchFamily="34" charset="0"/>
                        </a:rPr>
                        <a:t>&gt;30-60%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a:solidFill>
                            <a:srgbClr val="000000"/>
                          </a:solidFill>
                          <a:effectLst/>
                          <a:latin typeface="Calibri" panose="020F0502020204030204" pitchFamily="34" charset="0"/>
                        </a:rPr>
                        <a:t>0 (0%)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a:solidFill>
                            <a:srgbClr val="000000"/>
                          </a:solidFill>
                          <a:effectLst/>
                          <a:latin typeface="Calibri" panose="020F0502020204030204" pitchFamily="34" charset="0"/>
                        </a:rPr>
                        <a:t>1 (14%)</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5004297"/>
                  </a:ext>
                </a:extLst>
              </a:tr>
              <a:tr h="205473">
                <a:tc vMerge="1">
                  <a:txBody>
                    <a:bodyPr/>
                    <a:lstStyle/>
                    <a:p>
                      <a:endParaRPr lang="en-US"/>
                    </a:p>
                  </a:txBody>
                  <a:tcPr/>
                </a:tc>
                <a:tc>
                  <a:txBody>
                    <a:bodyPr/>
                    <a:lstStyle/>
                    <a:p>
                      <a:pPr algn="ctr" fontAlgn="ctr"/>
                      <a:r>
                        <a:rPr lang="en-US" sz="1300" b="1" i="0" u="none" strike="noStrike" dirty="0">
                          <a:solidFill>
                            <a:srgbClr val="000000"/>
                          </a:solidFill>
                          <a:effectLst/>
                          <a:latin typeface="Calibri" panose="020F0502020204030204" pitchFamily="34" charset="0"/>
                        </a:rPr>
                        <a:t>&gt;60%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a:solidFill>
                            <a:srgbClr val="000000"/>
                          </a:solidFill>
                          <a:effectLst/>
                          <a:latin typeface="Calibri" panose="020F0502020204030204" pitchFamily="34" charset="0"/>
                        </a:rPr>
                        <a:t>1 (6%)</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0" i="0" u="none" strike="noStrike" dirty="0">
                          <a:solidFill>
                            <a:srgbClr val="000000"/>
                          </a:solidFill>
                          <a:effectLst/>
                          <a:latin typeface="Calibri" panose="020F0502020204030204" pitchFamily="34" charset="0"/>
                        </a:rPr>
                        <a:t>0 (0%)</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612721862"/>
                  </a:ext>
                </a:extLst>
              </a:tr>
              <a:tr h="464808">
                <a:tc>
                  <a:txBody>
                    <a:bodyPr/>
                    <a:lstStyle/>
                    <a:p>
                      <a:pPr algn="ctr" fontAlgn="ctr"/>
                      <a:r>
                        <a:rPr lang="en-US" sz="1300" b="1" i="0" u="none" strike="noStrike" dirty="0">
                          <a:solidFill>
                            <a:srgbClr val="FFFFFF"/>
                          </a:solidFill>
                          <a:effectLst/>
                          <a:latin typeface="Calibri" panose="020F0502020204030204" pitchFamily="34" charset="0"/>
                        </a:rPr>
                        <a:t>Are ROVs more common on refinance or purchases?</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300" b="1" i="0" u="none" strike="noStrike" dirty="0">
                          <a:solidFill>
                            <a:srgbClr val="FFFFFF"/>
                          </a:solidFill>
                          <a:effectLst/>
                          <a:latin typeface="Calibri" panose="020F0502020204030204" pitchFamily="34" charset="0"/>
                        </a:rPr>
                        <a:t> </a:t>
                      </a:r>
                    </a:p>
                  </a:txBody>
                  <a:tcPr marL="9044" marR="9044" marT="90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000000"/>
                          </a:solidFill>
                          <a:effectLst/>
                          <a:latin typeface="Calibri" panose="020F0502020204030204" pitchFamily="34" charset="0"/>
                        </a:rPr>
                        <a:t>68% refi</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63% refi</a:t>
                      </a:r>
                    </a:p>
                  </a:txBody>
                  <a:tcPr marL="9044" marR="9044" marT="9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832639"/>
                  </a:ext>
                </a:extLst>
              </a:tr>
            </a:tbl>
          </a:graphicData>
        </a:graphic>
      </p:graphicFrame>
    </p:spTree>
    <p:extLst>
      <p:ext uri="{BB962C8B-B14F-4D97-AF65-F5344CB8AC3E}">
        <p14:creationId xmlns:p14="http://schemas.microsoft.com/office/powerpoint/2010/main" val="2283276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50</a:t>
            </a:fld>
            <a:endParaRPr lang="en-US"/>
          </a:p>
        </p:txBody>
      </p:sp>
      <p:sp>
        <p:nvSpPr>
          <p:cNvPr id="8" name="Title 1"/>
          <p:cNvSpPr txBox="1">
            <a:spLocks/>
          </p:cNvSpPr>
          <p:nvPr/>
        </p:nvSpPr>
        <p:spPr>
          <a:xfrm>
            <a:off x="0" y="3606"/>
            <a:ext cx="9144000" cy="476926"/>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smtClean="0">
                <a:latin typeface="Arial" panose="020B0604020202020204" pitchFamily="34" charset="0"/>
                <a:cs typeface="Arial" panose="020B0604020202020204" pitchFamily="34" charset="0"/>
              </a:rPr>
              <a:t>The AEI Housing Center Approach</a:t>
            </a:r>
            <a:endParaRPr lang="en-US" sz="2600" dirty="0">
              <a:latin typeface="Arial" panose="020B0604020202020204" pitchFamily="34" charset="0"/>
              <a:cs typeface="Arial" panose="020B0604020202020204" pitchFamily="34" charset="0"/>
            </a:endParaRPr>
          </a:p>
        </p:txBody>
      </p:sp>
      <p:sp>
        <p:nvSpPr>
          <p:cNvPr id="7" name="Rectangle 6"/>
          <p:cNvSpPr/>
          <p:nvPr/>
        </p:nvSpPr>
        <p:spPr>
          <a:xfrm>
            <a:off x="120534" y="713085"/>
            <a:ext cx="8902931" cy="5521512"/>
          </a:xfrm>
          <a:prstGeom prst="rect">
            <a:avLst/>
          </a:prstGeom>
        </p:spPr>
        <p:txBody>
          <a:bodyPr wrap="square">
            <a:spAutoFit/>
          </a:bodyPr>
          <a:lstStyle/>
          <a:p>
            <a:pPr marL="285750" indent="-285750">
              <a:lnSpc>
                <a:spcPct val="9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In undertaking our analysis, we acknowledge that past racial discrimination shaped the neighborhoods we see today and that it is important </a:t>
            </a:r>
            <a:r>
              <a:rPr lang="en-US" dirty="0">
                <a:latin typeface="Arial" panose="020B0604020202020204" pitchFamily="34" charset="0"/>
                <a:cs typeface="Arial" panose="020B0604020202020204" pitchFamily="34" charset="0"/>
              </a:rPr>
              <a:t>to study what levels of racial discrimination </a:t>
            </a:r>
            <a:r>
              <a:rPr lang="en-US" dirty="0" smtClean="0">
                <a:latin typeface="Arial" panose="020B0604020202020204" pitchFamily="34" charset="0"/>
                <a:cs typeface="Arial" panose="020B0604020202020204" pitchFamily="34" charset="0"/>
              </a:rPr>
              <a:t>remain. Analyzing the issues raised by Perry et al. is key to fashioning appropriate public and private responses. It is also important to evaluate whether what may appear to be race-based differences in home values, for example, are actually based on socioeconomic status. We therefore set out to improve on Perry’s methodology and to evaluate the progress, or lack thereof, the country has been making.</a:t>
            </a:r>
          </a:p>
          <a:p>
            <a:pPr marL="285750" indent="-285750">
              <a:lnSpc>
                <a:spcPct val="90000"/>
              </a:lnSpc>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For our analysis of race-based differences in home values, we use the same 5-year 2016 ACS data as Perry et al. as our main data source. We also use the same definitions for Black neighborhoods and the same self-reported data on home values from the same ACS data as </a:t>
            </a:r>
            <a:r>
              <a:rPr lang="en-US" dirty="0">
                <a:latin typeface="Arial" panose="020B0604020202020204" pitchFamily="34" charset="0"/>
                <a:cs typeface="Arial" panose="020B0604020202020204" pitchFamily="34" charset="0"/>
              </a:rPr>
              <a:t>Perry et </a:t>
            </a:r>
            <a:r>
              <a:rPr lang="en-US" dirty="0" smtClean="0">
                <a:latin typeface="Arial" panose="020B0604020202020204" pitchFamily="34" charset="0"/>
                <a:cs typeface="Arial" panose="020B0604020202020204" pitchFamily="34" charset="0"/>
              </a:rPr>
              <a:t>al. </a:t>
            </a:r>
          </a:p>
          <a:p>
            <a:pPr marL="285750" indent="-285750">
              <a:lnSpc>
                <a:spcPct val="9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We define income and home values as a percent of the metro median, which renders them more easily comparable across metros. The main area of difference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 Perry et al. is that instead of using 23 control variables with the aim of rendering homes in neighborhoods of different racial make-up comparable, we focus on grouping neighborhoods with similar levels of income, </a:t>
            </a:r>
            <a:r>
              <a:rPr lang="en-US" dirty="0">
                <a:latin typeface="Arial" panose="020B0604020202020204" pitchFamily="34" charset="0"/>
                <a:cs typeface="Arial" panose="020B0604020202020204" pitchFamily="34" charset="0"/>
              </a:rPr>
              <a:t>thus standardizing buying power</a:t>
            </a:r>
            <a:r>
              <a:rPr lang="en-US" dirty="0" smtClean="0">
                <a:latin typeface="Arial" panose="020B0604020202020204" pitchFamily="34" charset="0"/>
                <a:cs typeface="Arial" panose="020B0604020202020204" pitchFamily="34" charset="0"/>
              </a:rPr>
              <a:t>. Our approach generates similar </a:t>
            </a:r>
            <a:r>
              <a:rPr lang="en-US" dirty="0">
                <a:latin typeface="Arial" panose="020B0604020202020204" pitchFamily="34" charset="0"/>
                <a:cs typeface="Arial" panose="020B0604020202020204" pitchFamily="34" charset="0"/>
              </a:rPr>
              <a:t>comparison </a:t>
            </a:r>
            <a:r>
              <a:rPr lang="en-US" dirty="0" smtClean="0">
                <a:latin typeface="Arial" panose="020B0604020202020204" pitchFamily="34" charset="0"/>
                <a:cs typeface="Arial" panose="020B0604020202020204" pitchFamily="34" charset="0"/>
              </a:rPr>
              <a:t>groups in terms of buying power, thus addressing Perry et al.’s concern </a:t>
            </a:r>
            <a:r>
              <a:rPr lang="en-US" dirty="0">
                <a:latin typeface="Arial" panose="020B0604020202020204" pitchFamily="34" charset="0"/>
                <a:cs typeface="Arial" panose="020B0604020202020204" pitchFamily="34" charset="0"/>
              </a:rPr>
              <a:t>that the use of income would merely reflect buying </a:t>
            </a:r>
            <a:r>
              <a:rPr lang="en-US" dirty="0" smtClean="0">
                <a:latin typeface="Arial" panose="020B0604020202020204" pitchFamily="34" charset="0"/>
                <a:cs typeface="Arial" panose="020B0604020202020204" pitchFamily="34" charset="0"/>
              </a:rPr>
              <a:t>power.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646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51</a:t>
            </a:fld>
            <a:endParaRPr lang="en-US" dirty="0"/>
          </a:p>
        </p:txBody>
      </p:sp>
      <p:sp>
        <p:nvSpPr>
          <p:cNvPr id="6" name="Rectangle 5"/>
          <p:cNvSpPr/>
          <p:nvPr/>
        </p:nvSpPr>
        <p:spPr>
          <a:xfrm>
            <a:off x="170926" y="6275969"/>
            <a:ext cx="8773083" cy="415498"/>
          </a:xfrm>
          <a:prstGeom prst="rect">
            <a:avLst/>
          </a:prstGeom>
        </p:spPr>
        <p:txBody>
          <a:bodyPr wrap="square">
            <a:spAutoFit/>
          </a:bodyPr>
          <a:lstStyle/>
          <a:p>
            <a:r>
              <a:rPr lang="en-US" sz="1050" dirty="0" smtClean="0">
                <a:cs typeface="Arial"/>
              </a:rPr>
              <a:t>Note</a:t>
            </a:r>
            <a:r>
              <a:rPr lang="en-US" sz="1050" dirty="0">
                <a:cs typeface="Arial"/>
              </a:rPr>
              <a:t>: </a:t>
            </a:r>
            <a:r>
              <a:rPr lang="en-US" sz="1050" dirty="0" smtClean="0">
                <a:cs typeface="Arial"/>
              </a:rPr>
              <a:t>We define relative income </a:t>
            </a:r>
            <a:r>
              <a:rPr lang="en-US" sz="1050" dirty="0">
                <a:cs typeface="Arial"/>
              </a:rPr>
              <a:t>and home values as a percent of the metro median, which renders them more easily comparable across </a:t>
            </a:r>
            <a:r>
              <a:rPr lang="en-US" sz="1050" dirty="0" smtClean="0">
                <a:cs typeface="Arial"/>
              </a:rPr>
              <a:t>metros.</a:t>
            </a:r>
          </a:p>
          <a:p>
            <a:r>
              <a:rPr lang="en-US" sz="1050" dirty="0" smtClean="0">
                <a:solidFill>
                  <a:srgbClr val="000000"/>
                </a:solidFill>
                <a:cs typeface="Arial"/>
              </a:rPr>
              <a:t>Source</a:t>
            </a:r>
            <a:r>
              <a:rPr lang="en-US" sz="1050" dirty="0">
                <a:solidFill>
                  <a:srgbClr val="000000"/>
                </a:solidFill>
                <a:cs typeface="Arial"/>
              </a:rPr>
              <a:t>: Census and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solidFill>
                  <a:srgbClr val="0070C0"/>
                </a:solidFill>
                <a:cs typeface="Arial"/>
              </a:rPr>
              <a:t>.</a:t>
            </a:r>
            <a:endParaRPr lang="en-US" sz="1050" dirty="0">
              <a:solidFill>
                <a:srgbClr val="000000"/>
              </a:solidFill>
              <a:cs typeface="Arial"/>
            </a:endParaRPr>
          </a:p>
        </p:txBody>
      </p:sp>
      <p:sp>
        <p:nvSpPr>
          <p:cNvPr id="8" name="Title 1"/>
          <p:cNvSpPr txBox="1">
            <a:spLocks/>
          </p:cNvSpPr>
          <p:nvPr/>
        </p:nvSpPr>
        <p:spPr>
          <a:xfrm>
            <a:off x="0" y="3606"/>
            <a:ext cx="9144000" cy="476926"/>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Stage 1: Replicating </a:t>
            </a:r>
            <a:r>
              <a:rPr lang="en-US" sz="2600" dirty="0" smtClean="0">
                <a:latin typeface="Arial" panose="020B0604020202020204" pitchFamily="34" charset="0"/>
                <a:cs typeface="Arial" panose="020B0604020202020204" pitchFamily="34" charset="0"/>
              </a:rPr>
              <a:t>Perry et </a:t>
            </a:r>
            <a:r>
              <a:rPr lang="en-US" sz="2600" dirty="0">
                <a:latin typeface="Arial" panose="020B0604020202020204" pitchFamily="34" charset="0"/>
                <a:cs typeface="Arial" panose="020B0604020202020204" pitchFamily="34" charset="0"/>
              </a:rPr>
              <a:t>a</a:t>
            </a:r>
            <a:r>
              <a:rPr lang="en-US" sz="2600" dirty="0" smtClean="0">
                <a:latin typeface="Arial" panose="020B0604020202020204" pitchFamily="34" charset="0"/>
                <a:cs typeface="Arial" panose="020B0604020202020204" pitchFamily="34" charset="0"/>
              </a:rPr>
              <a:t>l.’s Starting Point</a:t>
            </a:r>
            <a:endParaRPr lang="en-US" sz="2600" dirty="0">
              <a:latin typeface="Arial" panose="020B0604020202020204" pitchFamily="34" charset="0"/>
              <a:cs typeface="Arial" panose="020B0604020202020204" pitchFamily="34" charset="0"/>
            </a:endParaRPr>
          </a:p>
        </p:txBody>
      </p:sp>
      <p:sp>
        <p:nvSpPr>
          <p:cNvPr id="7" name="Rectangle 6"/>
          <p:cNvSpPr/>
          <p:nvPr/>
        </p:nvSpPr>
        <p:spPr>
          <a:xfrm>
            <a:off x="257695" y="568352"/>
            <a:ext cx="8686314" cy="1975926"/>
          </a:xfrm>
          <a:prstGeom prst="rect">
            <a:avLst/>
          </a:prstGeom>
        </p:spPr>
        <p:txBody>
          <a:bodyPr wrap="square">
            <a:spAutoFit/>
          </a:bodyPr>
          <a:lstStyle/>
          <a:p>
            <a:pPr algn="ctr">
              <a:lnSpc>
                <a:spcPct val="90000"/>
              </a:lnSpc>
            </a:pPr>
            <a:r>
              <a:rPr lang="en-US" b="1" i="1" dirty="0" smtClean="0">
                <a:latin typeface="Arial" panose="020B0604020202020204" pitchFamily="34" charset="0"/>
                <a:cs typeface="Arial" panose="020B0604020202020204" pitchFamily="34" charset="0"/>
              </a:rPr>
              <a:t>When we define census tracts according to their share of Black residents in a similar fashion as Perry et al., </a:t>
            </a:r>
            <a:r>
              <a:rPr lang="en-US" b="1" i="1" dirty="0">
                <a:latin typeface="Arial" panose="020B0604020202020204" pitchFamily="34" charset="0"/>
                <a:cs typeface="Arial" panose="020B0604020202020204" pitchFamily="34" charset="0"/>
              </a:rPr>
              <a:t>w</a:t>
            </a:r>
            <a:r>
              <a:rPr lang="en-US" b="1" i="1" dirty="0" smtClean="0">
                <a:latin typeface="Arial" panose="020B0604020202020204" pitchFamily="34" charset="0"/>
                <a:cs typeface="Arial" panose="020B0604020202020204" pitchFamily="34" charset="0"/>
              </a:rPr>
              <a:t>e find </a:t>
            </a:r>
            <a:r>
              <a:rPr lang="en-US" b="1" i="1" dirty="0">
                <a:latin typeface="Arial" panose="020B0604020202020204" pitchFamily="34" charset="0"/>
                <a:cs typeface="Arial" panose="020B0604020202020204" pitchFamily="34" charset="0"/>
              </a:rPr>
              <a:t>roughly a </a:t>
            </a:r>
            <a:r>
              <a:rPr lang="en-US" b="1" i="1" dirty="0" smtClean="0">
                <a:latin typeface="Arial" panose="020B0604020202020204" pitchFamily="34" charset="0"/>
                <a:cs typeface="Arial" panose="020B0604020202020204" pitchFamily="34" charset="0"/>
              </a:rPr>
              <a:t>49% </a:t>
            </a:r>
            <a:r>
              <a:rPr lang="en-US" b="1" i="1" dirty="0">
                <a:latin typeface="Arial" panose="020B0604020202020204" pitchFamily="34" charset="0"/>
                <a:cs typeface="Arial" panose="020B0604020202020204" pitchFamily="34" charset="0"/>
              </a:rPr>
              <a:t>devaluation, similar to </a:t>
            </a:r>
            <a:r>
              <a:rPr lang="en-US" b="1" i="1" dirty="0" smtClean="0">
                <a:latin typeface="Arial" panose="020B0604020202020204" pitchFamily="34" charset="0"/>
                <a:cs typeface="Arial" panose="020B0604020202020204" pitchFamily="34" charset="0"/>
              </a:rPr>
              <a:t>Perry et al.’s </a:t>
            </a:r>
            <a:r>
              <a:rPr lang="en-US" b="1" i="1" dirty="0">
                <a:latin typeface="Arial" panose="020B0604020202020204" pitchFamily="34" charset="0"/>
                <a:cs typeface="Arial" panose="020B0604020202020204" pitchFamily="34" charset="0"/>
              </a:rPr>
              <a:t>finding.</a:t>
            </a:r>
          </a:p>
          <a:p>
            <a:pPr algn="ctr">
              <a:lnSpc>
                <a:spcPct val="90000"/>
              </a:lnSpc>
            </a:pPr>
            <a:endParaRPr lang="en-US" sz="1000" b="1" i="1" dirty="0">
              <a:latin typeface="Arial" panose="020B0604020202020204" pitchFamily="34" charset="0"/>
              <a:cs typeface="Arial" panose="020B0604020202020204" pitchFamily="34" charset="0"/>
            </a:endParaRPr>
          </a:p>
          <a:p>
            <a:pPr algn="ctr">
              <a:lnSpc>
                <a:spcPct val="90000"/>
              </a:lnSpc>
            </a:pPr>
            <a:r>
              <a:rPr lang="en-US" b="1" i="1" dirty="0" smtClean="0">
                <a:latin typeface="Arial" panose="020B0604020202020204" pitchFamily="34" charset="0"/>
                <a:cs typeface="Arial" panose="020B0604020202020204" pitchFamily="34" charset="0"/>
              </a:rPr>
              <a:t>The </a:t>
            </a:r>
            <a:r>
              <a:rPr lang="en-US" b="1" i="1" dirty="0">
                <a:latin typeface="Arial" panose="020B0604020202020204" pitchFamily="34" charset="0"/>
                <a:cs typeface="Arial" panose="020B0604020202020204" pitchFamily="34" charset="0"/>
              </a:rPr>
              <a:t>chart below shows </a:t>
            </a:r>
            <a:r>
              <a:rPr lang="en-US" b="1" i="1" dirty="0" smtClean="0">
                <a:latin typeface="Arial" panose="020B0604020202020204" pitchFamily="34" charset="0"/>
                <a:cs typeface="Arial" panose="020B0604020202020204" pitchFamily="34" charset="0"/>
              </a:rPr>
              <a:t>relative </a:t>
            </a:r>
            <a:r>
              <a:rPr lang="en-US" b="1" i="1" dirty="0">
                <a:latin typeface="Arial" panose="020B0604020202020204" pitchFamily="34" charset="0"/>
                <a:cs typeface="Arial" panose="020B0604020202020204" pitchFamily="34" charset="0"/>
              </a:rPr>
              <a:t>home value on the y-axis and the Black share of households </a:t>
            </a:r>
            <a:r>
              <a:rPr lang="en-US" b="1" i="1" dirty="0" smtClean="0">
                <a:latin typeface="Arial" panose="020B0604020202020204" pitchFamily="34" charset="0"/>
                <a:cs typeface="Arial" panose="020B0604020202020204" pitchFamily="34" charset="0"/>
              </a:rPr>
              <a:t>on </a:t>
            </a:r>
            <a:r>
              <a:rPr lang="en-US" b="1" i="1" dirty="0">
                <a:latin typeface="Arial" panose="020B0604020202020204" pitchFamily="34" charset="0"/>
                <a:cs typeface="Arial" panose="020B0604020202020204" pitchFamily="34" charset="0"/>
              </a:rPr>
              <a:t>the x-axis for tracts in </a:t>
            </a:r>
            <a:r>
              <a:rPr lang="en-US" b="1" i="1" dirty="0" smtClean="0">
                <a:latin typeface="Arial" panose="020B0604020202020204" pitchFamily="34" charset="0"/>
                <a:cs typeface="Arial" panose="020B0604020202020204" pitchFamily="34" charset="0"/>
              </a:rPr>
              <a:t>Perry’s </a:t>
            </a:r>
            <a:r>
              <a:rPr lang="en-US" b="1" i="1" dirty="0">
                <a:latin typeface="Arial" panose="020B0604020202020204" pitchFamily="34" charset="0"/>
                <a:cs typeface="Arial" panose="020B0604020202020204" pitchFamily="34" charset="0"/>
              </a:rPr>
              <a:t>113 metros arrayed into bins based on the Black share. </a:t>
            </a:r>
            <a:r>
              <a:rPr lang="en-US" b="1" i="1" dirty="0" smtClean="0">
                <a:latin typeface="Arial" panose="020B0604020202020204" pitchFamily="34" charset="0"/>
                <a:cs typeface="Arial" panose="020B0604020202020204" pitchFamily="34" charset="0"/>
              </a:rPr>
              <a:t>This comparison </a:t>
            </a:r>
            <a:r>
              <a:rPr lang="en-US" b="1" i="1" dirty="0">
                <a:latin typeface="Arial" panose="020B0604020202020204" pitchFamily="34" charset="0"/>
                <a:cs typeface="Arial" panose="020B0604020202020204" pitchFamily="34" charset="0"/>
              </a:rPr>
              <a:t>is done without controls for structural or neighborhood characteristics</a:t>
            </a:r>
            <a:r>
              <a:rPr lang="en-US" b="1" i="1" dirty="0" smtClean="0">
                <a:latin typeface="Arial" panose="020B0604020202020204" pitchFamily="34" charset="0"/>
                <a:cs typeface="Arial" panose="020B0604020202020204" pitchFamily="34" charset="0"/>
              </a:rPr>
              <a:t>.</a:t>
            </a:r>
            <a:endParaRPr lang="en-US" b="1" i="1" strike="sngStrike" dirty="0">
              <a:latin typeface="Arial" panose="020B0604020202020204" pitchFamily="34" charset="0"/>
              <a:cs typeface="Arial" panose="020B0604020202020204" pitchFamily="34" charset="0"/>
            </a:endParaRPr>
          </a:p>
        </p:txBody>
      </p:sp>
      <p:sp>
        <p:nvSpPr>
          <p:cNvPr id="3" name="TextBox 2"/>
          <p:cNvSpPr txBox="1"/>
          <p:nvPr/>
        </p:nvSpPr>
        <p:spPr>
          <a:xfrm>
            <a:off x="6291618" y="3166575"/>
            <a:ext cx="2652391" cy="969496"/>
          </a:xfrm>
          <a:prstGeom prst="rect">
            <a:avLst/>
          </a:prstGeom>
          <a:noFill/>
          <a:ln>
            <a:solidFill>
              <a:schemeClr val="tx1"/>
            </a:solidFill>
          </a:ln>
        </p:spPr>
        <p:txBody>
          <a:bodyPr wrap="square" rtlCol="0">
            <a:spAutoFit/>
          </a:bodyPr>
          <a:lstStyle/>
          <a:p>
            <a:r>
              <a:rPr lang="en-US" sz="1700" dirty="0" smtClean="0"/>
              <a:t>0 - &lt;1% (Control):    133%</a:t>
            </a:r>
            <a:endParaRPr lang="en-US" sz="1700" dirty="0"/>
          </a:p>
          <a:p>
            <a:r>
              <a:rPr lang="en-US" sz="1700" dirty="0" smtClean="0"/>
              <a:t>≥ 50% (Treatment):   68%</a:t>
            </a:r>
            <a:endParaRPr lang="en-US" sz="1700" dirty="0"/>
          </a:p>
          <a:p>
            <a:endParaRPr lang="en-US" sz="400" dirty="0"/>
          </a:p>
          <a:p>
            <a:r>
              <a:rPr lang="en-US" sz="1700" dirty="0" smtClean="0"/>
              <a:t>Devaluation</a:t>
            </a:r>
            <a:r>
              <a:rPr lang="en-US" sz="1700" dirty="0"/>
              <a:t>: </a:t>
            </a:r>
            <a:r>
              <a:rPr lang="en-US" sz="1700" dirty="0" smtClean="0"/>
              <a:t>             49</a:t>
            </a:r>
            <a:r>
              <a:rPr lang="en-US" dirty="0" smtClean="0"/>
              <a:t>%</a:t>
            </a:r>
            <a:endParaRPr lang="en-US" dirty="0"/>
          </a:p>
        </p:txBody>
      </p:sp>
      <p:graphicFrame>
        <p:nvGraphicFramePr>
          <p:cNvPr id="10" name="Chart 9"/>
          <p:cNvGraphicFramePr>
            <a:graphicFrameLocks/>
          </p:cNvGraphicFramePr>
          <p:nvPr>
            <p:extLst/>
          </p:nvPr>
        </p:nvGraphicFramePr>
        <p:xfrm>
          <a:off x="170926" y="2715197"/>
          <a:ext cx="5902328" cy="3513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21930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52</a:t>
            </a:fld>
            <a:endParaRPr lang="en-US"/>
          </a:p>
        </p:txBody>
      </p:sp>
      <p:sp>
        <p:nvSpPr>
          <p:cNvPr id="6" name="Rectangle 5"/>
          <p:cNvSpPr/>
          <p:nvPr/>
        </p:nvSpPr>
        <p:spPr>
          <a:xfrm>
            <a:off x="127784" y="6303093"/>
            <a:ext cx="8773083" cy="415498"/>
          </a:xfrm>
          <a:prstGeom prst="rect">
            <a:avLst/>
          </a:prstGeom>
        </p:spPr>
        <p:txBody>
          <a:bodyPr wrap="square">
            <a:spAutoFit/>
          </a:bodyPr>
          <a:lstStyle/>
          <a:p>
            <a:r>
              <a:rPr lang="en-US" sz="1050" dirty="0" smtClean="0">
                <a:cs typeface="Arial"/>
              </a:rPr>
              <a:t>Note: AMI stands for Area Median Income.</a:t>
            </a:r>
          </a:p>
          <a:p>
            <a:r>
              <a:rPr lang="en-US" sz="1050" dirty="0" smtClean="0">
                <a:solidFill>
                  <a:srgbClr val="000000"/>
                </a:solidFill>
                <a:cs typeface="Arial"/>
              </a:rPr>
              <a:t>Source</a:t>
            </a:r>
            <a:r>
              <a:rPr lang="en-US" sz="1050" dirty="0">
                <a:solidFill>
                  <a:srgbClr val="000000"/>
                </a:solidFill>
                <a:cs typeface="Arial"/>
              </a:rPr>
              <a:t>: Census and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solidFill>
                  <a:srgbClr val="0070C0"/>
                </a:solidFill>
                <a:cs typeface="Arial"/>
              </a:rPr>
              <a:t>.</a:t>
            </a:r>
            <a:endParaRPr lang="en-US" sz="1050" dirty="0">
              <a:solidFill>
                <a:srgbClr val="000000"/>
              </a:solidFill>
              <a:cs typeface="Arial"/>
            </a:endParaRPr>
          </a:p>
        </p:txBody>
      </p:sp>
      <p:sp>
        <p:nvSpPr>
          <p:cNvPr id="8" name="Title 1"/>
          <p:cNvSpPr txBox="1">
            <a:spLocks/>
          </p:cNvSpPr>
          <p:nvPr/>
        </p:nvSpPr>
        <p:spPr>
          <a:xfrm>
            <a:off x="0" y="3606"/>
            <a:ext cx="9144000" cy="849920"/>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Main Area of Improvement: </a:t>
            </a:r>
          </a:p>
          <a:p>
            <a:r>
              <a:rPr lang="en-US" sz="2600" dirty="0">
                <a:latin typeface="Arial" panose="020B0604020202020204" pitchFamily="34" charset="0"/>
                <a:cs typeface="Arial" panose="020B0604020202020204" pitchFamily="34" charset="0"/>
              </a:rPr>
              <a:t>Defining Better Control and Treatment Groups</a:t>
            </a:r>
          </a:p>
        </p:txBody>
      </p:sp>
      <p:sp>
        <p:nvSpPr>
          <p:cNvPr id="7" name="Rectangle 6"/>
          <p:cNvSpPr/>
          <p:nvPr/>
        </p:nvSpPr>
        <p:spPr>
          <a:xfrm>
            <a:off x="0" y="949226"/>
            <a:ext cx="9144000" cy="1505027"/>
          </a:xfrm>
          <a:prstGeom prst="rect">
            <a:avLst/>
          </a:prstGeom>
        </p:spPr>
        <p:txBody>
          <a:bodyPr wrap="square">
            <a:spAutoFit/>
          </a:bodyPr>
          <a:lstStyle/>
          <a:p>
            <a:pPr algn="ctr">
              <a:lnSpc>
                <a:spcPct val="90000"/>
              </a:lnSpc>
            </a:pPr>
            <a:r>
              <a:rPr lang="en-US" sz="1700" b="1" i="1" dirty="0" smtClean="0">
                <a:latin typeface="Arial" panose="020B0604020202020204" pitchFamily="34" charset="0"/>
                <a:cs typeface="Arial" panose="020B0604020202020204" pitchFamily="34" charset="0"/>
              </a:rPr>
              <a:t>When we compare the groups </a:t>
            </a:r>
            <a:r>
              <a:rPr lang="en-US" sz="1700" b="1" i="1" dirty="0">
                <a:latin typeface="Arial" panose="020B0604020202020204" pitchFamily="34" charset="0"/>
                <a:cs typeface="Arial" panose="020B0604020202020204" pitchFamily="34" charset="0"/>
              </a:rPr>
              <a:t>defined by </a:t>
            </a:r>
            <a:r>
              <a:rPr lang="en-US" sz="1700" b="1" i="1" dirty="0" smtClean="0">
                <a:latin typeface="Arial" panose="020B0604020202020204" pitchFamily="34" charset="0"/>
                <a:cs typeface="Arial" panose="020B0604020202020204" pitchFamily="34" charset="0"/>
              </a:rPr>
              <a:t>Perry et al. (called neighborhoods), we find that they are </a:t>
            </a:r>
            <a:r>
              <a:rPr lang="en-US" sz="1700" b="1" i="1" dirty="0">
                <a:latin typeface="Arial" panose="020B0604020202020204" pitchFamily="34" charset="0"/>
                <a:cs typeface="Arial" panose="020B0604020202020204" pitchFamily="34" charset="0"/>
              </a:rPr>
              <a:t>not very similar in </a:t>
            </a:r>
            <a:r>
              <a:rPr lang="en-US" sz="1700" b="1" i="1" dirty="0" smtClean="0">
                <a:latin typeface="Arial" panose="020B0604020202020204" pitchFamily="34" charset="0"/>
                <a:cs typeface="Arial" panose="020B0604020202020204" pitchFamily="34" charset="0"/>
              </a:rPr>
              <a:t>terms of other uncontrolled for characteristics besides </a:t>
            </a:r>
            <a:r>
              <a:rPr lang="en-US" sz="1700" b="1" i="1" dirty="0">
                <a:latin typeface="Arial" panose="020B0604020202020204" pitchFamily="34" charset="0"/>
                <a:cs typeface="Arial" panose="020B0604020202020204" pitchFamily="34" charset="0"/>
              </a:rPr>
              <a:t>racial make-up</a:t>
            </a:r>
            <a:r>
              <a:rPr lang="en-US" sz="1700" b="1" i="1" dirty="0" smtClean="0">
                <a:latin typeface="Arial" panose="020B0604020202020204" pitchFamily="34" charset="0"/>
                <a:cs typeface="Arial" panose="020B0604020202020204" pitchFamily="34" charset="0"/>
              </a:rPr>
              <a:t>. These include, for example, population density, tract income as a % of AMI, and % of single mothers with children under 18. This suggests that the value gap, which Perry et al.’s attribute entirely to bias, may instead be due to omitted variables that would control for these dissimilarities.</a:t>
            </a:r>
            <a:endParaRPr lang="en-US" sz="1700" b="1" i="1" dirty="0">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nvPr>
        </p:nvGraphicFramePr>
        <p:xfrm>
          <a:off x="303327" y="3585417"/>
          <a:ext cx="3532536" cy="2286000"/>
        </p:xfrm>
        <a:graphic>
          <a:graphicData uri="http://schemas.openxmlformats.org/drawingml/2006/table">
            <a:tbl>
              <a:tblPr/>
              <a:tblGrid>
                <a:gridCol w="1605698">
                  <a:extLst>
                    <a:ext uri="{9D8B030D-6E8A-4147-A177-3AD203B41FA5}">
                      <a16:colId xmlns:a16="http://schemas.microsoft.com/office/drawing/2014/main" val="2734232077"/>
                    </a:ext>
                  </a:extLst>
                </a:gridCol>
                <a:gridCol w="963419">
                  <a:extLst>
                    <a:ext uri="{9D8B030D-6E8A-4147-A177-3AD203B41FA5}">
                      <a16:colId xmlns:a16="http://schemas.microsoft.com/office/drawing/2014/main" val="544313161"/>
                    </a:ext>
                  </a:extLst>
                </a:gridCol>
                <a:gridCol w="963419">
                  <a:extLst>
                    <a:ext uri="{9D8B030D-6E8A-4147-A177-3AD203B41FA5}">
                      <a16:colId xmlns:a16="http://schemas.microsoft.com/office/drawing/2014/main" val="2839965141"/>
                    </a:ext>
                  </a:extLst>
                </a:gridCol>
              </a:tblGrid>
              <a:tr h="457200">
                <a:tc rowSpan="2">
                  <a:txBody>
                    <a:bodyPr/>
                    <a:lstStyle/>
                    <a:p>
                      <a:pPr algn="ctr" fontAlgn="b"/>
                      <a:r>
                        <a:rPr lang="en-US" sz="1300" b="0" i="0" u="none" strike="noStrike" dirty="0">
                          <a:solidFill>
                            <a:srgbClr val="000000"/>
                          </a:solidFill>
                          <a:effectLst/>
                          <a:latin typeface="Calibri" panose="020F0502020204030204" pitchFamily="34" charset="0"/>
                        </a:rPr>
                        <a:t> </a:t>
                      </a:r>
                      <a:r>
                        <a:rPr lang="en-US" sz="1300" b="0" i="0" u="none" strike="noStrike" dirty="0" smtClean="0">
                          <a:solidFill>
                            <a:srgbClr val="000000"/>
                          </a:solidFill>
                          <a:effectLst/>
                          <a:latin typeface="Calibri" panose="020F0502020204030204" pitchFamily="34" charset="0"/>
                        </a:rPr>
                        <a:t> </a:t>
                      </a:r>
                      <a:endParaRPr lang="en-US" sz="13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n-US" sz="1300" b="1" i="0" u="none" strike="noStrike" dirty="0">
                          <a:solidFill>
                            <a:srgbClr val="000000"/>
                          </a:solidFill>
                          <a:effectLst/>
                          <a:latin typeface="Calibri" panose="020F0502020204030204" pitchFamily="34" charset="0"/>
                        </a:rPr>
                        <a:t>% Blacks in Tracts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96447772"/>
                  </a:ext>
                </a:extLst>
              </a:tr>
              <a:tr h="457200">
                <a:tc vMerge="1">
                  <a:txBody>
                    <a:bodyPr/>
                    <a:lstStyle/>
                    <a:p>
                      <a:endParaRPr lang="en-US"/>
                    </a:p>
                  </a:txBody>
                  <a:tcPr/>
                </a:tc>
                <a:tc>
                  <a:txBody>
                    <a:bodyPr/>
                    <a:lstStyle/>
                    <a:p>
                      <a:pPr algn="ctr" rtl="0" fontAlgn="ctr"/>
                      <a:r>
                        <a:rPr lang="en-US" sz="1300" b="1" i="0" u="none" strike="noStrike" dirty="0">
                          <a:solidFill>
                            <a:srgbClr val="000000"/>
                          </a:solidFill>
                          <a:effectLst/>
                          <a:latin typeface="Calibri" panose="020F0502020204030204" pitchFamily="34" charset="0"/>
                        </a:rPr>
                        <a:t>Control</a:t>
                      </a:r>
                    </a:p>
                    <a:p>
                      <a:pPr algn="ctr" rtl="0" fontAlgn="ctr"/>
                      <a:r>
                        <a:rPr lang="en-US" sz="1300" b="1" i="0" u="none" strike="noStrike" dirty="0">
                          <a:solidFill>
                            <a:srgbClr val="000000"/>
                          </a:solidFill>
                          <a:effectLst/>
                          <a:latin typeface="Calibri" panose="020F0502020204030204" pitchFamily="34" charset="0"/>
                        </a:rPr>
                        <a:t>&lt;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000000"/>
                          </a:solidFill>
                          <a:effectLst/>
                          <a:latin typeface="Calibri" panose="020F0502020204030204" pitchFamily="34" charset="0"/>
                        </a:rPr>
                        <a:t>Treatment</a:t>
                      </a:r>
                    </a:p>
                    <a:p>
                      <a:pPr algn="ctr" rtl="0" fontAlgn="ctr"/>
                      <a:r>
                        <a:rPr lang="en-US" sz="1300" b="1" i="0" u="none" strike="noStrike" dirty="0">
                          <a:solidFill>
                            <a:srgbClr val="000000"/>
                          </a:solidFill>
                          <a:effectLst/>
                          <a:latin typeface="Calibri" panose="020F0502020204030204" pitchFamily="34" charset="0"/>
                        </a:rPr>
                        <a:t>&gt;=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84047"/>
                  </a:ext>
                </a:extLst>
              </a:tr>
              <a:tr h="457200">
                <a:tc>
                  <a:txBody>
                    <a:bodyPr/>
                    <a:lstStyle/>
                    <a:p>
                      <a:pPr algn="l" rtl="0" fontAlgn="ctr"/>
                      <a:r>
                        <a:rPr lang="en-US" sz="1300" b="1" i="0" u="none" strike="noStrike" dirty="0">
                          <a:solidFill>
                            <a:srgbClr val="000000"/>
                          </a:solidFill>
                          <a:effectLst/>
                          <a:latin typeface="Calibri" panose="020F0502020204030204" pitchFamily="34" charset="0"/>
                        </a:rPr>
                        <a:t>Pop. Density </a:t>
                      </a:r>
                    </a:p>
                    <a:p>
                      <a:pPr algn="l" rtl="0" fontAlgn="ctr"/>
                      <a:r>
                        <a:rPr lang="en-US" sz="1300" b="1" i="0" u="none" strike="noStrike" dirty="0">
                          <a:solidFill>
                            <a:srgbClr val="000000"/>
                          </a:solidFill>
                          <a:effectLst/>
                          <a:latin typeface="Calibri" panose="020F0502020204030204" pitchFamily="34" charset="0"/>
                        </a:rPr>
                        <a:t>(in people per sq. mile)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0" i="0" u="none" strike="noStrike" dirty="0">
                          <a:solidFill>
                            <a:srgbClr val="000000"/>
                          </a:solidFill>
                          <a:effectLst/>
                          <a:latin typeface="Calibri" panose="020F0502020204030204" pitchFamily="34" charset="0"/>
                        </a:rPr>
                        <a:t>5,810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0" i="0" u="none" strike="noStrike" dirty="0">
                          <a:solidFill>
                            <a:srgbClr val="000000"/>
                          </a:solidFill>
                          <a:effectLst/>
                          <a:latin typeface="Calibri" panose="020F0502020204030204" pitchFamily="34" charset="0"/>
                        </a:rPr>
                        <a:t>9,834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967528"/>
                  </a:ext>
                </a:extLst>
              </a:tr>
              <a:tr h="457200">
                <a:tc>
                  <a:txBody>
                    <a:bodyPr/>
                    <a:lstStyle/>
                    <a:p>
                      <a:pPr algn="l" rtl="0" fontAlgn="ctr"/>
                      <a:r>
                        <a:rPr lang="en-US" sz="1300" b="1" i="0" u="none" strike="noStrike" dirty="0">
                          <a:solidFill>
                            <a:srgbClr val="000000"/>
                          </a:solidFill>
                          <a:effectLst/>
                          <a:latin typeface="Calibri" panose="020F0502020204030204" pitchFamily="34" charset="0"/>
                        </a:rPr>
                        <a:t>Tract Income </a:t>
                      </a:r>
                    </a:p>
                    <a:p>
                      <a:pPr algn="l" rtl="0" fontAlgn="ctr"/>
                      <a:r>
                        <a:rPr lang="en-US" sz="1300" b="1" i="0" u="none" strike="noStrike" dirty="0">
                          <a:solidFill>
                            <a:srgbClr val="000000"/>
                          </a:solidFill>
                          <a:effectLst/>
                          <a:latin typeface="Calibri" panose="020F0502020204030204" pitchFamily="34" charset="0"/>
                        </a:rPr>
                        <a:t>as % of AMI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0" i="0" u="none" strike="noStrike" dirty="0">
                          <a:solidFill>
                            <a:srgbClr val="000000"/>
                          </a:solidFill>
                          <a:effectLst/>
                          <a:latin typeface="Calibri" panose="020F0502020204030204" pitchFamily="34" charset="0"/>
                        </a:rPr>
                        <a:t>121.4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0" i="0" u="none" strike="noStrike" dirty="0">
                          <a:solidFill>
                            <a:srgbClr val="000000"/>
                          </a:solidFill>
                          <a:effectLst/>
                          <a:latin typeface="Calibri" panose="020F0502020204030204" pitchFamily="34" charset="0"/>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616861"/>
                  </a:ext>
                </a:extLst>
              </a:tr>
              <a:tr h="457200">
                <a:tc>
                  <a:txBody>
                    <a:bodyPr/>
                    <a:lstStyle/>
                    <a:p>
                      <a:pPr algn="l" rtl="0" fontAlgn="ctr"/>
                      <a:r>
                        <a:rPr lang="en-US" sz="1300" b="1" i="0" u="none" strike="noStrike" dirty="0">
                          <a:solidFill>
                            <a:srgbClr val="000000"/>
                          </a:solidFill>
                          <a:effectLst/>
                          <a:latin typeface="Calibri" panose="020F0502020204030204" pitchFamily="34" charset="0"/>
                        </a:rPr>
                        <a:t>% Single </a:t>
                      </a:r>
                      <a:r>
                        <a:rPr lang="en-US" sz="1300" b="1" i="0" u="none" strike="noStrike" dirty="0">
                          <a:solidFill>
                            <a:schemeClr val="tx1"/>
                          </a:solidFill>
                          <a:effectLst/>
                          <a:latin typeface="Calibri" panose="020F0502020204030204" pitchFamily="34" charset="0"/>
                        </a:rPr>
                        <a:t>Mothers with Children under 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0" i="0" u="none" strike="noStrike" dirty="0">
                          <a:solidFill>
                            <a:srgbClr val="000000"/>
                          </a:solidFill>
                          <a:effectLst/>
                          <a:latin typeface="Calibri" panose="020F050202020403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0" i="0" u="none" strike="noStrike" dirty="0">
                          <a:solidFill>
                            <a:srgbClr val="000000"/>
                          </a:solidFill>
                          <a:effectLst/>
                          <a:latin typeface="Calibri" panose="020F0502020204030204" pitchFamily="34" charset="0"/>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61084"/>
                  </a:ext>
                </a:extLst>
              </a:tr>
            </a:tbl>
          </a:graphicData>
        </a:graphic>
      </p:graphicFrame>
      <p:pic>
        <p:nvPicPr>
          <p:cNvPr id="17" name="Picture 16"/>
          <p:cNvPicPr/>
          <p:nvPr/>
        </p:nvPicPr>
        <p:blipFill rotWithShape="1">
          <a:blip r:embed="rId3"/>
          <a:srcRect l="21924" t="17629" r="18140" b="834"/>
          <a:stretch/>
        </p:blipFill>
        <p:spPr>
          <a:xfrm>
            <a:off x="4365365" y="2949765"/>
            <a:ext cx="3228975" cy="3524250"/>
          </a:xfrm>
          <a:prstGeom prst="rect">
            <a:avLst/>
          </a:prstGeom>
        </p:spPr>
      </p:pic>
      <p:pic>
        <p:nvPicPr>
          <p:cNvPr id="18" name="Picture 17"/>
          <p:cNvPicPr/>
          <p:nvPr/>
        </p:nvPicPr>
        <p:blipFill rotWithShape="1">
          <a:blip r:embed="rId3"/>
          <a:srcRect l="80445" b="89643"/>
          <a:stretch/>
        </p:blipFill>
        <p:spPr>
          <a:xfrm>
            <a:off x="7043727" y="2882561"/>
            <a:ext cx="1610436" cy="864127"/>
          </a:xfrm>
          <a:prstGeom prst="rect">
            <a:avLst/>
          </a:prstGeom>
        </p:spPr>
      </p:pic>
      <p:sp>
        <p:nvSpPr>
          <p:cNvPr id="19" name="TextBox 18"/>
          <p:cNvSpPr txBox="1"/>
          <p:nvPr/>
        </p:nvSpPr>
        <p:spPr>
          <a:xfrm>
            <a:off x="3039593" y="2563405"/>
            <a:ext cx="3064813" cy="338554"/>
          </a:xfrm>
          <a:prstGeom prst="rect">
            <a:avLst/>
          </a:prstGeom>
          <a:noFill/>
        </p:spPr>
        <p:txBody>
          <a:bodyPr wrap="square" rtlCol="0">
            <a:spAutoFit/>
          </a:bodyPr>
          <a:lstStyle/>
          <a:p>
            <a:r>
              <a:rPr lang="en-US" sz="1600" dirty="0"/>
              <a:t>Jacksonville, FL example</a:t>
            </a:r>
          </a:p>
        </p:txBody>
      </p:sp>
      <p:sp>
        <p:nvSpPr>
          <p:cNvPr id="20" name="TextBox 19"/>
          <p:cNvSpPr txBox="1"/>
          <p:nvPr/>
        </p:nvSpPr>
        <p:spPr>
          <a:xfrm>
            <a:off x="303327" y="2944164"/>
            <a:ext cx="3222567" cy="584775"/>
          </a:xfrm>
          <a:prstGeom prst="rect">
            <a:avLst/>
          </a:prstGeom>
          <a:noFill/>
        </p:spPr>
        <p:txBody>
          <a:bodyPr wrap="square" rtlCol="0">
            <a:spAutoFit/>
          </a:bodyPr>
          <a:lstStyle/>
          <a:p>
            <a:r>
              <a:rPr lang="en-US" sz="1600" dirty="0"/>
              <a:t>Summary Stats for Perry’s Control and Treatment Groups</a:t>
            </a:r>
          </a:p>
        </p:txBody>
      </p:sp>
      <p:sp>
        <p:nvSpPr>
          <p:cNvPr id="22" name="TextBox 21"/>
          <p:cNvSpPr txBox="1"/>
          <p:nvPr/>
        </p:nvSpPr>
        <p:spPr>
          <a:xfrm>
            <a:off x="7594340" y="3696228"/>
            <a:ext cx="1549660" cy="2031325"/>
          </a:xfrm>
          <a:prstGeom prst="rect">
            <a:avLst/>
          </a:prstGeom>
          <a:noFill/>
        </p:spPr>
        <p:txBody>
          <a:bodyPr wrap="square" rtlCol="0">
            <a:spAutoFit/>
          </a:bodyPr>
          <a:lstStyle/>
          <a:p>
            <a:r>
              <a:rPr lang="en-US" b="1" dirty="0">
                <a:solidFill>
                  <a:srgbClr val="002060"/>
                </a:solidFill>
              </a:rPr>
              <a:t>Waterfront &amp; exurban </a:t>
            </a:r>
          </a:p>
          <a:p>
            <a:r>
              <a:rPr lang="en-US" b="1" dirty="0">
                <a:solidFill>
                  <a:srgbClr val="002060"/>
                </a:solidFill>
              </a:rPr>
              <a:t>control tracts</a:t>
            </a:r>
          </a:p>
          <a:p>
            <a:r>
              <a:rPr lang="en-US" dirty="0"/>
              <a:t>vs.</a:t>
            </a:r>
          </a:p>
          <a:p>
            <a:r>
              <a:rPr lang="en-US" b="1" dirty="0">
                <a:solidFill>
                  <a:srgbClr val="FFC000"/>
                </a:solidFill>
              </a:rPr>
              <a:t>mostly inner-city treatment tracts</a:t>
            </a:r>
          </a:p>
        </p:txBody>
      </p:sp>
    </p:spTree>
    <p:extLst>
      <p:ext uri="{BB962C8B-B14F-4D97-AF65-F5344CB8AC3E}">
        <p14:creationId xmlns:p14="http://schemas.microsoft.com/office/powerpoint/2010/main" val="10433150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53</a:t>
            </a:fld>
            <a:endParaRPr lang="en-US" dirty="0"/>
          </a:p>
        </p:txBody>
      </p:sp>
      <p:sp>
        <p:nvSpPr>
          <p:cNvPr id="6" name="Rectangle 5"/>
          <p:cNvSpPr/>
          <p:nvPr/>
        </p:nvSpPr>
        <p:spPr>
          <a:xfrm>
            <a:off x="310937" y="5741983"/>
            <a:ext cx="8018415" cy="900246"/>
          </a:xfrm>
          <a:prstGeom prst="rect">
            <a:avLst/>
          </a:prstGeom>
        </p:spPr>
        <p:txBody>
          <a:bodyPr wrap="square">
            <a:spAutoFit/>
          </a:bodyPr>
          <a:lstStyle/>
          <a:p>
            <a:r>
              <a:rPr lang="en-US" sz="1050" dirty="0">
                <a:cs typeface="Arial"/>
              </a:rPr>
              <a:t>Note: As Perry et al. do not explain the methodology </a:t>
            </a:r>
            <a:r>
              <a:rPr lang="en-US" sz="1050" dirty="0" smtClean="0">
                <a:cs typeface="Arial"/>
              </a:rPr>
              <a:t>used, we are unable to replicate their </a:t>
            </a:r>
            <a:r>
              <a:rPr lang="en-US" sz="1050" dirty="0">
                <a:cs typeface="Arial"/>
              </a:rPr>
              <a:t>finding that controlling for income </a:t>
            </a:r>
            <a:r>
              <a:rPr lang="en-US" sz="1050" dirty="0" smtClean="0">
                <a:cs typeface="Arial"/>
              </a:rPr>
              <a:t>has little impact. We assume that </a:t>
            </a:r>
            <a:r>
              <a:rPr lang="en-US" sz="1050" dirty="0">
                <a:cs typeface="Arial"/>
              </a:rPr>
              <a:t>in addition to their regular 23 </a:t>
            </a:r>
            <a:r>
              <a:rPr lang="en-US" sz="1050" dirty="0" smtClean="0">
                <a:cs typeface="Arial"/>
              </a:rPr>
              <a:t>variables, they included </a:t>
            </a:r>
            <a:r>
              <a:rPr lang="en-US" sz="1050" dirty="0">
                <a:cs typeface="Arial"/>
              </a:rPr>
              <a:t>income </a:t>
            </a:r>
            <a:r>
              <a:rPr lang="en-US" sz="1050" dirty="0" smtClean="0">
                <a:cs typeface="Arial"/>
              </a:rPr>
              <a:t>and educational attainment as two additional explanatory variables and </a:t>
            </a:r>
            <a:r>
              <a:rPr lang="en-US" sz="1050" dirty="0">
                <a:cs typeface="Arial"/>
              </a:rPr>
              <a:t>didn't bin for </a:t>
            </a:r>
            <a:r>
              <a:rPr lang="en-US" sz="1050" dirty="0" smtClean="0">
                <a:cs typeface="Arial"/>
              </a:rPr>
              <a:t>income as we do. We </a:t>
            </a:r>
            <a:r>
              <a:rPr lang="en-US" sz="1050" dirty="0">
                <a:cs typeface="Arial"/>
              </a:rPr>
              <a:t>find that </a:t>
            </a:r>
            <a:r>
              <a:rPr lang="en-US" sz="1050" dirty="0" smtClean="0">
                <a:cs typeface="Arial"/>
              </a:rPr>
              <a:t>grouping </a:t>
            </a:r>
            <a:r>
              <a:rPr lang="en-US" sz="1050" dirty="0">
                <a:cs typeface="Arial"/>
              </a:rPr>
              <a:t>neighborhoods with similar levels of income, thus standardizing buying </a:t>
            </a:r>
            <a:r>
              <a:rPr lang="en-US" sz="1050" dirty="0" smtClean="0">
                <a:cs typeface="Arial"/>
              </a:rPr>
              <a:t>power, the </a:t>
            </a:r>
            <a:r>
              <a:rPr lang="en-US" sz="1050" dirty="0">
                <a:cs typeface="Arial"/>
              </a:rPr>
              <a:t>value </a:t>
            </a:r>
            <a:r>
              <a:rPr lang="en-US" sz="1050" dirty="0" smtClean="0">
                <a:cs typeface="Arial"/>
              </a:rPr>
              <a:t>gap shrinks by more than half.</a:t>
            </a:r>
          </a:p>
          <a:p>
            <a:r>
              <a:rPr lang="en-US" sz="1050" dirty="0" smtClean="0">
                <a:solidFill>
                  <a:srgbClr val="000000"/>
                </a:solidFill>
                <a:cs typeface="Arial"/>
              </a:rPr>
              <a:t>Source</a:t>
            </a:r>
            <a:r>
              <a:rPr lang="en-US" sz="1050" dirty="0">
                <a:solidFill>
                  <a:srgbClr val="000000"/>
                </a:solidFill>
                <a:cs typeface="Arial"/>
              </a:rPr>
              <a:t>: Perry </a:t>
            </a:r>
            <a:r>
              <a:rPr lang="en-US" sz="1050" dirty="0" smtClean="0">
                <a:solidFill>
                  <a:srgbClr val="000000"/>
                </a:solidFill>
                <a:cs typeface="Arial"/>
              </a:rPr>
              <a:t>et al. and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solidFill>
                  <a:srgbClr val="0070C0"/>
                </a:solidFill>
                <a:cs typeface="Arial"/>
              </a:rPr>
              <a:t>.</a:t>
            </a:r>
            <a:endParaRPr lang="en-US" sz="1050" dirty="0">
              <a:solidFill>
                <a:srgbClr val="000000"/>
              </a:solidFill>
              <a:cs typeface="Arial"/>
            </a:endParaRPr>
          </a:p>
        </p:txBody>
      </p:sp>
      <p:sp>
        <p:nvSpPr>
          <p:cNvPr id="8" name="Title 1"/>
          <p:cNvSpPr txBox="1">
            <a:spLocks/>
          </p:cNvSpPr>
          <p:nvPr/>
        </p:nvSpPr>
        <p:spPr>
          <a:xfrm>
            <a:off x="0" y="-1729"/>
            <a:ext cx="9144000" cy="476926"/>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Arial" panose="020B0604020202020204" pitchFamily="34" charset="0"/>
                <a:cs typeface="Arial" panose="020B0604020202020204" pitchFamily="34" charset="0"/>
              </a:rPr>
              <a:t>Perry et al.’s </a:t>
            </a:r>
            <a:r>
              <a:rPr lang="en-US" sz="2400" dirty="0">
                <a:latin typeface="Arial" panose="020B0604020202020204" pitchFamily="34" charset="0"/>
                <a:cs typeface="Arial" panose="020B0604020202020204" pitchFamily="34" charset="0"/>
              </a:rPr>
              <a:t>View on Income As a Control</a:t>
            </a:r>
          </a:p>
        </p:txBody>
      </p:sp>
      <p:sp>
        <p:nvSpPr>
          <p:cNvPr id="7" name="Rectangle 6"/>
          <p:cNvSpPr/>
          <p:nvPr/>
        </p:nvSpPr>
        <p:spPr>
          <a:xfrm>
            <a:off x="185458" y="525170"/>
            <a:ext cx="8694113" cy="5216813"/>
          </a:xfrm>
          <a:prstGeom prst="rect">
            <a:avLst/>
          </a:prstGeom>
        </p:spPr>
        <p:txBody>
          <a:bodyPr wrap="square">
            <a:spAutoFit/>
          </a:bodyPr>
          <a:lstStyle/>
          <a:p>
            <a:pPr>
              <a:lnSpc>
                <a:spcPct val="90000"/>
              </a:lnSpc>
            </a:pPr>
            <a:r>
              <a:rPr lang="en-US" b="1" i="1" dirty="0">
                <a:latin typeface="Arial" panose="020B0604020202020204" pitchFamily="34" charset="0"/>
                <a:cs typeface="Arial" panose="020B0604020202020204" pitchFamily="34" charset="0"/>
              </a:rPr>
              <a:t>Income is not considered in </a:t>
            </a:r>
            <a:r>
              <a:rPr lang="en-US" b="1" i="1" dirty="0" smtClean="0">
                <a:latin typeface="Arial" panose="020B0604020202020204" pitchFamily="34" charset="0"/>
                <a:cs typeface="Arial" panose="020B0604020202020204" pitchFamily="34" charset="0"/>
              </a:rPr>
              <a:t>Perry et al.’s </a:t>
            </a:r>
            <a:r>
              <a:rPr lang="en-US" b="1" i="1" dirty="0">
                <a:latin typeface="Arial" panose="020B0604020202020204" pitchFamily="34" charset="0"/>
                <a:cs typeface="Arial" panose="020B0604020202020204" pitchFamily="34" charset="0"/>
              </a:rPr>
              <a:t>model apart from level differences across metros. This excerpt from </a:t>
            </a:r>
            <a:r>
              <a:rPr lang="en-US" b="1" i="1" dirty="0" smtClean="0">
                <a:latin typeface="Arial" panose="020B0604020202020204" pitchFamily="34" charset="0"/>
                <a:cs typeface="Arial" panose="020B0604020202020204" pitchFamily="34" charset="0"/>
              </a:rPr>
              <a:t>Perry et al. </a:t>
            </a:r>
            <a:r>
              <a:rPr lang="en-US" b="1" i="1" dirty="0">
                <a:latin typeface="Arial" panose="020B0604020202020204" pitchFamily="34" charset="0"/>
                <a:cs typeface="Arial" panose="020B0604020202020204" pitchFamily="34" charset="0"/>
              </a:rPr>
              <a:t>(p. 9) explains his justification for not including income in his model.</a:t>
            </a:r>
          </a:p>
          <a:p>
            <a:pPr>
              <a:lnSpc>
                <a:spcPct val="90000"/>
              </a:lnSpc>
            </a:pPr>
            <a:r>
              <a:rPr lang="en-US" sz="500" b="1" i="1" dirty="0">
                <a:latin typeface="Arial" panose="020B0604020202020204" pitchFamily="34" charset="0"/>
                <a:cs typeface="Arial" panose="020B0604020202020204" pitchFamily="34" charset="0"/>
              </a:rPr>
              <a:t>  </a:t>
            </a:r>
          </a:p>
          <a:p>
            <a:pPr lvl="1">
              <a:lnSpc>
                <a:spcPct val="90000"/>
              </a:lnSpc>
            </a:pPr>
            <a:r>
              <a:rPr lang="en-US" sz="1400" dirty="0">
                <a:latin typeface="Arial" panose="020B0604020202020204" pitchFamily="34" charset="0"/>
                <a:cs typeface="Arial" panose="020B0604020202020204" pitchFamily="34" charset="0"/>
              </a:rPr>
              <a:t>We did not include household income or education directly in our model to estimate devaluation. Income and education reflect the buying power of individuals, and naturally, both tend to rise along with home values. Including them in the model would essentially test whether homes in black neighborhoods are over or under-valued relative to the purchasing power of residents; in other words, it would be estimating the affordability of housing. That is a different question than the one we ask here, which is whether homes are over or under-valued in black neighborhoods based on the qualities of the home and neighborhood in a given metropolitan housing market. People who live outside of the neighborhood are potential buyers and so should be considered part of the market.</a:t>
            </a:r>
          </a:p>
          <a:p>
            <a:pPr>
              <a:lnSpc>
                <a:spcPct val="90000"/>
              </a:lnSpc>
            </a:pPr>
            <a:endParaRPr lang="en-US" sz="1400" b="1" i="1" dirty="0">
              <a:latin typeface="Arial" panose="020B0604020202020204" pitchFamily="34" charset="0"/>
              <a:cs typeface="Arial" panose="020B0604020202020204" pitchFamily="34" charset="0"/>
            </a:endParaRPr>
          </a:p>
          <a:p>
            <a:pPr>
              <a:lnSpc>
                <a:spcPct val="90000"/>
              </a:lnSpc>
            </a:pPr>
            <a:r>
              <a:rPr lang="en-US" b="1" i="1" dirty="0" smtClean="0">
                <a:latin typeface="Arial" panose="020B0604020202020204" pitchFamily="34" charset="0"/>
                <a:cs typeface="Arial" panose="020B0604020202020204" pitchFamily="34" charset="0"/>
              </a:rPr>
              <a:t>Perry et al. state </a:t>
            </a:r>
            <a:r>
              <a:rPr lang="en-US" b="1" i="1" dirty="0">
                <a:latin typeface="Arial" panose="020B0604020202020204" pitchFamily="34" charset="0"/>
                <a:cs typeface="Arial" panose="020B0604020202020204" pitchFamily="34" charset="0"/>
              </a:rPr>
              <a:t>that including income has little impact on his results.</a:t>
            </a:r>
          </a:p>
          <a:p>
            <a:pPr>
              <a:lnSpc>
                <a:spcPct val="90000"/>
              </a:lnSpc>
            </a:pPr>
            <a:endParaRPr lang="en-US" sz="500" b="1" i="1" dirty="0">
              <a:latin typeface="Arial" panose="020B0604020202020204" pitchFamily="34" charset="0"/>
              <a:cs typeface="Arial" panose="020B0604020202020204" pitchFamily="34" charset="0"/>
            </a:endParaRPr>
          </a:p>
          <a:p>
            <a:pPr lvl="1">
              <a:lnSpc>
                <a:spcPct val="90000"/>
              </a:lnSpc>
            </a:pPr>
            <a:r>
              <a:rPr lang="en-US" sz="1400" dirty="0">
                <a:latin typeface="Arial" panose="020B0604020202020204" pitchFamily="34" charset="0"/>
                <a:cs typeface="Arial" panose="020B0604020202020204" pitchFamily="34" charset="0"/>
              </a:rPr>
              <a:t>Our devaluation estimate excluding income and education in this model is -22.7 percent, whereas it is -21.7 percent if we include them. We infer from this that home affordability patterns are similar for homeowners in majority black neighborhoods and those outside them, controlling for everything else we see about the home and neighborhood</a:t>
            </a:r>
            <a:r>
              <a:rPr lang="en-US" sz="1400" dirty="0" smtClean="0">
                <a:latin typeface="Arial" panose="020B0604020202020204" pitchFamily="34" charset="0"/>
                <a:cs typeface="Arial" panose="020B0604020202020204" pitchFamily="34" charset="0"/>
              </a:rPr>
              <a:t>.</a:t>
            </a:r>
          </a:p>
          <a:p>
            <a:pPr lvl="1">
              <a:lnSpc>
                <a:spcPct val="90000"/>
              </a:lnSpc>
            </a:pPr>
            <a:endParaRPr lang="en-US" sz="1400" b="1" i="1" dirty="0">
              <a:latin typeface="Arial" panose="020B0604020202020204" pitchFamily="34" charset="0"/>
              <a:cs typeface="Arial" panose="020B0604020202020204" pitchFamily="34" charset="0"/>
            </a:endParaRPr>
          </a:p>
          <a:p>
            <a:pPr>
              <a:lnSpc>
                <a:spcPct val="90000"/>
              </a:lnSpc>
            </a:pPr>
            <a:r>
              <a:rPr lang="en-US" b="1" i="1" dirty="0" smtClean="0">
                <a:latin typeface="Arial" panose="020B0604020202020204" pitchFamily="34" charset="0"/>
                <a:cs typeface="Arial" panose="020B0604020202020204" pitchFamily="34" charset="0"/>
              </a:rPr>
              <a:t>In </a:t>
            </a:r>
            <a:r>
              <a:rPr lang="en-US" b="1" i="1" dirty="0">
                <a:latin typeface="Arial" panose="020B0604020202020204" pitchFamily="34" charset="0"/>
                <a:cs typeface="Arial" panose="020B0604020202020204" pitchFamily="34" charset="0"/>
              </a:rPr>
              <a:t>summary, </a:t>
            </a:r>
            <a:r>
              <a:rPr lang="en-US" b="1" i="1" dirty="0" smtClean="0">
                <a:latin typeface="Arial" panose="020B0604020202020204" pitchFamily="34" charset="0"/>
                <a:cs typeface="Arial" panose="020B0604020202020204" pitchFamily="34" charset="0"/>
              </a:rPr>
              <a:t>Perry et al. acknowledge </a:t>
            </a:r>
            <a:r>
              <a:rPr lang="en-US" b="1" i="1" dirty="0">
                <a:latin typeface="Arial" panose="020B0604020202020204" pitchFamily="34" charset="0"/>
                <a:cs typeface="Arial" panose="020B0604020202020204" pitchFamily="34" charset="0"/>
              </a:rPr>
              <a:t>differences in spending power across metros and controls for this at the metro level in his regression model. He argues that within a metro one does not need to control for differences in spending power and states that doing so would not materially result in different estimates.</a:t>
            </a:r>
            <a:endParaRPr lang="en-US" b="1" i="1" strike="sngStrike"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085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54</a:t>
            </a:fld>
            <a:endParaRPr lang="en-US"/>
          </a:p>
        </p:txBody>
      </p:sp>
      <p:sp>
        <p:nvSpPr>
          <p:cNvPr id="6" name="Rectangle 5"/>
          <p:cNvSpPr/>
          <p:nvPr/>
        </p:nvSpPr>
        <p:spPr>
          <a:xfrm>
            <a:off x="302677" y="6267856"/>
            <a:ext cx="8773083" cy="415498"/>
          </a:xfrm>
          <a:prstGeom prst="rect">
            <a:avLst/>
          </a:prstGeom>
        </p:spPr>
        <p:txBody>
          <a:bodyPr wrap="square">
            <a:spAutoFit/>
          </a:bodyPr>
          <a:lstStyle/>
          <a:p>
            <a:r>
              <a:rPr lang="en-US" sz="1050" dirty="0">
                <a:cs typeface="Arial"/>
              </a:rPr>
              <a:t>Note: We define relative income and home values as a percent of the metro median, which renders them more easily comparable across metros.</a:t>
            </a:r>
          </a:p>
          <a:p>
            <a:r>
              <a:rPr lang="en-US" sz="1050" dirty="0" smtClean="0">
                <a:solidFill>
                  <a:srgbClr val="000000"/>
                </a:solidFill>
                <a:cs typeface="Arial"/>
              </a:rPr>
              <a:t>Source</a:t>
            </a:r>
            <a:r>
              <a:rPr lang="en-US" sz="1050" dirty="0">
                <a:solidFill>
                  <a:srgbClr val="000000"/>
                </a:solidFill>
                <a:cs typeface="Arial"/>
              </a:rPr>
              <a:t>: Census and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solidFill>
                  <a:srgbClr val="0070C0"/>
                </a:solidFill>
                <a:cs typeface="Arial"/>
              </a:rPr>
              <a:t>.</a:t>
            </a:r>
            <a:endParaRPr lang="en-US" sz="1050" dirty="0">
              <a:solidFill>
                <a:srgbClr val="000000"/>
              </a:solidFill>
              <a:cs typeface="Arial"/>
            </a:endParaRPr>
          </a:p>
        </p:txBody>
      </p:sp>
      <p:sp>
        <p:nvSpPr>
          <p:cNvPr id="8" name="Title 1"/>
          <p:cNvSpPr txBox="1">
            <a:spLocks/>
          </p:cNvSpPr>
          <p:nvPr/>
        </p:nvSpPr>
        <p:spPr>
          <a:xfrm>
            <a:off x="0" y="-3813"/>
            <a:ext cx="9144000" cy="404933"/>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Arial" panose="020B0604020202020204" pitchFamily="34" charset="0"/>
                <a:cs typeface="Arial" panose="020B0604020202020204" pitchFamily="34" charset="0"/>
              </a:rPr>
              <a:t>Our Improvement: More Similar Tracts through Income Ordering </a:t>
            </a:r>
          </a:p>
        </p:txBody>
      </p:sp>
      <p:sp>
        <p:nvSpPr>
          <p:cNvPr id="7" name="Rectangle 6"/>
          <p:cNvSpPr/>
          <p:nvPr/>
        </p:nvSpPr>
        <p:spPr>
          <a:xfrm>
            <a:off x="59544" y="459168"/>
            <a:ext cx="9016216" cy="2336024"/>
          </a:xfrm>
          <a:prstGeom prst="rect">
            <a:avLst/>
          </a:prstGeom>
        </p:spPr>
        <p:txBody>
          <a:bodyPr wrap="square">
            <a:spAutoFit/>
          </a:bodyPr>
          <a:lstStyle/>
          <a:p>
            <a:pPr>
              <a:lnSpc>
                <a:spcPct val="90000"/>
              </a:lnSpc>
            </a:pPr>
            <a:r>
              <a:rPr lang="en-US" sz="1600" b="1" i="1" dirty="0">
                <a:latin typeface="Arial" panose="020B0604020202020204" pitchFamily="34" charset="0"/>
                <a:cs typeface="Arial" panose="020B0604020202020204" pitchFamily="34" charset="0"/>
              </a:rPr>
              <a:t>While we are sympathetic with </a:t>
            </a:r>
            <a:r>
              <a:rPr lang="en-US" sz="1600" b="1" i="1" dirty="0" smtClean="0">
                <a:latin typeface="Arial" panose="020B0604020202020204" pitchFamily="34" charset="0"/>
                <a:cs typeface="Arial" panose="020B0604020202020204" pitchFamily="34" charset="0"/>
              </a:rPr>
              <a:t>Perry et al.’s </a:t>
            </a:r>
            <a:r>
              <a:rPr lang="en-US" sz="1600" b="1" i="1" dirty="0">
                <a:latin typeface="Arial" panose="020B0604020202020204" pitchFamily="34" charset="0"/>
                <a:cs typeface="Arial" panose="020B0604020202020204" pitchFamily="34" charset="0"/>
              </a:rPr>
              <a:t>concern about including income, it must be acknowledged that income levels vary significantly across tracts</a:t>
            </a:r>
            <a:r>
              <a:rPr lang="en-US" sz="1600" b="1" i="1" dirty="0" smtClean="0">
                <a:latin typeface="Arial" panose="020B0604020202020204" pitchFamily="34" charset="0"/>
                <a:cs typeface="Arial" panose="020B0604020202020204" pitchFamily="34" charset="0"/>
              </a:rPr>
              <a:t>. The greater the income differences are, the harder it will be to render tracts comparable due to omitted variables even with 23 control variables. </a:t>
            </a:r>
          </a:p>
          <a:p>
            <a:pPr>
              <a:lnSpc>
                <a:spcPct val="90000"/>
              </a:lnSpc>
            </a:pPr>
            <a:endParaRPr lang="en-US" sz="700" b="1" i="1" dirty="0" smtClean="0">
              <a:latin typeface="Arial" panose="020B0604020202020204" pitchFamily="34" charset="0"/>
              <a:cs typeface="Arial" panose="020B0604020202020204" pitchFamily="34" charset="0"/>
            </a:endParaRPr>
          </a:p>
          <a:p>
            <a:pPr>
              <a:lnSpc>
                <a:spcPct val="90000"/>
              </a:lnSpc>
            </a:pPr>
            <a:r>
              <a:rPr lang="en-US" sz="1600" b="1" i="1" dirty="0" smtClean="0">
                <a:latin typeface="Arial" panose="020B0604020202020204" pitchFamily="34" charset="0"/>
                <a:cs typeface="Arial" panose="020B0604020202020204" pitchFamily="34" charset="0"/>
              </a:rPr>
              <a:t>However, as </a:t>
            </a:r>
            <a:r>
              <a:rPr lang="en-US" sz="1600" b="1" i="1" dirty="0">
                <a:latin typeface="Arial" panose="020B0604020202020204" pitchFamily="34" charset="0"/>
                <a:cs typeface="Arial" panose="020B0604020202020204" pitchFamily="34" charset="0"/>
              </a:rPr>
              <a:t>demonstrated below, there is overlap between treatment and control </a:t>
            </a:r>
            <a:r>
              <a:rPr lang="en-US" sz="1600" b="1" i="1" dirty="0" smtClean="0">
                <a:latin typeface="Arial" panose="020B0604020202020204" pitchFamily="34" charset="0"/>
                <a:cs typeface="Arial" panose="020B0604020202020204" pitchFamily="34" charset="0"/>
              </a:rPr>
              <a:t>groups, which we use </a:t>
            </a:r>
            <a:r>
              <a:rPr lang="en-US" sz="1600" b="1" i="1" dirty="0">
                <a:latin typeface="Arial" panose="020B0604020202020204" pitchFamily="34" charset="0"/>
                <a:cs typeface="Arial" panose="020B0604020202020204" pitchFamily="34" charset="0"/>
              </a:rPr>
              <a:t>to create more similar comparison groups. </a:t>
            </a:r>
            <a:endParaRPr lang="en-US" sz="1600" b="1" i="1" dirty="0" smtClean="0">
              <a:latin typeface="Arial" panose="020B0604020202020204" pitchFamily="34" charset="0"/>
              <a:cs typeface="Arial" panose="020B0604020202020204" pitchFamily="34" charset="0"/>
            </a:endParaRPr>
          </a:p>
          <a:p>
            <a:pPr>
              <a:lnSpc>
                <a:spcPct val="90000"/>
              </a:lnSpc>
            </a:pPr>
            <a:endParaRPr lang="en-US" sz="700" b="1" i="1" dirty="0" smtClean="0">
              <a:latin typeface="Arial" panose="020B0604020202020204" pitchFamily="34" charset="0"/>
              <a:cs typeface="Arial" panose="020B0604020202020204" pitchFamily="34" charset="0"/>
            </a:endParaRPr>
          </a:p>
          <a:p>
            <a:pPr>
              <a:lnSpc>
                <a:spcPct val="90000"/>
              </a:lnSpc>
            </a:pPr>
            <a:r>
              <a:rPr lang="en-US" sz="1600" b="1" i="1" dirty="0" smtClean="0">
                <a:latin typeface="Arial" panose="020B0604020202020204" pitchFamily="34" charset="0"/>
                <a:cs typeface="Arial" panose="020B0604020202020204" pitchFamily="34" charset="0"/>
              </a:rPr>
              <a:t>In </a:t>
            </a:r>
            <a:r>
              <a:rPr lang="en-US" sz="1600" b="1" i="1" dirty="0">
                <a:latin typeface="Arial" panose="020B0604020202020204" pitchFamily="34" charset="0"/>
                <a:cs typeface="Arial" panose="020B0604020202020204" pitchFamily="34" charset="0"/>
              </a:rPr>
              <a:t>order to address the concern that the use of income would merely reflect buying power, we </a:t>
            </a:r>
            <a:r>
              <a:rPr lang="en-US" sz="1600" b="1" i="1" dirty="0" smtClean="0">
                <a:latin typeface="Arial" panose="020B0604020202020204" pitchFamily="34" charset="0"/>
                <a:cs typeface="Arial" panose="020B0604020202020204" pitchFamily="34" charset="0"/>
              </a:rPr>
              <a:t>focus on the areas for which income for treatment and control tracts is similar, thus </a:t>
            </a:r>
            <a:r>
              <a:rPr lang="en-US" sz="1600" b="1" i="1" dirty="0">
                <a:latin typeface="Arial" panose="020B0604020202020204" pitchFamily="34" charset="0"/>
                <a:cs typeface="Arial" panose="020B0604020202020204" pitchFamily="34" charset="0"/>
              </a:rPr>
              <a:t>standardizing buying power</a:t>
            </a:r>
            <a:r>
              <a:rPr lang="en-US" sz="1600" b="1" i="1" dirty="0" smtClean="0">
                <a:latin typeface="Arial" panose="020B0604020202020204" pitchFamily="34" charset="0"/>
                <a:cs typeface="Arial" panose="020B0604020202020204" pitchFamily="34" charset="0"/>
              </a:rPr>
              <a:t>. </a:t>
            </a:r>
            <a:endParaRPr lang="en-US" sz="1600" b="1" i="1" dirty="0">
              <a:latin typeface="Arial" panose="020B0604020202020204" pitchFamily="34" charset="0"/>
              <a:cs typeface="Arial" panose="020B0604020202020204" pitchFamily="34" charset="0"/>
            </a:endParaRPr>
          </a:p>
        </p:txBody>
      </p:sp>
      <p:graphicFrame>
        <p:nvGraphicFramePr>
          <p:cNvPr id="13" name="Chart 12"/>
          <p:cNvGraphicFramePr>
            <a:graphicFrameLocks/>
          </p:cNvGraphicFramePr>
          <p:nvPr>
            <p:extLst/>
          </p:nvPr>
        </p:nvGraphicFramePr>
        <p:xfrm>
          <a:off x="392497" y="2864346"/>
          <a:ext cx="7772400" cy="331809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977001" y="4480512"/>
            <a:ext cx="2070193" cy="1754326"/>
          </a:xfrm>
          <a:prstGeom prst="rect">
            <a:avLst/>
          </a:prstGeom>
          <a:solidFill>
            <a:schemeClr val="bg1"/>
          </a:solidFill>
        </p:spPr>
        <p:txBody>
          <a:bodyPr wrap="square">
            <a:spAutoFit/>
          </a:bodyPr>
          <a:lstStyle/>
          <a:p>
            <a:r>
              <a:rPr lang="en-US" sz="1200" dirty="0">
                <a:latin typeface="Arial" panose="020B0604020202020204" pitchFamily="34" charset="0"/>
                <a:cs typeface="Arial" panose="020B0604020202020204" pitchFamily="34" charset="0"/>
              </a:rPr>
              <a:t>In addition to the treatment </a:t>
            </a:r>
            <a:r>
              <a:rPr lang="en-US" sz="1200" dirty="0" smtClean="0">
                <a:latin typeface="Arial" panose="020B0604020202020204" pitchFamily="34" charset="0"/>
                <a:cs typeface="Arial" panose="020B0604020202020204" pitchFamily="34" charset="0"/>
              </a:rPr>
              <a:t>and control tracts</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Perry et al. also have </a:t>
            </a:r>
            <a:r>
              <a:rPr lang="en-US" sz="1200" dirty="0">
                <a:latin typeface="Arial" panose="020B0604020202020204" pitchFamily="34" charset="0"/>
                <a:cs typeface="Arial" panose="020B0604020202020204" pitchFamily="34" charset="0"/>
              </a:rPr>
              <a:t>the 4 intermediate groupings shown here</a:t>
            </a:r>
            <a:r>
              <a:rPr lang="en-US" sz="1200" dirty="0" smtClean="0">
                <a:latin typeface="Arial" panose="020B0604020202020204" pitchFamily="34" charset="0"/>
                <a:cs typeface="Arial" panose="020B0604020202020204" pitchFamily="34" charset="0"/>
              </a:rPr>
              <a:t>. There is more income overlap between these groups and the treatment, which we hope to analyze in future work.</a:t>
            </a:r>
            <a:endParaRPr lang="en-US" sz="1200" dirty="0"/>
          </a:p>
        </p:txBody>
      </p:sp>
    </p:spTree>
    <p:extLst>
      <p:ext uri="{BB962C8B-B14F-4D97-AF65-F5344CB8AC3E}">
        <p14:creationId xmlns:p14="http://schemas.microsoft.com/office/powerpoint/2010/main" val="42721322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55</a:t>
            </a:fld>
            <a:endParaRPr lang="en-US"/>
          </a:p>
        </p:txBody>
      </p:sp>
      <p:sp>
        <p:nvSpPr>
          <p:cNvPr id="6" name="Rectangle 5"/>
          <p:cNvSpPr/>
          <p:nvPr/>
        </p:nvSpPr>
        <p:spPr>
          <a:xfrm>
            <a:off x="285211" y="5572165"/>
            <a:ext cx="8773083" cy="1061829"/>
          </a:xfrm>
          <a:prstGeom prst="rect">
            <a:avLst/>
          </a:prstGeom>
        </p:spPr>
        <p:txBody>
          <a:bodyPr wrap="square">
            <a:spAutoFit/>
          </a:bodyPr>
          <a:lstStyle/>
          <a:p>
            <a:r>
              <a:rPr lang="en-US" sz="1050" dirty="0" smtClean="0">
                <a:cs typeface="Arial"/>
              </a:rPr>
              <a:t>Note:</a:t>
            </a:r>
            <a:r>
              <a:rPr lang="en-US" sz="1050" dirty="0" smtClean="0">
                <a:solidFill>
                  <a:srgbClr val="FF0000"/>
                </a:solidFill>
                <a:cs typeface="Arial"/>
              </a:rPr>
              <a:t> </a:t>
            </a:r>
            <a:r>
              <a:rPr lang="en-US" sz="1050" dirty="0">
                <a:cs typeface="Arial"/>
              </a:rPr>
              <a:t>We define relative income and home values as a percent of the metro median, which renders them more easily comparable across </a:t>
            </a:r>
            <a:r>
              <a:rPr lang="en-US" sz="1050" dirty="0" smtClean="0">
                <a:cs typeface="Arial"/>
              </a:rPr>
              <a:t>metros. The </a:t>
            </a:r>
            <a:r>
              <a:rPr lang="en-US" sz="1050" dirty="0">
                <a:cs typeface="Arial"/>
              </a:rPr>
              <a:t>chart shows a </a:t>
            </a:r>
            <a:r>
              <a:rPr lang="en-US" sz="1050" dirty="0">
                <a:cs typeface="Arial"/>
                <a:hlinkClick r:id="rId2"/>
              </a:rPr>
              <a:t>b</a:t>
            </a:r>
            <a:r>
              <a:rPr lang="en-US" sz="1050" dirty="0">
                <a:solidFill>
                  <a:srgbClr val="000000"/>
                </a:solidFill>
                <a:cs typeface="Arial"/>
                <a:hlinkClick r:id="rId2"/>
              </a:rPr>
              <a:t>inned scatterplot</a:t>
            </a:r>
            <a:r>
              <a:rPr lang="en-US" sz="1050" dirty="0">
                <a:solidFill>
                  <a:srgbClr val="000000"/>
                </a:solidFill>
                <a:cs typeface="Arial"/>
              </a:rPr>
              <a:t>, </a:t>
            </a:r>
            <a:r>
              <a:rPr lang="en-US" sz="1050" dirty="0">
                <a:cs typeface="Arial"/>
              </a:rPr>
              <a:t>which groups the x-axis variable into separate bins, computes the mean of the x-axis and y-axis variables within each bin, then creates a </a:t>
            </a:r>
            <a:r>
              <a:rPr lang="en-US" sz="1050" dirty="0" smtClean="0">
                <a:cs typeface="Arial"/>
              </a:rPr>
              <a:t>plot </a:t>
            </a:r>
            <a:r>
              <a:rPr lang="en-US" sz="1050" dirty="0">
                <a:cs typeface="Arial"/>
              </a:rPr>
              <a:t>of these data points. </a:t>
            </a:r>
            <a:r>
              <a:rPr lang="en-US" sz="1050" dirty="0" smtClean="0">
                <a:cs typeface="Arial"/>
              </a:rPr>
              <a:t>For clarity, we do not show the underlying dots of the binned scatter but only the quadratic fit lines. The </a:t>
            </a:r>
            <a:r>
              <a:rPr lang="en-US" sz="1050" dirty="0">
                <a:cs typeface="Arial"/>
              </a:rPr>
              <a:t>binned scatter </a:t>
            </a:r>
            <a:r>
              <a:rPr lang="en-US" sz="1050" dirty="0" smtClean="0">
                <a:cs typeface="Arial"/>
              </a:rPr>
              <a:t>plot controls </a:t>
            </a:r>
            <a:r>
              <a:rPr lang="en-US" sz="1050" dirty="0">
                <a:cs typeface="Arial"/>
              </a:rPr>
              <a:t>for level differences </a:t>
            </a:r>
            <a:r>
              <a:rPr lang="en-US" sz="1050" dirty="0" smtClean="0">
                <a:cs typeface="Arial"/>
              </a:rPr>
              <a:t>in values between </a:t>
            </a:r>
            <a:r>
              <a:rPr lang="en-US" sz="1050" dirty="0">
                <a:cs typeface="Arial"/>
              </a:rPr>
              <a:t>metros through metro fixed </a:t>
            </a:r>
            <a:r>
              <a:rPr lang="en-US" sz="1050" dirty="0" smtClean="0">
                <a:cs typeface="Arial"/>
              </a:rPr>
              <a:t>effects. To compute the weighted devaluation, we first compute the percent devaluation for each relative income band and then weight the difference by the share of majority Black in this income range.</a:t>
            </a:r>
            <a:endParaRPr lang="en-US" sz="1050" dirty="0">
              <a:cs typeface="Arial"/>
            </a:endParaRPr>
          </a:p>
          <a:p>
            <a:r>
              <a:rPr lang="en-US" sz="1050" dirty="0" smtClean="0">
                <a:solidFill>
                  <a:srgbClr val="000000"/>
                </a:solidFill>
                <a:cs typeface="Arial"/>
              </a:rPr>
              <a:t>Source</a:t>
            </a:r>
            <a:r>
              <a:rPr lang="en-US" sz="1050" dirty="0">
                <a:solidFill>
                  <a:srgbClr val="000000"/>
                </a:solidFill>
                <a:cs typeface="Arial"/>
              </a:rPr>
              <a:t>: Census and </a:t>
            </a:r>
            <a:r>
              <a:rPr lang="en-US" sz="1050" dirty="0">
                <a:solidFill>
                  <a:prstClr val="black"/>
                </a:solidFill>
              </a:rPr>
              <a:t>AEI Housing Center, </a:t>
            </a:r>
            <a:r>
              <a:rPr lang="en-US" sz="1050" dirty="0">
                <a:solidFill>
                  <a:srgbClr val="0070C0"/>
                </a:solidFill>
                <a:cs typeface="Arial"/>
                <a:hlinkClick r:id="rId3"/>
              </a:rPr>
              <a:t>www.AEI.org/housing</a:t>
            </a:r>
            <a:r>
              <a:rPr lang="en-US" sz="1050" dirty="0">
                <a:solidFill>
                  <a:srgbClr val="0070C0"/>
                </a:solidFill>
                <a:cs typeface="Arial"/>
              </a:rPr>
              <a:t>.</a:t>
            </a:r>
            <a:endParaRPr lang="en-US" sz="1050" dirty="0">
              <a:solidFill>
                <a:srgbClr val="000000"/>
              </a:solidFill>
              <a:cs typeface="Arial"/>
            </a:endParaRPr>
          </a:p>
        </p:txBody>
      </p:sp>
      <p:sp>
        <p:nvSpPr>
          <p:cNvPr id="8" name="Title 1"/>
          <p:cNvSpPr txBox="1">
            <a:spLocks/>
          </p:cNvSpPr>
          <p:nvPr/>
        </p:nvSpPr>
        <p:spPr>
          <a:xfrm>
            <a:off x="0" y="-1235"/>
            <a:ext cx="9144000" cy="476926"/>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Stage 2: Income Binning</a:t>
            </a:r>
          </a:p>
        </p:txBody>
      </p:sp>
      <p:sp>
        <p:nvSpPr>
          <p:cNvPr id="7" name="Rectangle 6"/>
          <p:cNvSpPr/>
          <p:nvPr/>
        </p:nvSpPr>
        <p:spPr>
          <a:xfrm>
            <a:off x="122830" y="616325"/>
            <a:ext cx="8935464" cy="535531"/>
          </a:xfrm>
          <a:prstGeom prst="rect">
            <a:avLst/>
          </a:prstGeom>
        </p:spPr>
        <p:txBody>
          <a:bodyPr wrap="square">
            <a:spAutoFit/>
          </a:bodyPr>
          <a:lstStyle/>
          <a:p>
            <a:pPr>
              <a:lnSpc>
                <a:spcPct val="90000"/>
              </a:lnSpc>
            </a:pPr>
            <a:r>
              <a:rPr lang="en-US" sz="1600" b="1" i="1" dirty="0">
                <a:latin typeface="Arial" panose="020B0604020202020204" pitchFamily="34" charset="0"/>
                <a:cs typeface="Arial" panose="020B0604020202020204" pitchFamily="34" charset="0"/>
              </a:rPr>
              <a:t>When ordering on </a:t>
            </a:r>
            <a:r>
              <a:rPr lang="en-US" sz="1600" b="1" i="1" dirty="0" smtClean="0">
                <a:latin typeface="Arial" panose="020B0604020202020204" pitchFamily="34" charset="0"/>
                <a:cs typeface="Arial" panose="020B0604020202020204" pitchFamily="34" charset="0"/>
              </a:rPr>
              <a:t>income to compare tracts with similar buying power, </a:t>
            </a:r>
            <a:r>
              <a:rPr lang="en-US" sz="1600" b="1" i="1" dirty="0">
                <a:latin typeface="Arial" panose="020B0604020202020204" pitchFamily="34" charset="0"/>
                <a:cs typeface="Arial" panose="020B0604020202020204" pitchFamily="34" charset="0"/>
              </a:rPr>
              <a:t>the gap between treatment and control tracts narrows </a:t>
            </a:r>
            <a:r>
              <a:rPr lang="en-US" sz="1600" b="1" i="1" dirty="0" smtClean="0">
                <a:latin typeface="Arial" panose="020B0604020202020204" pitchFamily="34" charset="0"/>
                <a:cs typeface="Arial" panose="020B0604020202020204" pitchFamily="34" charset="0"/>
              </a:rPr>
              <a:t>significantly,</a:t>
            </a:r>
            <a:r>
              <a:rPr lang="en-US" sz="1600" b="1" i="1" dirty="0" smtClean="0">
                <a:solidFill>
                  <a:srgbClr val="FF0000"/>
                </a:solidFill>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from 51% to </a:t>
            </a:r>
            <a:r>
              <a:rPr lang="en-US" sz="1600" b="1" i="1" dirty="0" smtClean="0">
                <a:latin typeface="Arial" panose="020B0604020202020204" pitchFamily="34" charset="0"/>
                <a:cs typeface="Arial" panose="020B0604020202020204" pitchFamily="34" charset="0"/>
              </a:rPr>
              <a:t>19%.</a:t>
            </a:r>
            <a:endParaRPr lang="en-US" sz="1600" b="1" i="1" dirty="0">
              <a:latin typeface="Arial" panose="020B0604020202020204" pitchFamily="34" charset="0"/>
              <a:cs typeface="Arial" panose="020B0604020202020204" pitchFamily="34" charset="0"/>
            </a:endParaRPr>
          </a:p>
        </p:txBody>
      </p:sp>
      <p:graphicFrame>
        <p:nvGraphicFramePr>
          <p:cNvPr id="13" name="Chart 12"/>
          <p:cNvGraphicFramePr>
            <a:graphicFrameLocks/>
          </p:cNvGraphicFramePr>
          <p:nvPr>
            <p:extLst/>
          </p:nvPr>
        </p:nvGraphicFramePr>
        <p:xfrm>
          <a:off x="285211" y="1414214"/>
          <a:ext cx="7897629" cy="404189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5340978" y="3804329"/>
            <a:ext cx="3758259" cy="1107996"/>
          </a:xfrm>
          <a:prstGeom prst="rect">
            <a:avLst/>
          </a:prstGeom>
          <a:solidFill>
            <a:schemeClr val="bg1"/>
          </a:solidFill>
        </p:spPr>
        <p:txBody>
          <a:bodyPr wrap="square" rtlCol="0">
            <a:spAutoFit/>
          </a:bodyPr>
          <a:lstStyle/>
          <a:p>
            <a:r>
              <a:rPr lang="en-US" sz="1100" b="1" dirty="0" smtClean="0"/>
              <a:t>Note that each of the lines ranges from the far left to the far right. However results on the edges of the chart need to be considered in relationship to the respective income distribution shown on the prior slide. For the control group, results below 70 are based on few tracts, while for the treatment group, results above 110 are based on few tracts.</a:t>
            </a:r>
            <a:endParaRPr lang="en-US" sz="1100" b="1" dirty="0"/>
          </a:p>
        </p:txBody>
      </p:sp>
    </p:spTree>
    <p:extLst>
      <p:ext uri="{BB962C8B-B14F-4D97-AF65-F5344CB8AC3E}">
        <p14:creationId xmlns:p14="http://schemas.microsoft.com/office/powerpoint/2010/main" val="9218331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56</a:t>
            </a:fld>
            <a:endParaRPr lang="en-US"/>
          </a:p>
        </p:txBody>
      </p:sp>
      <p:sp>
        <p:nvSpPr>
          <p:cNvPr id="6" name="Rectangle 5"/>
          <p:cNvSpPr/>
          <p:nvPr/>
        </p:nvSpPr>
        <p:spPr>
          <a:xfrm>
            <a:off x="185458" y="5760616"/>
            <a:ext cx="8773083" cy="1015663"/>
          </a:xfrm>
          <a:prstGeom prst="rect">
            <a:avLst/>
          </a:prstGeom>
        </p:spPr>
        <p:txBody>
          <a:bodyPr wrap="square">
            <a:spAutoFit/>
          </a:bodyPr>
          <a:lstStyle/>
          <a:p>
            <a:r>
              <a:rPr lang="en-US" sz="1000" dirty="0" smtClean="0">
                <a:cs typeface="Arial"/>
              </a:rPr>
              <a:t>Note: We </a:t>
            </a:r>
            <a:r>
              <a:rPr lang="en-US" sz="1000" dirty="0">
                <a:cs typeface="Arial"/>
              </a:rPr>
              <a:t>define relative income and home values as a percent of the metro median, which renders them more easily comparable across </a:t>
            </a:r>
            <a:r>
              <a:rPr lang="en-US" sz="1000" dirty="0" smtClean="0">
                <a:cs typeface="Arial"/>
              </a:rPr>
              <a:t>metros. The </a:t>
            </a:r>
            <a:r>
              <a:rPr lang="en-US" sz="1000" dirty="0">
                <a:cs typeface="Arial"/>
              </a:rPr>
              <a:t>chart shows a </a:t>
            </a:r>
            <a:r>
              <a:rPr lang="en-US" sz="1000" dirty="0">
                <a:cs typeface="Arial"/>
                <a:hlinkClick r:id="rId2"/>
              </a:rPr>
              <a:t>binne</a:t>
            </a:r>
            <a:r>
              <a:rPr lang="en-US" sz="1000" dirty="0">
                <a:solidFill>
                  <a:srgbClr val="000000"/>
                </a:solidFill>
                <a:cs typeface="Arial"/>
                <a:hlinkClick r:id="rId2"/>
              </a:rPr>
              <a:t>d scatterplot</a:t>
            </a:r>
            <a:r>
              <a:rPr lang="en-US" sz="1000" dirty="0">
                <a:solidFill>
                  <a:srgbClr val="000000"/>
                </a:solidFill>
                <a:cs typeface="Arial"/>
              </a:rPr>
              <a:t>, </a:t>
            </a:r>
            <a:r>
              <a:rPr lang="en-US" sz="1000" dirty="0">
                <a:cs typeface="Arial"/>
              </a:rPr>
              <a:t>which groups the x-axis variable into separate bins, computes </a:t>
            </a:r>
            <a:r>
              <a:rPr lang="en-US" sz="1000" dirty="0">
                <a:solidFill>
                  <a:srgbClr val="000000"/>
                </a:solidFill>
                <a:cs typeface="Arial"/>
              </a:rPr>
              <a:t>the mean of the x-axis and y-axis variables within each bin, then creates a plot of these data points. </a:t>
            </a:r>
            <a:r>
              <a:rPr lang="en-US" sz="1000" dirty="0">
                <a:cs typeface="Arial"/>
              </a:rPr>
              <a:t>For clarity, we do not show the underlying dots of the binned scatter but only the quadratic fit lines. The binned scatter plot controls for level differences in values between metros through metro fixed </a:t>
            </a:r>
            <a:r>
              <a:rPr lang="en-US" sz="1000" dirty="0" smtClean="0">
                <a:cs typeface="Arial"/>
              </a:rPr>
              <a:t>effects and the share of single mothers with children under 18. </a:t>
            </a:r>
            <a:r>
              <a:rPr lang="en-US" sz="1000" dirty="0">
                <a:cs typeface="Arial"/>
              </a:rPr>
              <a:t>To compute the weighted devaluation, we first compute the percent devaluation for each relative income band and then weight the difference by the share of majority Black in this income range.</a:t>
            </a:r>
          </a:p>
          <a:p>
            <a:r>
              <a:rPr lang="en-US" sz="1000" dirty="0" smtClean="0">
                <a:solidFill>
                  <a:srgbClr val="000000"/>
                </a:solidFill>
                <a:cs typeface="Arial"/>
              </a:rPr>
              <a:t>Source</a:t>
            </a:r>
            <a:r>
              <a:rPr lang="en-US" sz="1000" dirty="0">
                <a:solidFill>
                  <a:srgbClr val="000000"/>
                </a:solidFill>
                <a:cs typeface="Arial"/>
              </a:rPr>
              <a:t>: Census and </a:t>
            </a:r>
            <a:r>
              <a:rPr lang="en-US" sz="1000" dirty="0">
                <a:solidFill>
                  <a:prstClr val="black"/>
                </a:solidFill>
              </a:rPr>
              <a:t>AEI Housing Center, </a:t>
            </a:r>
            <a:r>
              <a:rPr lang="en-US" sz="1000" dirty="0">
                <a:solidFill>
                  <a:srgbClr val="0070C0"/>
                </a:solidFill>
                <a:cs typeface="Arial"/>
                <a:hlinkClick r:id="rId3"/>
              </a:rPr>
              <a:t>www.AEI.org/housing</a:t>
            </a:r>
            <a:r>
              <a:rPr lang="en-US" sz="1000" dirty="0">
                <a:solidFill>
                  <a:srgbClr val="0070C0"/>
                </a:solidFill>
                <a:cs typeface="Arial"/>
              </a:rPr>
              <a:t>.</a:t>
            </a:r>
            <a:endParaRPr lang="en-US" sz="1000" dirty="0">
              <a:solidFill>
                <a:srgbClr val="000000"/>
              </a:solidFill>
              <a:cs typeface="Arial"/>
            </a:endParaRPr>
          </a:p>
        </p:txBody>
      </p:sp>
      <p:sp>
        <p:nvSpPr>
          <p:cNvPr id="8" name="Title 1"/>
          <p:cNvSpPr txBox="1">
            <a:spLocks/>
          </p:cNvSpPr>
          <p:nvPr/>
        </p:nvSpPr>
        <p:spPr>
          <a:xfrm>
            <a:off x="0" y="-1729"/>
            <a:ext cx="9144000" cy="391006"/>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Stage 3: Income Binning &amp; Controlling for Single Mothers</a:t>
            </a:r>
          </a:p>
        </p:txBody>
      </p:sp>
      <p:sp>
        <p:nvSpPr>
          <p:cNvPr id="7" name="Rectangle 6"/>
          <p:cNvSpPr/>
          <p:nvPr/>
        </p:nvSpPr>
        <p:spPr>
          <a:xfrm>
            <a:off x="1" y="454183"/>
            <a:ext cx="9143998" cy="2183675"/>
          </a:xfrm>
          <a:prstGeom prst="rect">
            <a:avLst/>
          </a:prstGeom>
        </p:spPr>
        <p:txBody>
          <a:bodyPr wrap="square">
            <a:spAutoFit/>
          </a:bodyPr>
          <a:lstStyle/>
          <a:p>
            <a:pPr>
              <a:lnSpc>
                <a:spcPct val="90000"/>
              </a:lnSpc>
            </a:pPr>
            <a:r>
              <a:rPr lang="en-US" sz="1600" b="1" i="1" dirty="0" smtClean="0">
                <a:latin typeface="Arial" panose="020B0604020202020204" pitchFamily="34" charset="0"/>
                <a:cs typeface="Arial" panose="020B0604020202020204" pitchFamily="34" charset="0"/>
              </a:rPr>
              <a:t>After ordering </a:t>
            </a:r>
            <a:r>
              <a:rPr lang="en-US" sz="1600" b="1" i="1" dirty="0">
                <a:latin typeface="Arial" panose="020B0604020202020204" pitchFamily="34" charset="0"/>
                <a:cs typeface="Arial" panose="020B0604020202020204" pitchFamily="34" charset="0"/>
              </a:rPr>
              <a:t>the tracts on income, we </a:t>
            </a:r>
            <a:r>
              <a:rPr lang="en-US" sz="1600" b="1" i="1" dirty="0" smtClean="0">
                <a:latin typeface="Arial" panose="020B0604020202020204" pitchFamily="34" charset="0"/>
                <a:cs typeface="Arial" panose="020B0604020202020204" pitchFamily="34" charset="0"/>
              </a:rPr>
              <a:t>control </a:t>
            </a:r>
            <a:r>
              <a:rPr lang="en-US" sz="1600" b="1" i="1" dirty="0">
                <a:latin typeface="Arial" panose="020B0604020202020204" pitchFamily="34" charset="0"/>
                <a:cs typeface="Arial" panose="020B0604020202020204" pitchFamily="34" charset="0"/>
              </a:rPr>
              <a:t>for the share of single mothers with children under 18 living in the home in each tract. This is one of Perry’s control variables, and is noted </a:t>
            </a:r>
            <a:r>
              <a:rPr lang="en-US" sz="1600" b="1" i="1" dirty="0" smtClean="0">
                <a:latin typeface="Arial" panose="020B0604020202020204" pitchFamily="34" charset="0"/>
                <a:cs typeface="Arial" panose="020B0604020202020204" pitchFamily="34" charset="0"/>
              </a:rPr>
              <a:t>as </a:t>
            </a:r>
            <a:r>
              <a:rPr lang="en-US" sz="1600" b="1" i="1" dirty="0">
                <a:latin typeface="Arial" panose="020B0604020202020204" pitchFamily="34" charset="0"/>
                <a:cs typeface="Arial" panose="020B0604020202020204" pitchFamily="34" charset="0"/>
              </a:rPr>
              <a:t>being correlated with crime rates. We think it also captures socio-economic factors. When included, the gap between treatment and control tracts </a:t>
            </a:r>
            <a:r>
              <a:rPr lang="en-US" sz="1600" b="1" i="1" dirty="0" smtClean="0">
                <a:latin typeface="Arial" panose="020B0604020202020204" pitchFamily="34" charset="0"/>
                <a:cs typeface="Arial" panose="020B0604020202020204" pitchFamily="34" charset="0"/>
              </a:rPr>
              <a:t>shrinks from Perry et al.’s 23</a:t>
            </a:r>
            <a:r>
              <a:rPr lang="en-US" sz="1600" b="1" i="1" dirty="0">
                <a:latin typeface="Arial" panose="020B0604020202020204" pitchFamily="34" charset="0"/>
                <a:cs typeface="Arial" panose="020B0604020202020204" pitchFamily="34" charset="0"/>
              </a:rPr>
              <a:t>% to </a:t>
            </a:r>
            <a:r>
              <a:rPr lang="en-US" sz="1600" b="1" i="1" dirty="0" smtClean="0">
                <a:latin typeface="Arial" panose="020B0604020202020204" pitchFamily="34" charset="0"/>
                <a:cs typeface="Arial" panose="020B0604020202020204" pitchFamily="34" charset="0"/>
              </a:rPr>
              <a:t>a weighted </a:t>
            </a:r>
            <a:r>
              <a:rPr lang="en-US" sz="1600" b="1" i="1" dirty="0">
                <a:latin typeface="Arial" panose="020B0604020202020204" pitchFamily="34" charset="0"/>
                <a:cs typeface="Arial" panose="020B0604020202020204" pitchFamily="34" charset="0"/>
              </a:rPr>
              <a:t>difference </a:t>
            </a:r>
            <a:r>
              <a:rPr lang="en-US" sz="1600" b="1" i="1" dirty="0" smtClean="0">
                <a:latin typeface="Arial" panose="020B0604020202020204" pitchFamily="34" charset="0"/>
                <a:cs typeface="Arial" panose="020B0604020202020204" pitchFamily="34" charset="0"/>
              </a:rPr>
              <a:t>of </a:t>
            </a:r>
            <a:r>
              <a:rPr lang="en-US" sz="1600" b="1" i="1" dirty="0">
                <a:latin typeface="Arial" panose="020B0604020202020204" pitchFamily="34" charset="0"/>
                <a:cs typeface="Arial" panose="020B0604020202020204" pitchFamily="34" charset="0"/>
              </a:rPr>
              <a:t>6%. </a:t>
            </a:r>
            <a:r>
              <a:rPr lang="en-US" sz="1600" b="1" i="1" dirty="0" smtClean="0">
                <a:latin typeface="Arial" panose="020B0604020202020204" pitchFamily="34" charset="0"/>
                <a:cs typeface="Arial" panose="020B0604020202020204" pitchFamily="34" charset="0"/>
              </a:rPr>
              <a:t>Without further research, we are unable to determine whether this is all or in </a:t>
            </a:r>
            <a:r>
              <a:rPr lang="en-US" sz="1600" b="1" i="1" dirty="0" smtClean="0">
                <a:latin typeface="Arial" panose="020B0604020202020204" pitchFamily="34" charset="0"/>
                <a:cs typeface="Arial" panose="020B0604020202020204" pitchFamily="34" charset="0"/>
              </a:rPr>
              <a:t>part </a:t>
            </a:r>
            <a:r>
              <a:rPr lang="en-US" sz="1600" b="1" i="1" dirty="0" smtClean="0">
                <a:latin typeface="Arial" panose="020B0604020202020204" pitchFamily="34" charset="0"/>
                <a:cs typeface="Arial" panose="020B0604020202020204" pitchFamily="34" charset="0"/>
              </a:rPr>
              <a:t>attributable to racial bias or omitted variables.</a:t>
            </a:r>
            <a:endParaRPr lang="en-US" sz="1600" b="1" i="1" dirty="0">
              <a:latin typeface="Arial" panose="020B0604020202020204" pitchFamily="34" charset="0"/>
              <a:cs typeface="Arial" panose="020B0604020202020204" pitchFamily="34" charset="0"/>
            </a:endParaRPr>
          </a:p>
          <a:p>
            <a:pPr>
              <a:lnSpc>
                <a:spcPct val="90000"/>
              </a:lnSpc>
            </a:pPr>
            <a:endParaRPr lang="en-US" sz="700" b="1" i="1" dirty="0">
              <a:solidFill>
                <a:srgbClr val="FF0000"/>
              </a:solidFill>
              <a:latin typeface="Arial" panose="020B0604020202020204" pitchFamily="34" charset="0"/>
              <a:cs typeface="Arial" panose="020B0604020202020204" pitchFamily="34" charset="0"/>
            </a:endParaRPr>
          </a:p>
          <a:p>
            <a:pPr>
              <a:lnSpc>
                <a:spcPct val="90000"/>
              </a:lnSpc>
            </a:pPr>
            <a:r>
              <a:rPr lang="en-US" sz="1600" b="1" i="1" dirty="0" smtClean="0">
                <a:latin typeface="Arial" panose="020B0604020202020204" pitchFamily="34" charset="0"/>
                <a:cs typeface="Arial" panose="020B0604020202020204" pitchFamily="34" charset="0"/>
              </a:rPr>
              <a:t>Based </a:t>
            </a:r>
            <a:r>
              <a:rPr lang="en-US" sz="1600" b="1" i="1" dirty="0">
                <a:latin typeface="Arial" panose="020B0604020202020204" pitchFamily="34" charset="0"/>
                <a:cs typeface="Arial" panose="020B0604020202020204" pitchFamily="34" charset="0"/>
              </a:rPr>
              <a:t>on our revised Perry approach, we conclude that homebuyers </a:t>
            </a:r>
            <a:r>
              <a:rPr lang="en-US" sz="1600" b="1" i="1" dirty="0" smtClean="0">
                <a:latin typeface="Arial" panose="020B0604020202020204" pitchFamily="34" charset="0"/>
                <a:cs typeface="Arial" panose="020B0604020202020204" pitchFamily="34" charset="0"/>
              </a:rPr>
              <a:t>are sorting </a:t>
            </a:r>
            <a:r>
              <a:rPr lang="en-US" sz="1600" b="1" i="1" dirty="0">
                <a:latin typeface="Arial" panose="020B0604020202020204" pitchFamily="34" charset="0"/>
                <a:cs typeface="Arial" panose="020B0604020202020204" pitchFamily="34" charset="0"/>
              </a:rPr>
              <a:t>along socio-economic status (SES). The differences in SES explain </a:t>
            </a:r>
            <a:r>
              <a:rPr lang="en-US" sz="1600" b="1" i="1" dirty="0" smtClean="0">
                <a:latin typeface="Arial" panose="020B0604020202020204" pitchFamily="34" charset="0"/>
                <a:cs typeface="Arial" panose="020B0604020202020204" pitchFamily="34" charset="0"/>
              </a:rPr>
              <a:t>about 75% of the </a:t>
            </a:r>
            <a:r>
              <a:rPr lang="en-US" sz="1600" b="1" i="1" dirty="0">
                <a:latin typeface="Arial" panose="020B0604020202020204" pitchFamily="34" charset="0"/>
                <a:cs typeface="Arial" panose="020B0604020202020204" pitchFamily="34" charset="0"/>
              </a:rPr>
              <a:t>gap Perry et al. </a:t>
            </a:r>
            <a:r>
              <a:rPr lang="en-US" sz="1600" b="1" i="1" dirty="0" smtClean="0">
                <a:latin typeface="Arial" panose="020B0604020202020204" pitchFamily="34" charset="0"/>
                <a:cs typeface="Arial" panose="020B0604020202020204" pitchFamily="34" charset="0"/>
              </a:rPr>
              <a:t>attributed </a:t>
            </a:r>
            <a:r>
              <a:rPr lang="en-US" sz="1600" b="1" i="1" dirty="0">
                <a:latin typeface="Arial" panose="020B0604020202020204" pitchFamily="34" charset="0"/>
                <a:cs typeface="Arial" panose="020B0604020202020204" pitchFamily="34" charset="0"/>
              </a:rPr>
              <a:t>to race. </a:t>
            </a:r>
          </a:p>
        </p:txBody>
      </p:sp>
      <p:graphicFrame>
        <p:nvGraphicFramePr>
          <p:cNvPr id="14" name="Chart 13">
            <a:extLst>
              <a:ext uri="{FF2B5EF4-FFF2-40B4-BE49-F238E27FC236}">
                <a16:creationId xmlns:a16="http://schemas.microsoft.com/office/drawing/2014/main" id="{300F53E1-BA1D-4957-88D6-93E799EE1921}"/>
              </a:ext>
            </a:extLst>
          </p:cNvPr>
          <p:cNvGraphicFramePr>
            <a:graphicFrameLocks/>
          </p:cNvGraphicFramePr>
          <p:nvPr>
            <p:extLst/>
          </p:nvPr>
        </p:nvGraphicFramePr>
        <p:xfrm>
          <a:off x="58166" y="2565205"/>
          <a:ext cx="8088284" cy="326806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3"/>
          <p:cNvSpPr txBox="1"/>
          <p:nvPr/>
        </p:nvSpPr>
        <p:spPr>
          <a:xfrm>
            <a:off x="5478086" y="4251195"/>
            <a:ext cx="3665913" cy="1107996"/>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t>Note that each of the lines ranges from the far left to the far right. However results on the edges of the chart need to be considered in relationship to the respective income distribution shown on the prior slide. For the control group, results below 70 are based on few tracts, while for the treatment group, results above 110 are based on few tracts.</a:t>
            </a:r>
            <a:endParaRPr lang="en-US" b="1" dirty="0"/>
          </a:p>
        </p:txBody>
      </p:sp>
    </p:spTree>
    <p:extLst>
      <p:ext uri="{BB962C8B-B14F-4D97-AF65-F5344CB8AC3E}">
        <p14:creationId xmlns:p14="http://schemas.microsoft.com/office/powerpoint/2010/main" val="13670341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57</a:t>
            </a:fld>
            <a:endParaRPr lang="en-US"/>
          </a:p>
        </p:txBody>
      </p:sp>
      <p:sp>
        <p:nvSpPr>
          <p:cNvPr id="6" name="Rectangle 5"/>
          <p:cNvSpPr/>
          <p:nvPr/>
        </p:nvSpPr>
        <p:spPr>
          <a:xfrm>
            <a:off x="170925" y="6484790"/>
            <a:ext cx="8773083" cy="261610"/>
          </a:xfrm>
          <a:prstGeom prst="rect">
            <a:avLst/>
          </a:prstGeom>
        </p:spPr>
        <p:txBody>
          <a:bodyPr wrap="square">
            <a:spAutoFit/>
          </a:bodyPr>
          <a:lstStyle/>
          <a:p>
            <a:r>
              <a:rPr lang="en-US" sz="1050" dirty="0">
                <a:solidFill>
                  <a:srgbClr val="000000"/>
                </a:solidFill>
                <a:cs typeface="Arial"/>
              </a:rPr>
              <a:t>Source: Census and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solidFill>
                  <a:srgbClr val="0070C0"/>
                </a:solidFill>
                <a:cs typeface="Arial"/>
              </a:rPr>
              <a:t>.</a:t>
            </a:r>
            <a:endParaRPr lang="en-US" sz="1050" dirty="0">
              <a:solidFill>
                <a:srgbClr val="000000"/>
              </a:solidFill>
              <a:cs typeface="Arial"/>
            </a:endParaRPr>
          </a:p>
        </p:txBody>
      </p:sp>
      <p:sp>
        <p:nvSpPr>
          <p:cNvPr id="8" name="Title 1"/>
          <p:cNvSpPr txBox="1">
            <a:spLocks/>
          </p:cNvSpPr>
          <p:nvPr/>
        </p:nvSpPr>
        <p:spPr>
          <a:xfrm>
            <a:off x="0" y="-1729"/>
            <a:ext cx="9144000" cy="494159"/>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smtClean="0">
                <a:latin typeface="Arial" panose="020B0604020202020204" pitchFamily="34" charset="0"/>
                <a:cs typeface="Arial" panose="020B0604020202020204" pitchFamily="34" charset="0"/>
              </a:rPr>
              <a:t>Recap and Next Steps</a:t>
            </a:r>
            <a:endParaRPr lang="en-US" sz="2600" dirty="0">
              <a:latin typeface="Arial" panose="020B0604020202020204" pitchFamily="34" charset="0"/>
              <a:cs typeface="Arial" panose="020B0604020202020204" pitchFamily="34" charset="0"/>
            </a:endParaRPr>
          </a:p>
        </p:txBody>
      </p:sp>
      <p:sp>
        <p:nvSpPr>
          <p:cNvPr id="7" name="Rectangle 6"/>
          <p:cNvSpPr/>
          <p:nvPr/>
        </p:nvSpPr>
        <p:spPr>
          <a:xfrm>
            <a:off x="1" y="576288"/>
            <a:ext cx="9143999" cy="5853910"/>
          </a:xfrm>
          <a:prstGeom prst="rect">
            <a:avLst/>
          </a:prstGeom>
        </p:spPr>
        <p:txBody>
          <a:bodyPr wrap="square">
            <a:spAutoFit/>
          </a:bodyPr>
          <a:lstStyle/>
          <a:p>
            <a:pPr>
              <a:lnSpc>
                <a:spcPct val="90000"/>
              </a:lnSpc>
            </a:pPr>
            <a:r>
              <a:rPr lang="en-US" sz="1600" b="1" i="1" dirty="0" smtClean="0">
                <a:latin typeface="Arial" panose="020B0604020202020204" pitchFamily="34" charset="0"/>
                <a:cs typeface="Arial" panose="020B0604020202020204" pitchFamily="34" charset="0"/>
              </a:rPr>
              <a:t>Our approach improves on the methodology developed by Perry et al. in 2 important ways</a:t>
            </a:r>
          </a:p>
          <a:p>
            <a:pPr marL="800100" lvl="1" indent="-342900">
              <a:lnSpc>
                <a:spcPct val="90000"/>
              </a:lnSpc>
              <a:buFont typeface="+mj-lt"/>
              <a:buAutoNum type="arabicPeriod"/>
            </a:pPr>
            <a:r>
              <a:rPr lang="en-US" sz="1600" i="1" dirty="0" smtClean="0">
                <a:latin typeface="Arial" panose="020B0604020202020204" pitchFamily="34" charset="0"/>
                <a:cs typeface="Arial" panose="020B0604020202020204" pitchFamily="34" charset="0"/>
              </a:rPr>
              <a:t>Creates more similar treatment and control groups through income binning.</a:t>
            </a:r>
          </a:p>
          <a:p>
            <a:pPr marL="800100" lvl="1" indent="-342900">
              <a:lnSpc>
                <a:spcPct val="90000"/>
              </a:lnSpc>
              <a:buFont typeface="+mj-lt"/>
              <a:buAutoNum type="arabicPeriod"/>
            </a:pPr>
            <a:r>
              <a:rPr lang="en-US" sz="1600" i="1" dirty="0">
                <a:latin typeface="Arial" panose="020B0604020202020204" pitchFamily="34" charset="0"/>
                <a:cs typeface="Arial" panose="020B0604020202020204" pitchFamily="34" charset="0"/>
              </a:rPr>
              <a:t>The </a:t>
            </a:r>
            <a:r>
              <a:rPr lang="en-US" sz="1600" i="1" dirty="0" smtClean="0">
                <a:latin typeface="Arial" panose="020B0604020202020204" pitchFamily="34" charset="0"/>
                <a:cs typeface="Arial" panose="020B0604020202020204" pitchFamily="34" charset="0"/>
              </a:rPr>
              <a:t>23 </a:t>
            </a:r>
            <a:r>
              <a:rPr lang="en-US" sz="1600" i="1" dirty="0">
                <a:latin typeface="Arial" panose="020B0604020202020204" pitchFamily="34" charset="0"/>
                <a:cs typeface="Arial" panose="020B0604020202020204" pitchFamily="34" charset="0"/>
              </a:rPr>
              <a:t>control variables are likely not enough to account for all differences in home characteristics and neighborhood </a:t>
            </a:r>
            <a:r>
              <a:rPr lang="en-US" sz="1600" i="1" dirty="0" smtClean="0">
                <a:latin typeface="Arial" panose="020B0604020202020204" pitchFamily="34" charset="0"/>
                <a:cs typeface="Arial" panose="020B0604020202020204" pitchFamily="34" charset="0"/>
              </a:rPr>
              <a:t>amenities. We aim to account for these differences by controlling for SES using income binning </a:t>
            </a:r>
            <a:r>
              <a:rPr lang="en-US" sz="1600" i="1" dirty="0">
                <a:latin typeface="Arial" panose="020B0604020202020204" pitchFamily="34" charset="0"/>
                <a:cs typeface="Arial" panose="020B0604020202020204" pitchFamily="34" charset="0"/>
              </a:rPr>
              <a:t>and the </a:t>
            </a:r>
            <a:r>
              <a:rPr lang="en-US" sz="1600" i="1" dirty="0" smtClean="0">
                <a:latin typeface="Arial" panose="020B0604020202020204" pitchFamily="34" charset="0"/>
                <a:cs typeface="Arial" panose="020B0604020202020204" pitchFamily="34" charset="0"/>
              </a:rPr>
              <a:t>tract share </a:t>
            </a:r>
            <a:r>
              <a:rPr lang="en-US" sz="1600" i="1" dirty="0">
                <a:latin typeface="Arial" panose="020B0604020202020204" pitchFamily="34" charset="0"/>
                <a:cs typeface="Arial" panose="020B0604020202020204" pitchFamily="34" charset="0"/>
              </a:rPr>
              <a:t>of single mothers with children under 18 living in the home. </a:t>
            </a:r>
            <a:endParaRPr lang="en-US" sz="1600" i="1" dirty="0" smtClean="0">
              <a:latin typeface="Arial" panose="020B0604020202020204" pitchFamily="34" charset="0"/>
              <a:cs typeface="Arial" panose="020B0604020202020204" pitchFamily="34" charset="0"/>
            </a:endParaRPr>
          </a:p>
          <a:p>
            <a:pPr lvl="1">
              <a:lnSpc>
                <a:spcPct val="90000"/>
              </a:lnSpc>
            </a:pPr>
            <a:endParaRPr lang="en-US" sz="1600" b="1" i="1" dirty="0">
              <a:latin typeface="Arial" panose="020B0604020202020204" pitchFamily="34" charset="0"/>
              <a:cs typeface="Arial" panose="020B0604020202020204" pitchFamily="34" charset="0"/>
            </a:endParaRPr>
          </a:p>
          <a:p>
            <a:pPr>
              <a:lnSpc>
                <a:spcPct val="90000"/>
              </a:lnSpc>
            </a:pPr>
            <a:r>
              <a:rPr lang="en-US" sz="1600" b="1" i="1" dirty="0" smtClean="0">
                <a:latin typeface="Arial" panose="020B0604020202020204" pitchFamily="34" charset="0"/>
                <a:cs typeface="Arial" panose="020B0604020202020204" pitchFamily="34" charset="0"/>
              </a:rPr>
              <a:t>This leads to two theories to account for substantial differences in home valuation:</a:t>
            </a:r>
          </a:p>
          <a:p>
            <a:pPr>
              <a:lnSpc>
                <a:spcPct val="90000"/>
              </a:lnSpc>
            </a:pPr>
            <a:endParaRPr lang="en-US" sz="1600" b="1" i="1" dirty="0">
              <a:latin typeface="Arial" panose="020B0604020202020204" pitchFamily="34" charset="0"/>
              <a:cs typeface="Arial" panose="020B0604020202020204" pitchFamily="34" charset="0"/>
            </a:endParaRPr>
          </a:p>
          <a:p>
            <a:pPr marL="800100" lvl="1" indent="-342900">
              <a:lnSpc>
                <a:spcPct val="90000"/>
              </a:lnSpc>
              <a:buFont typeface="+mj-lt"/>
              <a:buAutoNum type="arabicPeriod"/>
            </a:pPr>
            <a:r>
              <a:rPr lang="en-US" sz="1600" b="1" i="1" dirty="0" smtClean="0">
                <a:latin typeface="Arial" panose="020B0604020202020204" pitchFamily="34" charset="0"/>
                <a:cs typeface="Arial" panose="020B0604020202020204" pitchFamily="34" charset="0"/>
              </a:rPr>
              <a:t>Perry et al.’s methodology attributes substantial differences </a:t>
            </a:r>
            <a:r>
              <a:rPr lang="en-US" sz="1600" b="1" i="1" dirty="0">
                <a:latin typeface="Arial" panose="020B0604020202020204" pitchFamily="34" charset="0"/>
                <a:cs typeface="Arial" panose="020B0604020202020204" pitchFamily="34" charset="0"/>
              </a:rPr>
              <a:t>in home valuations </a:t>
            </a:r>
            <a:r>
              <a:rPr lang="en-US" sz="1600" b="1" i="1" dirty="0" smtClean="0">
                <a:latin typeface="Arial" panose="020B0604020202020204" pitchFamily="34" charset="0"/>
                <a:cs typeface="Arial" panose="020B0604020202020204" pitchFamily="34" charset="0"/>
              </a:rPr>
              <a:t>differences to racial bias.</a:t>
            </a:r>
            <a:endParaRPr lang="en-US" sz="1600" b="1" i="1" dirty="0">
              <a:latin typeface="Arial" panose="020B0604020202020204" pitchFamily="34" charset="0"/>
              <a:cs typeface="Arial" panose="020B0604020202020204" pitchFamily="34" charset="0"/>
            </a:endParaRPr>
          </a:p>
          <a:p>
            <a:pPr marL="800100" lvl="1" indent="-342900">
              <a:lnSpc>
                <a:spcPct val="90000"/>
              </a:lnSpc>
              <a:buFont typeface="+mj-lt"/>
              <a:buAutoNum type="arabicPeriod"/>
            </a:pPr>
            <a:r>
              <a:rPr lang="en-US" sz="1600" b="1" i="1" dirty="0" smtClean="0">
                <a:latin typeface="Arial" panose="020B0604020202020204" pitchFamily="34" charset="0"/>
                <a:cs typeface="Arial" panose="020B0604020202020204" pitchFamily="34" charset="0"/>
              </a:rPr>
              <a:t>Our methodology attributes substantial differences in home valuations mainly to differences in socio-economic status (SES).</a:t>
            </a:r>
          </a:p>
          <a:p>
            <a:pPr>
              <a:lnSpc>
                <a:spcPct val="90000"/>
              </a:lnSpc>
            </a:pPr>
            <a:endParaRPr lang="en-US" sz="1600" b="1" i="1" dirty="0" smtClean="0">
              <a:latin typeface="Arial" panose="020B0604020202020204" pitchFamily="34" charset="0"/>
              <a:cs typeface="Arial" panose="020B0604020202020204" pitchFamily="34" charset="0"/>
            </a:endParaRPr>
          </a:p>
          <a:p>
            <a:pPr>
              <a:lnSpc>
                <a:spcPct val="90000"/>
              </a:lnSpc>
            </a:pPr>
            <a:r>
              <a:rPr lang="en-US" sz="1600" b="1" i="1" dirty="0" smtClean="0">
                <a:latin typeface="Arial" panose="020B0604020202020204" pitchFamily="34" charset="0"/>
                <a:cs typeface="Arial" panose="020B0604020202020204" pitchFamily="34" charset="0"/>
              </a:rPr>
              <a:t>To test these theories, we utilize the following case studies:</a:t>
            </a:r>
          </a:p>
          <a:p>
            <a:pPr>
              <a:lnSpc>
                <a:spcPct val="90000"/>
              </a:lnSpc>
            </a:pPr>
            <a:endParaRPr lang="en-US" sz="1600" b="1" i="1" dirty="0" smtClean="0">
              <a:latin typeface="Arial" panose="020B0604020202020204" pitchFamily="34" charset="0"/>
              <a:cs typeface="Arial" panose="020B0604020202020204" pitchFamily="34" charset="0"/>
            </a:endParaRPr>
          </a:p>
          <a:p>
            <a:pPr>
              <a:lnSpc>
                <a:spcPct val="90000"/>
              </a:lnSpc>
            </a:pPr>
            <a:r>
              <a:rPr lang="en-US" sz="1600" b="1" i="1" dirty="0" smtClean="0">
                <a:latin typeface="Arial" panose="020B0604020202020204" pitchFamily="34" charset="0"/>
                <a:cs typeface="Arial" panose="020B0604020202020204" pitchFamily="34" charset="0"/>
              </a:rPr>
              <a:t>	1. Metros with very few Black people:</a:t>
            </a:r>
          </a:p>
          <a:p>
            <a:pPr marL="1257300" lvl="2" indent="-342900">
              <a:lnSpc>
                <a:spcPct val="90000"/>
              </a:lnSpc>
              <a:buFont typeface="+mj-lt"/>
              <a:buAutoNum type="arabicPeriod"/>
            </a:pPr>
            <a:r>
              <a:rPr lang="en-US" sz="1600" i="1" dirty="0" smtClean="0">
                <a:latin typeface="Arial" panose="020B0604020202020204" pitchFamily="34" charset="0"/>
                <a:cs typeface="Arial" panose="020B0604020202020204" pitchFamily="34" charset="0"/>
              </a:rPr>
              <a:t>If Perry et al. are right, these metros should not exhibit differences in valuations.</a:t>
            </a:r>
          </a:p>
          <a:p>
            <a:pPr marL="1257300" lvl="2" indent="-342900">
              <a:lnSpc>
                <a:spcPct val="90000"/>
              </a:lnSpc>
              <a:buFont typeface="+mj-lt"/>
              <a:buAutoNum type="arabicPeriod"/>
            </a:pPr>
            <a:r>
              <a:rPr lang="en-US" sz="1600" i="1" dirty="0" smtClean="0">
                <a:latin typeface="Arial" panose="020B0604020202020204" pitchFamily="34" charset="0"/>
                <a:cs typeface="Arial" panose="020B0604020202020204" pitchFamily="34" charset="0"/>
              </a:rPr>
              <a:t>If we are right, we should see valuation differences based on SES.</a:t>
            </a:r>
            <a:endParaRPr lang="en-US" sz="1600" i="1" dirty="0">
              <a:latin typeface="Arial" panose="020B0604020202020204" pitchFamily="34" charset="0"/>
              <a:cs typeface="Arial" panose="020B0604020202020204" pitchFamily="34" charset="0"/>
            </a:endParaRPr>
          </a:p>
          <a:p>
            <a:pPr>
              <a:lnSpc>
                <a:spcPct val="90000"/>
              </a:lnSpc>
            </a:pPr>
            <a:r>
              <a:rPr lang="en-US" sz="1600" b="1" i="1" dirty="0" smtClean="0">
                <a:latin typeface="Arial" panose="020B0604020202020204" pitchFamily="34" charset="0"/>
                <a:cs typeface="Arial" panose="020B0604020202020204" pitchFamily="34" charset="0"/>
              </a:rPr>
              <a:t>	</a:t>
            </a:r>
          </a:p>
          <a:p>
            <a:pPr>
              <a:lnSpc>
                <a:spcPct val="90000"/>
              </a:lnSpc>
            </a:pPr>
            <a:r>
              <a:rPr lang="en-US" sz="1600" b="1" i="1" dirty="0">
                <a:latin typeface="Arial" panose="020B0604020202020204" pitchFamily="34" charset="0"/>
                <a:cs typeface="Arial" panose="020B0604020202020204" pitchFamily="34" charset="0"/>
              </a:rPr>
              <a:t>	</a:t>
            </a:r>
            <a:r>
              <a:rPr lang="en-US" sz="1600" b="1" i="1" dirty="0" smtClean="0">
                <a:latin typeface="Arial" panose="020B0604020202020204" pitchFamily="34" charset="0"/>
                <a:cs typeface="Arial" panose="020B0604020202020204" pitchFamily="34" charset="0"/>
              </a:rPr>
              <a:t>2. An analysis of Black home buyer preferences: </a:t>
            </a:r>
          </a:p>
          <a:p>
            <a:pPr marL="1257300" lvl="2" indent="-342900">
              <a:lnSpc>
                <a:spcPct val="90000"/>
              </a:lnSpc>
              <a:buFont typeface="+mj-lt"/>
              <a:buAutoNum type="arabicPeriod"/>
            </a:pPr>
            <a:r>
              <a:rPr lang="en-US" sz="1600" i="1" dirty="0">
                <a:latin typeface="Arial" panose="020B0604020202020204" pitchFamily="34" charset="0"/>
                <a:cs typeface="Arial" panose="020B0604020202020204" pitchFamily="34" charset="0"/>
              </a:rPr>
              <a:t>If Perry et al. are right, </a:t>
            </a:r>
            <a:r>
              <a:rPr lang="en-US" sz="1600" i="1" dirty="0" smtClean="0">
                <a:latin typeface="Arial" panose="020B0604020202020204" pitchFamily="34" charset="0"/>
                <a:cs typeface="Arial" panose="020B0604020202020204" pitchFamily="34" charset="0"/>
              </a:rPr>
              <a:t>Blacks have an economic reason to take advantage of lower prices in majority Black neighborhoods since these homes and neighborhoods are identical to higher priced White neighborhoods.</a:t>
            </a:r>
            <a:endParaRPr lang="en-US" sz="1600" i="1" dirty="0">
              <a:latin typeface="Arial" panose="020B0604020202020204" pitchFamily="34" charset="0"/>
              <a:cs typeface="Arial" panose="020B0604020202020204" pitchFamily="34" charset="0"/>
            </a:endParaRPr>
          </a:p>
          <a:p>
            <a:pPr marL="1257300" lvl="2" indent="-342900">
              <a:lnSpc>
                <a:spcPct val="90000"/>
              </a:lnSpc>
              <a:buFont typeface="+mj-lt"/>
              <a:buAutoNum type="arabicPeriod"/>
            </a:pPr>
            <a:r>
              <a:rPr lang="en-US" sz="1600" i="1" dirty="0">
                <a:latin typeface="Arial" panose="020B0604020202020204" pitchFamily="34" charset="0"/>
                <a:cs typeface="Arial" panose="020B0604020202020204" pitchFamily="34" charset="0"/>
              </a:rPr>
              <a:t>If we are right, we should see </a:t>
            </a:r>
            <a:r>
              <a:rPr lang="en-US" sz="1600" i="1" dirty="0" smtClean="0">
                <a:latin typeface="Arial" panose="020B0604020202020204" pitchFamily="34" charset="0"/>
                <a:cs typeface="Arial" panose="020B0604020202020204" pitchFamily="34" charset="0"/>
              </a:rPr>
              <a:t>Blacks buying homes in neighborhoods that are reflective of their SES, not race.</a:t>
            </a:r>
            <a:endParaRPr lang="en-US"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201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58</a:t>
            </a:fld>
            <a:endParaRPr lang="en-US"/>
          </a:p>
        </p:txBody>
      </p:sp>
      <p:sp>
        <p:nvSpPr>
          <p:cNvPr id="6" name="Rectangle 5"/>
          <p:cNvSpPr/>
          <p:nvPr/>
        </p:nvSpPr>
        <p:spPr>
          <a:xfrm>
            <a:off x="159183" y="6115195"/>
            <a:ext cx="8825633" cy="577081"/>
          </a:xfrm>
          <a:prstGeom prst="rect">
            <a:avLst/>
          </a:prstGeom>
        </p:spPr>
        <p:txBody>
          <a:bodyPr wrap="square">
            <a:spAutoFit/>
          </a:bodyPr>
          <a:lstStyle/>
          <a:p>
            <a:r>
              <a:rPr lang="en-US" sz="1050" dirty="0" smtClean="0">
                <a:solidFill>
                  <a:srgbClr val="000000"/>
                </a:solidFill>
                <a:cs typeface="Arial"/>
              </a:rPr>
              <a:t>*Metros </a:t>
            </a:r>
            <a:r>
              <a:rPr lang="en-US" sz="1050" dirty="0">
                <a:solidFill>
                  <a:srgbClr val="000000"/>
                </a:solidFill>
                <a:cs typeface="Arial"/>
              </a:rPr>
              <a:t>with very small Black population shares were excluded by Perry et. al as they </a:t>
            </a:r>
            <a:endParaRPr lang="en-US" sz="1050" dirty="0" smtClean="0">
              <a:solidFill>
                <a:srgbClr val="000000"/>
              </a:solidFill>
              <a:cs typeface="Arial"/>
            </a:endParaRPr>
          </a:p>
          <a:p>
            <a:r>
              <a:rPr lang="en-US" sz="1050" dirty="0" smtClean="0">
                <a:solidFill>
                  <a:srgbClr val="000000"/>
                </a:solidFill>
                <a:cs typeface="Arial"/>
              </a:rPr>
              <a:t>have </a:t>
            </a:r>
            <a:r>
              <a:rPr lang="en-US" sz="1050" dirty="0">
                <a:solidFill>
                  <a:srgbClr val="000000"/>
                </a:solidFill>
                <a:cs typeface="Arial"/>
              </a:rPr>
              <a:t>no qualifying treatment tracts (&gt;=50% Black residents). </a:t>
            </a:r>
          </a:p>
          <a:p>
            <a:r>
              <a:rPr lang="en-US" sz="1050" dirty="0" smtClean="0">
                <a:solidFill>
                  <a:srgbClr val="000000"/>
                </a:solidFill>
                <a:cs typeface="Arial"/>
              </a:rPr>
              <a:t>Source</a:t>
            </a:r>
            <a:r>
              <a:rPr lang="en-US" sz="1050" dirty="0">
                <a:solidFill>
                  <a:srgbClr val="000000"/>
                </a:solidFill>
                <a:cs typeface="Arial"/>
              </a:rPr>
              <a:t>: Census and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solidFill>
                  <a:srgbClr val="0070C0"/>
                </a:solidFill>
                <a:cs typeface="Arial"/>
              </a:rPr>
              <a:t>.</a:t>
            </a:r>
            <a:endParaRPr lang="en-US" sz="1050" dirty="0">
              <a:solidFill>
                <a:srgbClr val="000000"/>
              </a:solidFill>
              <a:cs typeface="Arial"/>
            </a:endParaRPr>
          </a:p>
        </p:txBody>
      </p:sp>
      <p:sp>
        <p:nvSpPr>
          <p:cNvPr id="8" name="Title 1"/>
          <p:cNvSpPr txBox="1">
            <a:spLocks/>
          </p:cNvSpPr>
          <p:nvPr/>
        </p:nvSpPr>
        <p:spPr>
          <a:xfrm>
            <a:off x="0" y="-1729"/>
            <a:ext cx="9144000" cy="494159"/>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smtClean="0">
                <a:latin typeface="Arial" panose="020B0604020202020204" pitchFamily="34" charset="0"/>
                <a:cs typeface="Arial" panose="020B0604020202020204" pitchFamily="34" charset="0"/>
              </a:rPr>
              <a:t>Case Study 1: Spokane</a:t>
            </a:r>
            <a:r>
              <a:rPr lang="en-US" sz="2600" dirty="0">
                <a:latin typeface="Arial" panose="020B0604020202020204" pitchFamily="34" charset="0"/>
                <a:cs typeface="Arial" panose="020B0604020202020204" pitchFamily="34" charset="0"/>
              </a:rPr>
              <a:t>, WA</a:t>
            </a:r>
          </a:p>
        </p:txBody>
      </p:sp>
      <p:sp>
        <p:nvSpPr>
          <p:cNvPr id="7" name="Rectangle 6"/>
          <p:cNvSpPr/>
          <p:nvPr/>
        </p:nvSpPr>
        <p:spPr>
          <a:xfrm>
            <a:off x="159183" y="545198"/>
            <a:ext cx="8825633" cy="1574277"/>
          </a:xfrm>
          <a:prstGeom prst="rect">
            <a:avLst/>
          </a:prstGeom>
        </p:spPr>
        <p:txBody>
          <a:bodyPr wrap="square">
            <a:spAutoFit/>
          </a:bodyPr>
          <a:lstStyle/>
          <a:p>
            <a:pPr>
              <a:lnSpc>
                <a:spcPct val="90000"/>
              </a:lnSpc>
            </a:pPr>
            <a:r>
              <a:rPr lang="en-US" sz="1600" b="1" i="1" dirty="0" smtClean="0">
                <a:latin typeface="Arial" panose="020B0604020202020204" pitchFamily="34" charset="0"/>
                <a:cs typeface="Arial" panose="020B0604020202020204" pitchFamily="34" charset="0"/>
              </a:rPr>
              <a:t>Spokane, WA with a Black population share of 2% offers the near-ideal case with which to test the two competing theories.*</a:t>
            </a:r>
          </a:p>
          <a:p>
            <a:pPr>
              <a:lnSpc>
                <a:spcPct val="90000"/>
              </a:lnSpc>
            </a:pPr>
            <a:endParaRPr lang="en-US" sz="800" b="1" i="1" dirty="0" smtClean="0">
              <a:latin typeface="Arial" panose="020B0604020202020204" pitchFamily="34" charset="0"/>
              <a:cs typeface="Arial" panose="020B0604020202020204" pitchFamily="34" charset="0"/>
            </a:endParaRPr>
          </a:p>
          <a:p>
            <a:pPr>
              <a:lnSpc>
                <a:spcPct val="90000"/>
              </a:lnSpc>
            </a:pPr>
            <a:r>
              <a:rPr lang="en-US" sz="1600" b="1" i="1" dirty="0" smtClean="0">
                <a:latin typeface="Arial" panose="020B0604020202020204" pitchFamily="34" charset="0"/>
                <a:cs typeface="Arial" panose="020B0604020202020204" pitchFamily="34" charset="0"/>
              </a:rPr>
              <a:t>We find that census tracts with higher incomes exhibit </a:t>
            </a:r>
            <a:r>
              <a:rPr lang="en-US" sz="1600" b="1" i="1" dirty="0">
                <a:latin typeface="Arial" panose="020B0604020202020204" pitchFamily="34" charset="0"/>
                <a:cs typeface="Arial" panose="020B0604020202020204" pitchFamily="34" charset="0"/>
              </a:rPr>
              <a:t>higher home values </a:t>
            </a:r>
            <a:r>
              <a:rPr lang="en-US" sz="1600" b="1" i="1" dirty="0" smtClean="0">
                <a:latin typeface="Arial" panose="020B0604020202020204" pitchFamily="34" charset="0"/>
                <a:cs typeface="Arial" panose="020B0604020202020204" pitchFamily="34" charset="0"/>
              </a:rPr>
              <a:t>while tracts with lower incomes exhibit lower home values. This </a:t>
            </a:r>
            <a:r>
              <a:rPr lang="en-US" sz="1600" b="1" i="1" dirty="0">
                <a:latin typeface="Arial" panose="020B0604020202020204" pitchFamily="34" charset="0"/>
                <a:cs typeface="Arial" panose="020B0604020202020204" pitchFamily="34" charset="0"/>
              </a:rPr>
              <a:t>seemingly runs counter to </a:t>
            </a:r>
            <a:r>
              <a:rPr lang="en-US" sz="1600" b="1" i="1" dirty="0" smtClean="0">
                <a:latin typeface="Arial" panose="020B0604020202020204" pitchFamily="34" charset="0"/>
                <a:cs typeface="Arial" panose="020B0604020202020204" pitchFamily="34" charset="0"/>
              </a:rPr>
              <a:t>Perry</a:t>
            </a:r>
            <a:r>
              <a:rPr lang="en-US" sz="1600" b="1" i="1" dirty="0">
                <a:latin typeface="Arial" panose="020B0604020202020204" pitchFamily="34" charset="0"/>
                <a:cs typeface="Arial" panose="020B0604020202020204" pitchFamily="34" charset="0"/>
              </a:rPr>
              <a:t> </a:t>
            </a:r>
            <a:r>
              <a:rPr lang="en-US" sz="1600" b="1" i="1" dirty="0" smtClean="0">
                <a:latin typeface="Arial" panose="020B0604020202020204" pitchFamily="34" charset="0"/>
                <a:cs typeface="Arial" panose="020B0604020202020204" pitchFamily="34" charset="0"/>
              </a:rPr>
              <a:t>et al.’s </a:t>
            </a:r>
            <a:r>
              <a:rPr lang="en-US" sz="1600" b="1" i="1" dirty="0">
                <a:latin typeface="Arial" panose="020B0604020202020204" pitchFamily="34" charset="0"/>
                <a:cs typeface="Arial" panose="020B0604020202020204" pitchFamily="34" charset="0"/>
              </a:rPr>
              <a:t>hypothesis that differences in value are due to race</a:t>
            </a:r>
            <a:r>
              <a:rPr lang="en-US" sz="1600" b="1" i="1" dirty="0" smtClean="0">
                <a:latin typeface="Arial" panose="020B0604020202020204" pitchFamily="34" charset="0"/>
                <a:cs typeface="Arial" panose="020B0604020202020204" pitchFamily="34" charset="0"/>
              </a:rPr>
              <a:t>. Rather it appears that differences in value are due to SES.</a:t>
            </a:r>
            <a:endParaRPr lang="en-US" sz="1600" b="1" i="1" dirty="0">
              <a:latin typeface="Arial" panose="020B0604020202020204" pitchFamily="34" charset="0"/>
              <a:cs typeface="Arial" panose="020B0604020202020204" pitchFamily="34" charset="0"/>
            </a:endParaRPr>
          </a:p>
        </p:txBody>
      </p:sp>
      <p:sp>
        <p:nvSpPr>
          <p:cNvPr id="3" name="TextBox 2"/>
          <p:cNvSpPr txBox="1"/>
          <p:nvPr/>
        </p:nvSpPr>
        <p:spPr>
          <a:xfrm>
            <a:off x="5536277" y="2129737"/>
            <a:ext cx="3165907" cy="4231928"/>
          </a:xfrm>
          <a:prstGeom prst="rect">
            <a:avLst/>
          </a:prstGeom>
          <a:noFill/>
          <a:ln>
            <a:solidFill>
              <a:schemeClr val="tx1"/>
            </a:solidFill>
          </a:ln>
        </p:spPr>
        <p:txBody>
          <a:bodyPr wrap="square" rtlCol="0" anchor="ctr">
            <a:spAutoFit/>
          </a:bodyPr>
          <a:lstStyle/>
          <a:p>
            <a:r>
              <a:rPr lang="en-US" sz="1400" b="1" dirty="0" smtClean="0"/>
              <a:t>If race were the only factor to explain differences in valuation, then we would expect to find values in a more or less straight horizontal line.  At a minimum the results for the three types of tracts should organize themselves with the 5%- &lt;10% tracts being consistently below the 1%- &lt;5% tracts, which should be below the &lt;1% tracts.</a:t>
            </a:r>
          </a:p>
          <a:p>
            <a:endParaRPr lang="en-US" sz="500" b="1" dirty="0" smtClean="0">
              <a:solidFill>
                <a:srgbClr val="FF0000"/>
              </a:solidFill>
            </a:endParaRPr>
          </a:p>
          <a:p>
            <a:r>
              <a:rPr lang="en-US" sz="1400" b="1" dirty="0" smtClean="0"/>
              <a:t>To be fair, the results here are before controlling for any home or neighborhood characteristics since we have been unable to replicate all of Perry et al. control variables.</a:t>
            </a:r>
          </a:p>
          <a:p>
            <a:endParaRPr lang="en-US" sz="500" b="1" dirty="0">
              <a:solidFill>
                <a:srgbClr val="FF0000"/>
              </a:solidFill>
            </a:endParaRPr>
          </a:p>
          <a:p>
            <a:r>
              <a:rPr lang="en-US" sz="1400" b="1" dirty="0" smtClean="0"/>
              <a:t>Perhaps Perry et al. could show if their 23 control variables are indeed able to account for any differences in value in a metro like Spokane.</a:t>
            </a:r>
            <a:endParaRPr lang="en-US" sz="1400" b="1" dirty="0"/>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05" y="2266108"/>
            <a:ext cx="497205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0680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59</a:t>
            </a:fld>
            <a:endParaRPr lang="en-US"/>
          </a:p>
        </p:txBody>
      </p:sp>
      <p:sp>
        <p:nvSpPr>
          <p:cNvPr id="6" name="Rectangle 5"/>
          <p:cNvSpPr/>
          <p:nvPr/>
        </p:nvSpPr>
        <p:spPr>
          <a:xfrm>
            <a:off x="370917" y="6225546"/>
            <a:ext cx="8773083" cy="261610"/>
          </a:xfrm>
          <a:prstGeom prst="rect">
            <a:avLst/>
          </a:prstGeom>
        </p:spPr>
        <p:txBody>
          <a:bodyPr wrap="square">
            <a:spAutoFit/>
          </a:bodyPr>
          <a:lstStyle/>
          <a:p>
            <a:r>
              <a:rPr lang="en-US" sz="1050" dirty="0">
                <a:solidFill>
                  <a:srgbClr val="000000"/>
                </a:solidFill>
                <a:cs typeface="Arial"/>
              </a:rPr>
              <a:t>Source: HMDA and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solidFill>
                  <a:srgbClr val="0070C0"/>
                </a:solidFill>
                <a:cs typeface="Arial"/>
              </a:rPr>
              <a:t>.</a:t>
            </a:r>
            <a:endParaRPr lang="en-US" sz="1050" dirty="0">
              <a:solidFill>
                <a:srgbClr val="000000"/>
              </a:solidFill>
              <a:cs typeface="Arial"/>
            </a:endParaRPr>
          </a:p>
        </p:txBody>
      </p:sp>
      <p:sp>
        <p:nvSpPr>
          <p:cNvPr id="8" name="Title 1"/>
          <p:cNvSpPr txBox="1">
            <a:spLocks/>
          </p:cNvSpPr>
          <p:nvPr/>
        </p:nvSpPr>
        <p:spPr>
          <a:xfrm>
            <a:off x="0" y="-1729"/>
            <a:ext cx="9144000" cy="476926"/>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Case Study </a:t>
            </a:r>
            <a:r>
              <a:rPr lang="en-US" sz="2600" dirty="0" smtClean="0">
                <a:latin typeface="Arial" panose="020B0604020202020204" pitchFamily="34" charset="0"/>
                <a:cs typeface="Arial" panose="020B0604020202020204" pitchFamily="34" charset="0"/>
              </a:rPr>
              <a:t>2: </a:t>
            </a:r>
            <a:r>
              <a:rPr lang="en-US" sz="2600" dirty="0">
                <a:latin typeface="Arial" panose="020B0604020202020204" pitchFamily="34" charset="0"/>
                <a:cs typeface="Arial" panose="020B0604020202020204" pitchFamily="34" charset="0"/>
              </a:rPr>
              <a:t>Buyer Analysis</a:t>
            </a:r>
          </a:p>
        </p:txBody>
      </p:sp>
      <p:sp>
        <p:nvSpPr>
          <p:cNvPr id="7" name="Rectangle 6"/>
          <p:cNvSpPr/>
          <p:nvPr/>
        </p:nvSpPr>
        <p:spPr>
          <a:xfrm>
            <a:off x="232756" y="771334"/>
            <a:ext cx="8545484" cy="4302716"/>
          </a:xfrm>
          <a:prstGeom prst="rect">
            <a:avLst/>
          </a:prstGeom>
        </p:spPr>
        <p:txBody>
          <a:bodyPr wrap="square">
            <a:spAutoFit/>
          </a:bodyPr>
          <a:lstStyle/>
          <a:p>
            <a:pPr marL="285750" indent="-285750">
              <a:lnSpc>
                <a:spcPct val="9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We </a:t>
            </a:r>
            <a:r>
              <a:rPr lang="en-US" sz="1600" dirty="0">
                <a:latin typeface="Arial" panose="020B0604020202020204" pitchFamily="34" charset="0"/>
                <a:cs typeface="Arial" panose="020B0604020202020204" pitchFamily="34" charset="0"/>
              </a:rPr>
              <a:t>evaluated around 1.2 million originated loans in </a:t>
            </a:r>
            <a:r>
              <a:rPr lang="en-US" sz="1600" dirty="0" smtClean="0">
                <a:latin typeface="Arial" panose="020B0604020202020204" pitchFamily="34" charset="0"/>
                <a:cs typeface="Arial" panose="020B0604020202020204" pitchFamily="34" charset="0"/>
              </a:rPr>
              <a:t>2019</a:t>
            </a:r>
            <a:r>
              <a:rPr lang="en-US" sz="1600" dirty="0">
                <a:latin typeface="Arial" panose="020B0604020202020204" pitchFamily="34" charset="0"/>
                <a:cs typeface="Arial" panose="020B0604020202020204" pitchFamily="34" charset="0"/>
              </a:rPr>
              <a:t>. The loan level data come from the Home Mortgage Disclosure Act (HMDA), which is a near census of loans. </a:t>
            </a:r>
            <a:endParaRPr lang="en-US" sz="1600" dirty="0" smtClean="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We first </a:t>
            </a:r>
            <a:r>
              <a:rPr lang="en-US" sz="1600" dirty="0">
                <a:latin typeface="Arial" panose="020B0604020202020204" pitchFamily="34" charset="0"/>
                <a:cs typeface="Arial" panose="020B0604020202020204" pitchFamily="34" charset="0"/>
              </a:rPr>
              <a:t>assign </a:t>
            </a:r>
            <a:r>
              <a:rPr lang="en-US" sz="1600" dirty="0" smtClean="0">
                <a:latin typeface="Arial" panose="020B0604020202020204" pitchFamily="34" charset="0"/>
                <a:cs typeface="Arial" panose="020B0604020202020204" pitchFamily="34" charset="0"/>
              </a:rPr>
              <a:t>each loan </a:t>
            </a:r>
            <a:r>
              <a:rPr lang="en-US" sz="1600" dirty="0">
                <a:latin typeface="Arial" panose="020B0604020202020204" pitchFamily="34" charset="0"/>
                <a:cs typeface="Arial" panose="020B0604020202020204" pitchFamily="34" charset="0"/>
              </a:rPr>
              <a:t>its neighborhood’s relative median value from the 5-year 2019 ACS data</a:t>
            </a:r>
            <a:r>
              <a:rPr lang="en-US" sz="1600" dirty="0" smtClean="0">
                <a:latin typeface="Arial" panose="020B0604020202020204" pitchFamily="34" charset="0"/>
                <a:cs typeface="Arial" panose="020B0604020202020204" pitchFamily="34" charset="0"/>
              </a:rPr>
              <a:t>. We then compare the home values by race after controlling </a:t>
            </a:r>
            <a:r>
              <a:rPr lang="en-US" sz="1600" dirty="0">
                <a:latin typeface="Arial" panose="020B0604020202020204" pitchFamily="34" charset="0"/>
                <a:cs typeface="Arial" panose="020B0604020202020204" pitchFamily="34" charset="0"/>
              </a:rPr>
              <a:t>for income (a first proxy for SES but not a complete one as shown earlier), combined-loan-to-value (to address differences in resources for a down payment or parental help), loan type, age bracket of the borrower, and the tract’s share of single mothers with children under 18. </a:t>
            </a:r>
          </a:p>
          <a:p>
            <a:pPr marL="171450" indent="-171450">
              <a:lnSpc>
                <a:spcPct val="90000"/>
              </a:lnSpc>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We find </a:t>
            </a:r>
            <a:r>
              <a:rPr lang="en-US" sz="1600" b="1" dirty="0">
                <a:latin typeface="Arial" panose="020B0604020202020204" pitchFamily="34" charset="0"/>
                <a:cs typeface="Arial" panose="020B0604020202020204" pitchFamily="34" charset="0"/>
              </a:rPr>
              <a:t>that home values in </a:t>
            </a:r>
            <a:r>
              <a:rPr lang="en-US" sz="1600" b="1" dirty="0" smtClean="0">
                <a:latin typeface="Arial" panose="020B0604020202020204" pitchFamily="34" charset="0"/>
                <a:cs typeface="Arial" panose="020B0604020202020204" pitchFamily="34" charset="0"/>
              </a:rPr>
              <a:t>neighborhoods </a:t>
            </a:r>
            <a:r>
              <a:rPr lang="en-US" sz="1600" b="1" dirty="0">
                <a:latin typeface="Arial" panose="020B0604020202020204" pitchFamily="34" charset="0"/>
                <a:cs typeface="Arial" panose="020B0604020202020204" pitchFamily="34" charset="0"/>
              </a:rPr>
              <a:t>in which Blacks bought homes, were on average 2% lower than home values in neighborhoods in which Whites bought homes. This differential is </a:t>
            </a:r>
            <a:r>
              <a:rPr lang="en-US" sz="1600" b="1" dirty="0" smtClean="0">
                <a:latin typeface="Arial" panose="020B0604020202020204" pitchFamily="34" charset="0"/>
                <a:cs typeface="Arial" panose="020B0604020202020204" pitchFamily="34" charset="0"/>
              </a:rPr>
              <a:t>less </a:t>
            </a:r>
            <a:r>
              <a:rPr lang="en-US" sz="1600" b="1" dirty="0">
                <a:latin typeface="Arial" panose="020B0604020202020204" pitchFamily="34" charset="0"/>
                <a:cs typeface="Arial" panose="020B0604020202020204" pitchFamily="34" charset="0"/>
              </a:rPr>
              <a:t>than </a:t>
            </a:r>
            <a:r>
              <a:rPr lang="en-US" sz="1600" b="1" dirty="0" smtClean="0">
                <a:latin typeface="Arial" panose="020B0604020202020204" pitchFamily="34" charset="0"/>
                <a:cs typeface="Arial" panose="020B0604020202020204" pitchFamily="34" charset="0"/>
              </a:rPr>
              <a:t>one-tenth the </a:t>
            </a:r>
            <a:r>
              <a:rPr lang="en-US" sz="1600" b="1" dirty="0">
                <a:latin typeface="Arial" panose="020B0604020202020204" pitchFamily="34" charset="0"/>
                <a:cs typeface="Arial" panose="020B0604020202020204" pitchFamily="34" charset="0"/>
              </a:rPr>
              <a:t>23% </a:t>
            </a:r>
            <a:r>
              <a:rPr lang="en-US" sz="1600" b="1" dirty="0" smtClean="0">
                <a:latin typeface="Arial" panose="020B0604020202020204" pitchFamily="34" charset="0"/>
                <a:cs typeface="Arial" panose="020B0604020202020204" pitchFamily="34" charset="0"/>
              </a:rPr>
              <a:t>gap in Perry et al.</a:t>
            </a:r>
          </a:p>
          <a:p>
            <a:pPr marL="171450" indent="-171450">
              <a:lnSpc>
                <a:spcPct val="90000"/>
              </a:lnSpc>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Based on these results, we conclude that Black and White borrowers of similar SES are </a:t>
            </a:r>
            <a:r>
              <a:rPr lang="en-US" sz="1600" b="1" dirty="0">
                <a:latin typeface="Arial" panose="020B0604020202020204" pitchFamily="34" charset="0"/>
                <a:cs typeface="Arial" panose="020B0604020202020204" pitchFamily="34" charset="0"/>
              </a:rPr>
              <a:t>buying homes in </a:t>
            </a:r>
            <a:r>
              <a:rPr lang="en-US" sz="1600" b="1" dirty="0" smtClean="0">
                <a:latin typeface="Arial" panose="020B0604020202020204" pitchFamily="34" charset="0"/>
                <a:cs typeface="Arial" panose="020B0604020202020204" pitchFamily="34" charset="0"/>
              </a:rPr>
              <a:t>similarly valued neighborhoods. </a:t>
            </a:r>
          </a:p>
          <a:p>
            <a:pPr marL="285750" indent="-285750">
              <a:lnSpc>
                <a:spcPct val="90000"/>
              </a:lnSpc>
              <a:buFont typeface="Arial" panose="020B0604020202020204" pitchFamily="34" charset="0"/>
              <a:buChar char="•"/>
            </a:pPr>
            <a:endParaRPr lang="en-US" sz="1600" b="1" dirty="0" smtClean="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These findings also runs counter to Perry et al.’s theory. If, as they claim, Black and White neighborhoods are identical in every aspect except for price, then why are Black buyers not taking advantage of lower priced homes in Black neighborhoods?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071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7795"/>
          </a:xfrm>
          <a:solidFill>
            <a:schemeClr val="accent1">
              <a:lumMod val="40000"/>
              <a:lumOff val="60000"/>
            </a:schemeClr>
          </a:solidFill>
        </p:spPr>
        <p:txBody>
          <a:bodyPr>
            <a:noAutofit/>
          </a:bodyPr>
          <a:lstStyle/>
          <a:p>
            <a:pPr algn="ctr"/>
            <a:r>
              <a:rPr lang="en-US" sz="2200" dirty="0">
                <a:latin typeface="Arial" panose="020B0604020202020204" pitchFamily="34" charset="0"/>
                <a:cs typeface="Arial" panose="020B0604020202020204" pitchFamily="34" charset="0"/>
              </a:rPr>
              <a:t>Home Mortgage Disclosure Act </a:t>
            </a:r>
            <a:r>
              <a:rPr lang="en-US" sz="2200" dirty="0" smtClean="0">
                <a:latin typeface="Arial" panose="020B0604020202020204" pitchFamily="34" charset="0"/>
                <a:cs typeface="Arial" panose="020B0604020202020204" pitchFamily="34" charset="0"/>
              </a:rPr>
              <a:t>Data for 2018-2019 (HMDA</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and HUD Data for 2019-2020 Seemingly Confirm That Selection Bias Is Low</a:t>
            </a:r>
            <a:endParaRPr lang="en-US" sz="2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627797"/>
            <a:ext cx="9144000" cy="6230202"/>
          </a:xfrm>
        </p:spPr>
        <p:txBody>
          <a:bodyPr>
            <a:normAutofit fontScale="85000" lnSpcReduction="20000"/>
          </a:bodyPr>
          <a:lstStyle/>
          <a:p>
            <a:pPr>
              <a:spcBef>
                <a:spcPts val="400"/>
              </a:spcBef>
            </a:pPr>
            <a:r>
              <a:rPr lang="en-US" sz="2100" dirty="0"/>
              <a:t>HMDA, a virtual census of institutional loan app data, covered &gt;8 million </a:t>
            </a:r>
            <a:r>
              <a:rPr lang="en-US" sz="2100" dirty="0" smtClean="0"/>
              <a:t>applicants.</a:t>
            </a:r>
            <a:endParaRPr lang="en-US" sz="2100" dirty="0"/>
          </a:p>
          <a:p>
            <a:pPr lvl="3">
              <a:spcBef>
                <a:spcPts val="400"/>
              </a:spcBef>
            </a:pPr>
            <a:endParaRPr lang="en-US" sz="2100" dirty="0"/>
          </a:p>
          <a:p>
            <a:pPr lvl="3">
              <a:spcBef>
                <a:spcPts val="400"/>
              </a:spcBef>
            </a:pPr>
            <a:endParaRPr lang="en-US" sz="1600" dirty="0"/>
          </a:p>
          <a:p>
            <a:pPr lvl="3">
              <a:spcBef>
                <a:spcPts val="400"/>
              </a:spcBef>
            </a:pPr>
            <a:endParaRPr lang="en-US" sz="1600" dirty="0"/>
          </a:p>
          <a:p>
            <a:pPr lvl="3">
              <a:spcBef>
                <a:spcPts val="400"/>
              </a:spcBef>
            </a:pPr>
            <a:endParaRPr lang="en-US" sz="1600" dirty="0"/>
          </a:p>
          <a:p>
            <a:pPr lvl="3">
              <a:spcBef>
                <a:spcPts val="400"/>
              </a:spcBef>
            </a:pPr>
            <a:endParaRPr lang="en-US" sz="1600" dirty="0"/>
          </a:p>
          <a:p>
            <a:pPr marL="1371600" lvl="3" indent="0">
              <a:spcBef>
                <a:spcPts val="400"/>
              </a:spcBef>
              <a:buNone/>
            </a:pPr>
            <a:endParaRPr lang="en-US" sz="1600" dirty="0"/>
          </a:p>
          <a:p>
            <a:pPr marL="1371600" lvl="3" indent="0">
              <a:spcBef>
                <a:spcPts val="400"/>
              </a:spcBef>
              <a:buNone/>
            </a:pPr>
            <a:endParaRPr lang="en-US" sz="1600" dirty="0"/>
          </a:p>
          <a:p>
            <a:pPr marL="1371600" lvl="3" indent="0">
              <a:spcBef>
                <a:spcPts val="400"/>
              </a:spcBef>
              <a:buNone/>
            </a:pPr>
            <a:endParaRPr lang="en-US" sz="1600" dirty="0" smtClean="0"/>
          </a:p>
          <a:p>
            <a:pPr marL="1371600" lvl="3" indent="0">
              <a:spcBef>
                <a:spcPts val="400"/>
              </a:spcBef>
              <a:buNone/>
            </a:pPr>
            <a:endParaRPr lang="en-US" sz="1600" dirty="0"/>
          </a:p>
          <a:p>
            <a:pPr marL="1371600" lvl="3" indent="0">
              <a:spcBef>
                <a:spcPts val="400"/>
              </a:spcBef>
              <a:buNone/>
            </a:pPr>
            <a:endParaRPr lang="en-US" sz="1600" dirty="0"/>
          </a:p>
          <a:p>
            <a:pPr marL="1371600" lvl="3" indent="0">
              <a:spcBef>
                <a:spcPts val="400"/>
              </a:spcBef>
              <a:buNone/>
            </a:pPr>
            <a:endParaRPr lang="en-US" sz="1600" dirty="0" smtClean="0"/>
          </a:p>
          <a:p>
            <a:pPr marL="1371600" lvl="3" indent="0">
              <a:spcBef>
                <a:spcPts val="400"/>
              </a:spcBef>
              <a:buNone/>
            </a:pPr>
            <a:endParaRPr lang="en-US" sz="1600" dirty="0"/>
          </a:p>
          <a:p>
            <a:pPr marL="1371600" lvl="3" indent="0">
              <a:spcBef>
                <a:spcPts val="400"/>
              </a:spcBef>
              <a:buNone/>
            </a:pPr>
            <a:endParaRPr lang="en-US" sz="200" dirty="0"/>
          </a:p>
          <a:p>
            <a:pPr marL="1371600" lvl="3" indent="0">
              <a:spcBef>
                <a:spcPts val="400"/>
              </a:spcBef>
              <a:buNone/>
            </a:pPr>
            <a:endParaRPr lang="en-US" sz="200" dirty="0"/>
          </a:p>
          <a:p>
            <a:pPr marL="1371600" lvl="3" indent="0">
              <a:spcBef>
                <a:spcPts val="400"/>
              </a:spcBef>
              <a:buNone/>
            </a:pPr>
            <a:endParaRPr lang="en-US" sz="200" dirty="0"/>
          </a:p>
          <a:p>
            <a:pPr marL="1371600" lvl="3" indent="0">
              <a:spcBef>
                <a:spcPts val="400"/>
              </a:spcBef>
              <a:buNone/>
            </a:pPr>
            <a:endParaRPr lang="en-US" sz="200" dirty="0"/>
          </a:p>
          <a:p>
            <a:pPr marL="1371600" lvl="3" indent="0">
              <a:spcBef>
                <a:spcPts val="400"/>
              </a:spcBef>
              <a:buNone/>
            </a:pPr>
            <a:endParaRPr lang="en-US" sz="200" dirty="0"/>
          </a:p>
          <a:p>
            <a:pPr>
              <a:spcBef>
                <a:spcPts val="400"/>
              </a:spcBef>
            </a:pPr>
            <a:r>
              <a:rPr lang="en-US" sz="2100" dirty="0" smtClean="0"/>
              <a:t>HUD data:</a:t>
            </a:r>
          </a:p>
          <a:p>
            <a:pPr lvl="1">
              <a:spcBef>
                <a:spcPts val="400"/>
              </a:spcBef>
            </a:pPr>
            <a:r>
              <a:rPr lang="en-US" sz="1900" dirty="0" smtClean="0"/>
              <a:t>There is no </a:t>
            </a:r>
            <a:r>
              <a:rPr lang="en-US" sz="1900" dirty="0"/>
              <a:t>national </a:t>
            </a:r>
            <a:r>
              <a:rPr lang="en-US" sz="1900" dirty="0" smtClean="0"/>
              <a:t>appraisal discrimination complaint database. Given HUD’s fair housing role, it does receive appraisal bias complaints. In 2019 and 2020 there were 3 and 6 respectively.</a:t>
            </a:r>
          </a:p>
          <a:p>
            <a:pPr>
              <a:spcBef>
                <a:spcPts val="400"/>
              </a:spcBef>
            </a:pPr>
            <a:r>
              <a:rPr lang="en-US" sz="2100" dirty="0" smtClean="0"/>
              <a:t>Conclusions</a:t>
            </a:r>
            <a:r>
              <a:rPr lang="en-US" sz="2100" dirty="0"/>
              <a:t>:</a:t>
            </a:r>
          </a:p>
          <a:p>
            <a:pPr lvl="1">
              <a:spcBef>
                <a:spcPts val="400"/>
              </a:spcBef>
            </a:pPr>
            <a:r>
              <a:rPr lang="en-US" sz="1900" dirty="0" smtClean="0"/>
              <a:t>HMDA loan </a:t>
            </a:r>
            <a:r>
              <a:rPr lang="en-US" sz="1900" dirty="0"/>
              <a:t>denial </a:t>
            </a:r>
            <a:r>
              <a:rPr lang="en-US" sz="1900" dirty="0" smtClean="0"/>
              <a:t>rate </a:t>
            </a:r>
            <a:r>
              <a:rPr lang="en-US" sz="1900" dirty="0"/>
              <a:t>on refis is 16% for White applicants and 26% for Black applicants; denial rate on purchase loans is lower for both White and Black </a:t>
            </a:r>
            <a:r>
              <a:rPr lang="en-US" sz="1900" dirty="0" smtClean="0"/>
              <a:t>applicants.</a:t>
            </a:r>
            <a:endParaRPr lang="en-US" sz="1900" dirty="0"/>
          </a:p>
          <a:p>
            <a:pPr lvl="2">
              <a:spcBef>
                <a:spcPts val="400"/>
              </a:spcBef>
            </a:pPr>
            <a:r>
              <a:rPr lang="en-US" sz="1800" dirty="0"/>
              <a:t>The main reasons for Black denials are credit history and DTI.  </a:t>
            </a:r>
          </a:p>
          <a:p>
            <a:pPr lvl="2">
              <a:spcBef>
                <a:spcPts val="400"/>
              </a:spcBef>
            </a:pPr>
            <a:r>
              <a:rPr lang="en-US" sz="1800" dirty="0"/>
              <a:t>Collateral is noted as a denial reason less for Black applicants than White ones and perceived or alleged bias would be one of a number of potential reasons for a collateral denial.</a:t>
            </a:r>
          </a:p>
          <a:p>
            <a:pPr lvl="2">
              <a:spcBef>
                <a:spcPts val="400"/>
              </a:spcBef>
            </a:pPr>
            <a:r>
              <a:rPr lang="en-US" sz="1800" dirty="0" smtClean="0"/>
              <a:t>Based on HMDA data, the </a:t>
            </a:r>
            <a:r>
              <a:rPr lang="en-US" sz="1800" dirty="0"/>
              <a:t>potential for bias by an appraiser is small, since it would be a percentage of a percentage of a percentage.</a:t>
            </a:r>
          </a:p>
          <a:p>
            <a:pPr lvl="1">
              <a:spcBef>
                <a:spcPts val="400"/>
              </a:spcBef>
            </a:pPr>
            <a:r>
              <a:rPr lang="en-US" sz="1900" dirty="0"/>
              <a:t>Since HMDA is consistent with the results of the CRN </a:t>
            </a:r>
            <a:r>
              <a:rPr lang="en-US" sz="1900" dirty="0" smtClean="0"/>
              <a:t>survey and since HUD receives relatively few complaints, notwithstanding media coverage of appraiser bias, </a:t>
            </a:r>
            <a:r>
              <a:rPr lang="en-US" sz="1900" dirty="0"/>
              <a:t>we may conclude that our data set, consisting entirely of closed loans, does not suffer from a significant level of selection bias</a:t>
            </a:r>
            <a:r>
              <a:rPr lang="en-US" sz="1900" dirty="0" smtClean="0"/>
              <a:t>.</a:t>
            </a:r>
          </a:p>
          <a:p>
            <a:pPr marL="0" lvl="1" indent="0">
              <a:spcBef>
                <a:spcPts val="400"/>
              </a:spcBef>
              <a:buNone/>
            </a:pPr>
            <a:r>
              <a:rPr lang="en-US" sz="1300" dirty="0" smtClean="0"/>
              <a:t>* </a:t>
            </a:r>
            <a:r>
              <a:rPr lang="en-US" sz="1300" dirty="0" smtClean="0">
                <a:hlinkClick r:id="rId2"/>
              </a:rPr>
              <a:t>https</a:t>
            </a:r>
            <a:r>
              <a:rPr lang="en-US" sz="1300" dirty="0">
                <a:hlinkClick r:id="rId2"/>
              </a:rPr>
              <a:t>://</a:t>
            </a:r>
            <a:r>
              <a:rPr lang="en-US" sz="1300" dirty="0" smtClean="0">
                <a:hlinkClick r:id="rId2"/>
              </a:rPr>
              <a:t>www.washingtonpost.com/realestate/for-black-homeowners-a-common-conundrum-with-appraisals/2021/01/20/80fbfb50-543c-11eb-a817-e5e7f8a406d6_story.html</a:t>
            </a:r>
            <a:r>
              <a:rPr lang="en-US" sz="1300" dirty="0" smtClean="0"/>
              <a:t>    </a:t>
            </a:r>
            <a:endParaRPr lang="en-US" sz="1300" dirty="0"/>
          </a:p>
        </p:txBody>
      </p:sp>
      <p:sp>
        <p:nvSpPr>
          <p:cNvPr id="4" name="Slide Number Placeholder 3"/>
          <p:cNvSpPr>
            <a:spLocks noGrp="1"/>
          </p:cNvSpPr>
          <p:nvPr>
            <p:ph type="sldNum" sz="quarter" idx="12"/>
          </p:nvPr>
        </p:nvSpPr>
        <p:spPr>
          <a:xfrm>
            <a:off x="6921974" y="6492875"/>
            <a:ext cx="2057400" cy="365125"/>
          </a:xfrm>
        </p:spPr>
        <p:txBody>
          <a:bodyPr/>
          <a:lstStyle/>
          <a:p>
            <a:fld id="{640B93FB-070B-4945-8AF2-4B941007AB20}" type="slidenum">
              <a:rPr lang="en-US" smtClean="0"/>
              <a:t>6</a:t>
            </a:fld>
            <a:endParaRPr lang="en-US" dirty="0"/>
          </a:p>
        </p:txBody>
      </p:sp>
      <p:graphicFrame>
        <p:nvGraphicFramePr>
          <p:cNvPr id="6" name="Table 5"/>
          <p:cNvGraphicFramePr>
            <a:graphicFrameLocks noGrp="1"/>
          </p:cNvGraphicFramePr>
          <p:nvPr>
            <p:extLst/>
          </p:nvPr>
        </p:nvGraphicFramePr>
        <p:xfrm>
          <a:off x="136479" y="932579"/>
          <a:ext cx="8842896" cy="2699006"/>
        </p:xfrm>
        <a:graphic>
          <a:graphicData uri="http://schemas.openxmlformats.org/drawingml/2006/table">
            <a:tbl>
              <a:tblPr firstRow="1">
                <a:tableStyleId>{5C22544A-7EE6-4342-B048-85BDC9FD1C3A}</a:tableStyleId>
              </a:tblPr>
              <a:tblGrid>
                <a:gridCol w="1599043">
                  <a:extLst>
                    <a:ext uri="{9D8B030D-6E8A-4147-A177-3AD203B41FA5}">
                      <a16:colId xmlns:a16="http://schemas.microsoft.com/office/drawing/2014/main" val="2917159371"/>
                    </a:ext>
                  </a:extLst>
                </a:gridCol>
                <a:gridCol w="4045767">
                  <a:extLst>
                    <a:ext uri="{9D8B030D-6E8A-4147-A177-3AD203B41FA5}">
                      <a16:colId xmlns:a16="http://schemas.microsoft.com/office/drawing/2014/main" val="2945863812"/>
                    </a:ext>
                  </a:extLst>
                </a:gridCol>
                <a:gridCol w="1599043">
                  <a:extLst>
                    <a:ext uri="{9D8B030D-6E8A-4147-A177-3AD203B41FA5}">
                      <a16:colId xmlns:a16="http://schemas.microsoft.com/office/drawing/2014/main" val="2061864520"/>
                    </a:ext>
                  </a:extLst>
                </a:gridCol>
                <a:gridCol w="1599043">
                  <a:extLst>
                    <a:ext uri="{9D8B030D-6E8A-4147-A177-3AD203B41FA5}">
                      <a16:colId xmlns:a16="http://schemas.microsoft.com/office/drawing/2014/main" val="3685766669"/>
                    </a:ext>
                  </a:extLst>
                </a:gridCol>
              </a:tblGrid>
              <a:tr h="256324">
                <a:tc gridSpan="2">
                  <a:txBody>
                    <a:bodyPr/>
                    <a:lstStyle/>
                    <a:p>
                      <a:pPr algn="ctr" fontAlgn="b"/>
                      <a:r>
                        <a:rPr lang="en-US" sz="1500" u="none" strike="noStrike" dirty="0">
                          <a:effectLst/>
                        </a:rPr>
                        <a:t> </a:t>
                      </a:r>
                      <a:endParaRPr lang="en-US" sz="1500" b="0" i="0" u="none" strike="noStrike" dirty="0">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ctr" rtl="0" fontAlgn="b"/>
                      <a:r>
                        <a:rPr lang="en-US" sz="1500" u="none" strike="noStrike" dirty="0">
                          <a:effectLst/>
                        </a:rPr>
                        <a:t>White</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500" u="none" strike="noStrike" dirty="0">
                          <a:effectLst/>
                        </a:rPr>
                        <a:t>Black</a:t>
                      </a:r>
                      <a:endParaRPr lang="en-US"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1924147"/>
                  </a:ext>
                </a:extLst>
              </a:tr>
              <a:tr h="256324">
                <a:tc rowSpan="4">
                  <a:txBody>
                    <a:bodyPr/>
                    <a:lstStyle/>
                    <a:p>
                      <a:pPr algn="l" fontAlgn="ctr"/>
                      <a:r>
                        <a:rPr lang="en-US" sz="1500" u="none" strike="noStrike" dirty="0">
                          <a:effectLst/>
                        </a:rPr>
                        <a:t>Refi</a:t>
                      </a:r>
                      <a:endParaRPr lang="en-US" sz="1500" b="0" i="0" u="none" strike="noStrike" dirty="0">
                        <a:effectLst/>
                        <a:latin typeface="Calibri" panose="020F0502020204030204" pitchFamily="34" charset="0"/>
                      </a:endParaRPr>
                    </a:p>
                  </a:txBody>
                  <a:tcPr marL="9525" marR="9525" marT="9525" marB="0" anchor="ctr"/>
                </a:tc>
                <a:tc>
                  <a:txBody>
                    <a:bodyPr/>
                    <a:lstStyle/>
                    <a:p>
                      <a:pPr algn="l" fontAlgn="b"/>
                      <a:r>
                        <a:rPr lang="en-US" sz="1500" u="none" strike="noStrike" dirty="0">
                          <a:effectLst/>
                        </a:rPr>
                        <a:t>Total Applications</a:t>
                      </a:r>
                      <a:endParaRPr lang="en-US" sz="1500" b="0" i="0" u="none" strike="noStrike" dirty="0">
                        <a:effectLst/>
                        <a:latin typeface="Calibri" panose="020F0502020204030204" pitchFamily="34" charset="0"/>
                      </a:endParaRPr>
                    </a:p>
                  </a:txBody>
                  <a:tcPr marL="9525" marR="9525" marT="9525" marB="0" anchor="b"/>
                </a:tc>
                <a:tc>
                  <a:txBody>
                    <a:bodyPr/>
                    <a:lstStyle/>
                    <a:p>
                      <a:pPr algn="r" fontAlgn="b"/>
                      <a:r>
                        <a:rPr lang="en-US" sz="1500" u="none" strike="noStrike" dirty="0">
                          <a:effectLst/>
                        </a:rPr>
                        <a:t>      4,995,603 </a:t>
                      </a:r>
                      <a:endParaRPr lang="en-US" sz="1500" b="0" i="0" u="none" strike="noStrike" dirty="0">
                        <a:effectLst/>
                        <a:latin typeface="Calibri" panose="020F0502020204030204" pitchFamily="34" charset="0"/>
                      </a:endParaRPr>
                    </a:p>
                  </a:txBody>
                  <a:tcPr marL="9525" marR="9525" marT="9525" marB="0" anchor="b"/>
                </a:tc>
                <a:tc>
                  <a:txBody>
                    <a:bodyPr/>
                    <a:lstStyle/>
                    <a:p>
                      <a:pPr algn="r" fontAlgn="b"/>
                      <a:r>
                        <a:rPr lang="en-US" sz="1500" u="none" strike="noStrike" dirty="0">
                          <a:effectLst/>
                        </a:rPr>
                        <a:t>         614,394 </a:t>
                      </a:r>
                      <a:endParaRPr lang="en-US" sz="15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11851081"/>
                  </a:ext>
                </a:extLst>
              </a:tr>
              <a:tr h="256324">
                <a:tc vMerge="1">
                  <a:txBody>
                    <a:bodyPr/>
                    <a:lstStyle/>
                    <a:p>
                      <a:endParaRPr lang="en-US"/>
                    </a:p>
                  </a:txBody>
                  <a:tcPr/>
                </a:tc>
                <a:tc>
                  <a:txBody>
                    <a:bodyPr/>
                    <a:lstStyle/>
                    <a:p>
                      <a:pPr algn="l" fontAlgn="b"/>
                      <a:r>
                        <a:rPr lang="en-US" sz="1500" u="none" strike="noStrike" dirty="0">
                          <a:effectLst/>
                        </a:rPr>
                        <a:t>% of Application Denied</a:t>
                      </a:r>
                      <a:endParaRPr lang="en-US" sz="1500" b="0" i="0" u="none" strike="noStrike" dirty="0">
                        <a:effectLst/>
                        <a:latin typeface="Calibri" panose="020F0502020204030204" pitchFamily="34" charset="0"/>
                      </a:endParaRPr>
                    </a:p>
                  </a:txBody>
                  <a:tcPr marL="9525" marR="9525" marT="9525" marB="0" anchor="b"/>
                </a:tc>
                <a:tc>
                  <a:txBody>
                    <a:bodyPr/>
                    <a:lstStyle/>
                    <a:p>
                      <a:pPr algn="r" rtl="0" fontAlgn="ctr"/>
                      <a:r>
                        <a:rPr lang="en-US" sz="1500" u="none" strike="noStrike" dirty="0">
                          <a:effectLst/>
                        </a:rPr>
                        <a:t>16%</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US" sz="1500" u="none" strike="noStrike" dirty="0">
                          <a:effectLst/>
                        </a:rPr>
                        <a:t>26%</a:t>
                      </a:r>
                      <a:endParaRPr lang="en-US" sz="15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6125169"/>
                  </a:ext>
                </a:extLst>
              </a:tr>
              <a:tr h="256324">
                <a:tc vMerge="1">
                  <a:txBody>
                    <a:bodyPr/>
                    <a:lstStyle/>
                    <a:p>
                      <a:endParaRPr lang="en-US"/>
                    </a:p>
                  </a:txBody>
                  <a:tcPr/>
                </a:tc>
                <a:tc>
                  <a:txBody>
                    <a:bodyPr/>
                    <a:lstStyle/>
                    <a:p>
                      <a:pPr algn="l" fontAlgn="b"/>
                      <a:r>
                        <a:rPr lang="en-US" sz="1500" u="none" strike="noStrike" dirty="0">
                          <a:effectLst/>
                        </a:rPr>
                        <a:t>     % Denial Reason is Collateral</a:t>
                      </a:r>
                      <a:endParaRPr lang="en-US" sz="1500" b="0" i="0" u="none" strike="noStrike" dirty="0">
                        <a:effectLst/>
                        <a:latin typeface="Calibri" panose="020F0502020204030204" pitchFamily="34" charset="0"/>
                      </a:endParaRPr>
                    </a:p>
                  </a:txBody>
                  <a:tcPr marL="9525" marR="9525" marT="9525" marB="0" anchor="b"/>
                </a:tc>
                <a:tc>
                  <a:txBody>
                    <a:bodyPr/>
                    <a:lstStyle/>
                    <a:p>
                      <a:pPr algn="r" rtl="0" fontAlgn="ctr"/>
                      <a:r>
                        <a:rPr lang="en-US" sz="1500" u="none" strike="noStrike" dirty="0">
                          <a:effectLst/>
                        </a:rPr>
                        <a:t>17%</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US" sz="1500" u="none" strike="noStrike" dirty="0">
                          <a:effectLst/>
                        </a:rPr>
                        <a:t>14%</a:t>
                      </a:r>
                      <a:endParaRPr lang="en-US" sz="15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6664395"/>
                  </a:ext>
                </a:extLst>
              </a:tr>
              <a:tr h="256324">
                <a:tc vMerge="1">
                  <a:txBody>
                    <a:bodyPr/>
                    <a:lstStyle/>
                    <a:p>
                      <a:pPr algn="l" fontAlgn="ctr"/>
                      <a:endParaRPr lang="en-US" sz="1500" b="0" i="0" u="none" strike="noStrike" dirty="0">
                        <a:effectLst/>
                        <a:latin typeface="Calibri" panose="020F0502020204030204" pitchFamily="34" charset="0"/>
                      </a:endParaRPr>
                    </a:p>
                  </a:txBody>
                  <a:tcPr marL="9525" marR="9525" marT="9525" marB="0" anchor="ctr"/>
                </a:tc>
                <a:tc>
                  <a:txBody>
                    <a:bodyPr/>
                    <a:lstStyle/>
                    <a:p>
                      <a:pPr algn="l" fontAlgn="b"/>
                      <a:r>
                        <a:rPr lang="en-US" sz="1500" u="none" strike="noStrike" dirty="0">
                          <a:solidFill>
                            <a:schemeClr val="tx1"/>
                          </a:solidFill>
                          <a:effectLst/>
                        </a:rPr>
                        <a:t>     % Denial Reason is DTI or Credit History</a:t>
                      </a:r>
                      <a:endParaRPr lang="en-US" sz="1500" b="0" i="0" u="none" strike="noStrike" dirty="0">
                        <a:solidFill>
                          <a:schemeClr val="tx1"/>
                        </a:solidFill>
                        <a:effectLst/>
                        <a:latin typeface="Calibri" panose="020F0502020204030204" pitchFamily="34" charset="0"/>
                      </a:endParaRPr>
                    </a:p>
                  </a:txBody>
                  <a:tcPr marL="9525" marR="9525" marT="9525" marB="0" anchor="b"/>
                </a:tc>
                <a:tc>
                  <a:txBody>
                    <a:bodyPr/>
                    <a:lstStyle/>
                    <a:p>
                      <a:pPr algn="r" rtl="0" fontAlgn="ctr"/>
                      <a:r>
                        <a:rPr lang="en-US" sz="1500" u="none" strike="noStrike" dirty="0">
                          <a:solidFill>
                            <a:schemeClr val="tx1"/>
                          </a:solidFill>
                          <a:effectLst/>
                        </a:rPr>
                        <a:t>49%</a:t>
                      </a:r>
                      <a:endParaRPr lang="en-US" sz="1500" b="0" i="0" u="none" strike="noStrike" dirty="0">
                        <a:solidFill>
                          <a:schemeClr val="tx1"/>
                        </a:solidFill>
                        <a:effectLst/>
                        <a:latin typeface="Calibri" panose="020F0502020204030204" pitchFamily="34" charset="0"/>
                      </a:endParaRPr>
                    </a:p>
                  </a:txBody>
                  <a:tcPr marL="9525" marR="9525" marT="9525" marB="0" anchor="ctr"/>
                </a:tc>
                <a:tc>
                  <a:txBody>
                    <a:bodyPr/>
                    <a:lstStyle/>
                    <a:p>
                      <a:pPr algn="r" rtl="0" fontAlgn="ctr"/>
                      <a:r>
                        <a:rPr lang="en-US" sz="1500" u="none" strike="noStrike" dirty="0">
                          <a:solidFill>
                            <a:schemeClr val="tx1"/>
                          </a:solidFill>
                          <a:effectLst/>
                        </a:rPr>
                        <a:t>54%</a:t>
                      </a:r>
                      <a:endParaRPr lang="en-US" sz="15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85095282"/>
                  </a:ext>
                </a:extLst>
              </a:tr>
              <a:tr h="256324">
                <a:tc rowSpan="4">
                  <a:txBody>
                    <a:bodyPr/>
                    <a:lstStyle/>
                    <a:p>
                      <a:pPr algn="l" fontAlgn="ctr"/>
                      <a:r>
                        <a:rPr lang="en-US" sz="1500" u="none" strike="noStrike" dirty="0">
                          <a:effectLst/>
                        </a:rPr>
                        <a:t>Purchase</a:t>
                      </a:r>
                      <a:endParaRPr lang="en-US" sz="1500" b="0" i="0" u="none" strike="noStrike" dirty="0">
                        <a:effectLst/>
                        <a:latin typeface="Calibri" panose="020F0502020204030204" pitchFamily="34" charset="0"/>
                      </a:endParaRPr>
                    </a:p>
                  </a:txBody>
                  <a:tcPr marL="9525" marR="9525" marT="9525" marB="0" anchor="ctr">
                    <a:solidFill>
                      <a:srgbClr val="D2DEEF"/>
                    </a:solidFill>
                  </a:tcPr>
                </a:tc>
                <a:tc>
                  <a:txBody>
                    <a:bodyPr/>
                    <a:lstStyle/>
                    <a:p>
                      <a:pPr algn="l" fontAlgn="b"/>
                      <a:r>
                        <a:rPr lang="en-US" sz="1500" u="none" strike="noStrike" dirty="0">
                          <a:solidFill>
                            <a:schemeClr val="tx1"/>
                          </a:solidFill>
                          <a:effectLst/>
                        </a:rPr>
                        <a:t>Total Applications</a:t>
                      </a:r>
                      <a:endParaRPr lang="en-US" sz="1500" b="0" i="0" u="none" strike="noStrike" dirty="0">
                        <a:solidFill>
                          <a:schemeClr val="tx1"/>
                        </a:solidFill>
                        <a:effectLst/>
                        <a:latin typeface="Calibri" panose="020F0502020204030204" pitchFamily="34" charset="0"/>
                      </a:endParaRPr>
                    </a:p>
                  </a:txBody>
                  <a:tcPr marL="9525" marR="9525" marT="9525" marB="0" anchor="b">
                    <a:solidFill>
                      <a:srgbClr val="D2DEEF"/>
                    </a:solidFill>
                  </a:tcPr>
                </a:tc>
                <a:tc>
                  <a:txBody>
                    <a:bodyPr/>
                    <a:lstStyle/>
                    <a:p>
                      <a:pPr algn="r" fontAlgn="b"/>
                      <a:r>
                        <a:rPr lang="en-US" sz="1500" u="none" strike="noStrike" dirty="0">
                          <a:solidFill>
                            <a:schemeClr val="tx1"/>
                          </a:solidFill>
                          <a:effectLst/>
                        </a:rPr>
                        <a:t>      6,065,075 </a:t>
                      </a:r>
                      <a:endParaRPr lang="en-US" sz="1500" b="0" i="0" u="none" strike="noStrike" dirty="0">
                        <a:solidFill>
                          <a:schemeClr val="tx1"/>
                        </a:solidFill>
                        <a:effectLst/>
                        <a:latin typeface="Calibri" panose="020F0502020204030204" pitchFamily="34" charset="0"/>
                      </a:endParaRPr>
                    </a:p>
                  </a:txBody>
                  <a:tcPr marL="9525" marR="9525" marT="9525" marB="0" anchor="b">
                    <a:solidFill>
                      <a:srgbClr val="D2DEEF"/>
                    </a:solidFill>
                  </a:tcPr>
                </a:tc>
                <a:tc>
                  <a:txBody>
                    <a:bodyPr/>
                    <a:lstStyle/>
                    <a:p>
                      <a:pPr algn="r" fontAlgn="b"/>
                      <a:r>
                        <a:rPr lang="en-US" sz="1500" u="none" strike="noStrike" dirty="0">
                          <a:solidFill>
                            <a:schemeClr val="tx1"/>
                          </a:solidFill>
                          <a:effectLst/>
                        </a:rPr>
                        <a:t>         782,255 </a:t>
                      </a:r>
                      <a:endParaRPr lang="en-US" sz="1500" b="0" i="0" u="none" strike="noStrike" dirty="0">
                        <a:solidFill>
                          <a:schemeClr val="tx1"/>
                        </a:solidFill>
                        <a:effectLst/>
                        <a:latin typeface="Calibri" panose="020F0502020204030204" pitchFamily="34" charset="0"/>
                      </a:endParaRPr>
                    </a:p>
                  </a:txBody>
                  <a:tcPr marL="9525" marR="9525" marT="9525" marB="0" anchor="b">
                    <a:solidFill>
                      <a:srgbClr val="D2DEEF"/>
                    </a:solidFill>
                  </a:tcPr>
                </a:tc>
                <a:extLst>
                  <a:ext uri="{0D108BD9-81ED-4DB2-BD59-A6C34878D82A}">
                    <a16:rowId xmlns:a16="http://schemas.microsoft.com/office/drawing/2014/main" val="69837492"/>
                  </a:ext>
                </a:extLst>
              </a:tr>
              <a:tr h="256324">
                <a:tc vMerge="1">
                  <a:txBody>
                    <a:bodyPr/>
                    <a:lstStyle/>
                    <a:p>
                      <a:endParaRPr lang="en-US"/>
                    </a:p>
                  </a:txBody>
                  <a:tcPr/>
                </a:tc>
                <a:tc>
                  <a:txBody>
                    <a:bodyPr/>
                    <a:lstStyle/>
                    <a:p>
                      <a:pPr algn="l" fontAlgn="b"/>
                      <a:r>
                        <a:rPr lang="en-US" sz="1500" u="none" strike="noStrike" dirty="0">
                          <a:solidFill>
                            <a:schemeClr val="tx1"/>
                          </a:solidFill>
                          <a:effectLst/>
                        </a:rPr>
                        <a:t>% of Application Denied</a:t>
                      </a:r>
                      <a:endParaRPr lang="en-US" sz="1500" b="0" i="0" u="none" strike="noStrike" dirty="0">
                        <a:solidFill>
                          <a:schemeClr val="tx1"/>
                        </a:solidFill>
                        <a:effectLst/>
                        <a:latin typeface="Calibri" panose="020F0502020204030204" pitchFamily="34" charset="0"/>
                      </a:endParaRPr>
                    </a:p>
                  </a:txBody>
                  <a:tcPr marL="9525" marR="9525" marT="9525" marB="0" anchor="b">
                    <a:solidFill>
                      <a:srgbClr val="D2DEEF"/>
                    </a:solidFill>
                  </a:tcPr>
                </a:tc>
                <a:tc>
                  <a:txBody>
                    <a:bodyPr/>
                    <a:lstStyle/>
                    <a:p>
                      <a:pPr algn="r" rtl="0" fontAlgn="ctr"/>
                      <a:r>
                        <a:rPr lang="en-US" sz="1500" u="none" strike="noStrike" dirty="0">
                          <a:solidFill>
                            <a:schemeClr val="tx1"/>
                          </a:solidFill>
                          <a:effectLst/>
                        </a:rPr>
                        <a:t>8%</a:t>
                      </a:r>
                      <a:endParaRPr lang="en-US" sz="1500" b="0" i="0" u="none" strike="noStrike" dirty="0">
                        <a:solidFill>
                          <a:schemeClr val="tx1"/>
                        </a:solidFill>
                        <a:effectLst/>
                        <a:latin typeface="Calibri" panose="020F0502020204030204" pitchFamily="34" charset="0"/>
                      </a:endParaRPr>
                    </a:p>
                  </a:txBody>
                  <a:tcPr marL="9525" marR="9525" marT="9525" marB="0" anchor="ctr">
                    <a:solidFill>
                      <a:srgbClr val="D2DEEF"/>
                    </a:solidFill>
                  </a:tcPr>
                </a:tc>
                <a:tc>
                  <a:txBody>
                    <a:bodyPr/>
                    <a:lstStyle/>
                    <a:p>
                      <a:pPr algn="r" rtl="0" fontAlgn="ctr"/>
                      <a:r>
                        <a:rPr lang="en-US" sz="1500" u="none" strike="noStrike" dirty="0">
                          <a:solidFill>
                            <a:schemeClr val="tx1"/>
                          </a:solidFill>
                          <a:effectLst/>
                        </a:rPr>
                        <a:t>17%</a:t>
                      </a:r>
                      <a:endParaRPr lang="en-US" sz="1500" b="0" i="0" u="none" strike="noStrike" dirty="0">
                        <a:solidFill>
                          <a:schemeClr val="tx1"/>
                        </a:solidFill>
                        <a:effectLst/>
                        <a:latin typeface="Calibri" panose="020F0502020204030204" pitchFamily="34" charset="0"/>
                      </a:endParaRPr>
                    </a:p>
                  </a:txBody>
                  <a:tcPr marL="9525" marR="9525" marT="9525" marB="0" anchor="ctr">
                    <a:solidFill>
                      <a:srgbClr val="D2DEEF"/>
                    </a:solidFill>
                  </a:tcPr>
                </a:tc>
                <a:extLst>
                  <a:ext uri="{0D108BD9-81ED-4DB2-BD59-A6C34878D82A}">
                    <a16:rowId xmlns:a16="http://schemas.microsoft.com/office/drawing/2014/main" val="555516537"/>
                  </a:ext>
                </a:extLst>
              </a:tr>
              <a:tr h="256324">
                <a:tc vMerge="1">
                  <a:txBody>
                    <a:bodyPr/>
                    <a:lstStyle/>
                    <a:p>
                      <a:endParaRPr lang="en-US"/>
                    </a:p>
                  </a:txBody>
                  <a:tcPr/>
                </a:tc>
                <a:tc>
                  <a:txBody>
                    <a:bodyPr/>
                    <a:lstStyle/>
                    <a:p>
                      <a:pPr algn="l" fontAlgn="b"/>
                      <a:r>
                        <a:rPr lang="en-US" sz="1500" u="none" strike="noStrike" dirty="0">
                          <a:solidFill>
                            <a:schemeClr val="tx1"/>
                          </a:solidFill>
                          <a:effectLst/>
                        </a:rPr>
                        <a:t>     % Denial Reason is Collateral</a:t>
                      </a:r>
                      <a:endParaRPr lang="en-US" sz="1500" b="0" i="0" u="none" strike="sng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solidFill>
                      <a:srgbClr val="D2DEEF"/>
                    </a:solidFill>
                  </a:tcPr>
                </a:tc>
                <a:tc>
                  <a:txBody>
                    <a:bodyPr/>
                    <a:lstStyle/>
                    <a:p>
                      <a:pPr algn="r" rtl="0" fontAlgn="ctr"/>
                      <a:r>
                        <a:rPr lang="en-US" sz="1500" u="none" strike="noStrike" dirty="0">
                          <a:solidFill>
                            <a:schemeClr val="tx1"/>
                          </a:solidFill>
                          <a:effectLst/>
                        </a:rPr>
                        <a:t>13%</a:t>
                      </a:r>
                      <a:endParaRPr lang="en-US" sz="1500" b="0" i="0" u="none" strike="noStrike" dirty="0">
                        <a:solidFill>
                          <a:schemeClr val="tx1"/>
                        </a:solidFill>
                        <a:effectLst/>
                        <a:latin typeface="Calibri" panose="020F0502020204030204" pitchFamily="34" charset="0"/>
                      </a:endParaRPr>
                    </a:p>
                  </a:txBody>
                  <a:tcPr marL="9525" marR="9525" marT="9525" marB="0" anchor="ctr">
                    <a:solidFill>
                      <a:srgbClr val="D2DEEF"/>
                    </a:solidFill>
                  </a:tcPr>
                </a:tc>
                <a:tc>
                  <a:txBody>
                    <a:bodyPr/>
                    <a:lstStyle/>
                    <a:p>
                      <a:pPr algn="r" rtl="0" fontAlgn="ctr"/>
                      <a:r>
                        <a:rPr lang="en-US" sz="1500" u="none" strike="noStrike" dirty="0">
                          <a:solidFill>
                            <a:schemeClr val="tx1"/>
                          </a:solidFill>
                          <a:effectLst/>
                        </a:rPr>
                        <a:t>8%</a:t>
                      </a:r>
                      <a:endParaRPr lang="en-US" sz="1500" b="0" i="0" u="none" strike="noStrike" dirty="0">
                        <a:solidFill>
                          <a:schemeClr val="tx1"/>
                        </a:solidFill>
                        <a:effectLst/>
                        <a:latin typeface="Calibri" panose="020F0502020204030204" pitchFamily="34" charset="0"/>
                      </a:endParaRPr>
                    </a:p>
                  </a:txBody>
                  <a:tcPr marL="9525" marR="9525" marT="9525" marB="0" anchor="ctr">
                    <a:solidFill>
                      <a:srgbClr val="D2DEEF"/>
                    </a:solidFill>
                  </a:tcPr>
                </a:tc>
                <a:extLst>
                  <a:ext uri="{0D108BD9-81ED-4DB2-BD59-A6C34878D82A}">
                    <a16:rowId xmlns:a16="http://schemas.microsoft.com/office/drawing/2014/main" val="3871338722"/>
                  </a:ext>
                </a:extLst>
              </a:tr>
              <a:tr h="256324">
                <a:tc vMerge="1">
                  <a:txBody>
                    <a:bodyPr/>
                    <a:lstStyle/>
                    <a:p>
                      <a:pPr algn="l" fontAlgn="ctr"/>
                      <a:endParaRPr lang="en-US" sz="1500" b="0" i="0" u="none" strike="noStrike" dirty="0">
                        <a:effectLst/>
                        <a:latin typeface="Calibri" panose="020F0502020204030204" pitchFamily="34" charset="0"/>
                      </a:endParaRPr>
                    </a:p>
                  </a:txBody>
                  <a:tcPr marL="9525" marR="9525" marT="9525" marB="0" anchor="ctr">
                    <a:solidFill>
                      <a:srgbClr val="D2DEEF"/>
                    </a:solidFill>
                  </a:tcPr>
                </a:tc>
                <a:tc>
                  <a:txBody>
                    <a:bodyPr/>
                    <a:lstStyle/>
                    <a:p>
                      <a:pPr algn="l" fontAlgn="b"/>
                      <a:r>
                        <a:rPr lang="en-US" sz="1500" u="none" strike="noStrike" dirty="0">
                          <a:solidFill>
                            <a:schemeClr val="tx1"/>
                          </a:solidFill>
                          <a:effectLst/>
                        </a:rPr>
                        <a:t>     % Denial Reason is DTI or Credit History</a:t>
                      </a:r>
                      <a:endParaRPr lang="en-US" sz="1500" b="0" i="0" u="none" strike="noStrike" dirty="0">
                        <a:solidFill>
                          <a:schemeClr val="tx1"/>
                        </a:solidFill>
                        <a:effectLst/>
                        <a:latin typeface="Calibri" panose="020F0502020204030204" pitchFamily="34" charset="0"/>
                      </a:endParaRPr>
                    </a:p>
                  </a:txBody>
                  <a:tcPr marL="9525" marR="9525" marT="9525" marB="0" anchor="b">
                    <a:solidFill>
                      <a:srgbClr val="D2DEEF"/>
                    </a:solidFill>
                  </a:tcPr>
                </a:tc>
                <a:tc>
                  <a:txBody>
                    <a:bodyPr/>
                    <a:lstStyle/>
                    <a:p>
                      <a:pPr algn="r" rtl="0" fontAlgn="ctr"/>
                      <a:r>
                        <a:rPr lang="en-US" sz="1500" u="none" strike="noStrike" dirty="0">
                          <a:solidFill>
                            <a:schemeClr val="tx1"/>
                          </a:solidFill>
                          <a:effectLst/>
                        </a:rPr>
                        <a:t>56%</a:t>
                      </a:r>
                      <a:endParaRPr lang="en-US" sz="1500" b="0" i="0" u="none" strike="noStrike" dirty="0">
                        <a:solidFill>
                          <a:schemeClr val="tx1"/>
                        </a:solidFill>
                        <a:effectLst/>
                        <a:latin typeface="Calibri" panose="020F0502020204030204" pitchFamily="34" charset="0"/>
                      </a:endParaRPr>
                    </a:p>
                  </a:txBody>
                  <a:tcPr marL="9525" marR="9525" marT="9525" marB="0" anchor="ctr">
                    <a:solidFill>
                      <a:srgbClr val="D2DEEF"/>
                    </a:solidFill>
                  </a:tcPr>
                </a:tc>
                <a:tc>
                  <a:txBody>
                    <a:bodyPr/>
                    <a:lstStyle/>
                    <a:p>
                      <a:pPr algn="r" rtl="0" fontAlgn="ctr"/>
                      <a:r>
                        <a:rPr lang="en-US" sz="1500" u="none" strike="noStrike" dirty="0">
                          <a:solidFill>
                            <a:schemeClr val="tx1"/>
                          </a:solidFill>
                          <a:effectLst/>
                        </a:rPr>
                        <a:t>66%</a:t>
                      </a:r>
                      <a:endParaRPr lang="en-US" sz="1500" b="0" i="0" u="none" strike="noStrike" dirty="0">
                        <a:solidFill>
                          <a:schemeClr val="tx1"/>
                        </a:solidFill>
                        <a:effectLst/>
                        <a:latin typeface="Calibri" panose="020F0502020204030204" pitchFamily="34" charset="0"/>
                      </a:endParaRPr>
                    </a:p>
                  </a:txBody>
                  <a:tcPr marL="9525" marR="9525" marT="9525" marB="0" anchor="ctr">
                    <a:solidFill>
                      <a:srgbClr val="D2DEEF"/>
                    </a:solidFill>
                  </a:tcPr>
                </a:tc>
                <a:extLst>
                  <a:ext uri="{0D108BD9-81ED-4DB2-BD59-A6C34878D82A}">
                    <a16:rowId xmlns:a16="http://schemas.microsoft.com/office/drawing/2014/main" val="3814248605"/>
                  </a:ext>
                </a:extLst>
              </a:tr>
              <a:tr h="197258">
                <a:tc gridSpan="4">
                  <a:txBody>
                    <a:bodyPr/>
                    <a:lstStyle/>
                    <a:p>
                      <a:pPr algn="l" fontAlgn="ctr"/>
                      <a:r>
                        <a:rPr lang="en-US" sz="1200" u="none" strike="noStrike" dirty="0">
                          <a:solidFill>
                            <a:schemeClr val="tx1"/>
                          </a:solidFill>
                          <a:effectLst/>
                        </a:rPr>
                        <a:t>Note: Data </a:t>
                      </a:r>
                      <a:r>
                        <a:rPr lang="en-US" sz="1200" u="none" strike="noStrike" dirty="0" smtClean="0">
                          <a:solidFill>
                            <a:schemeClr val="tx1"/>
                          </a:solidFill>
                          <a:effectLst/>
                        </a:rPr>
                        <a:t>for 1st </a:t>
                      </a:r>
                      <a:r>
                        <a:rPr lang="en-US" sz="1200" u="none" strike="noStrike" dirty="0">
                          <a:solidFill>
                            <a:schemeClr val="tx1"/>
                          </a:solidFill>
                          <a:effectLst/>
                        </a:rPr>
                        <a:t>lien, 1-unit, owner-occupied homes only. </a:t>
                      </a:r>
                      <a:r>
                        <a:rPr lang="en-US" sz="1200" u="none" strike="noStrike" dirty="0" smtClean="0">
                          <a:solidFill>
                            <a:schemeClr val="tx1"/>
                          </a:solidFill>
                          <a:effectLst/>
                        </a:rPr>
                        <a:t>Excludes </a:t>
                      </a:r>
                      <a:r>
                        <a:rPr lang="en-US" sz="1200" u="none" strike="noStrike" dirty="0">
                          <a:solidFill>
                            <a:schemeClr val="tx1"/>
                          </a:solidFill>
                          <a:effectLst/>
                        </a:rPr>
                        <a:t>I/O, balloons, or </a:t>
                      </a:r>
                      <a:r>
                        <a:rPr lang="en-US" sz="1200" u="none" strike="noStrike" dirty="0" smtClean="0">
                          <a:solidFill>
                            <a:schemeClr val="tx1"/>
                          </a:solidFill>
                          <a:effectLst/>
                        </a:rPr>
                        <a:t>neg. am. </a:t>
                      </a:r>
                      <a:r>
                        <a:rPr lang="en-US" sz="1200" u="none" strike="noStrike" dirty="0">
                          <a:solidFill>
                            <a:schemeClr val="tx1"/>
                          </a:solidFill>
                          <a:effectLst/>
                        </a:rPr>
                        <a:t>loans</a:t>
                      </a:r>
                      <a:r>
                        <a:rPr lang="en-US" sz="1200" u="none" strike="noStrike" dirty="0" smtClean="0">
                          <a:solidFill>
                            <a:schemeClr val="tx1"/>
                          </a:solidFill>
                          <a:effectLst/>
                        </a:rPr>
                        <a:t>. “Denial</a:t>
                      </a:r>
                      <a:r>
                        <a:rPr lang="en-US" sz="1200" u="none" strike="noStrike" baseline="0" dirty="0" smtClean="0">
                          <a:solidFill>
                            <a:schemeClr val="tx1"/>
                          </a:solidFill>
                          <a:effectLst/>
                        </a:rPr>
                        <a:t> “for principal denial reason only. </a:t>
                      </a:r>
                      <a:r>
                        <a:rPr lang="en-US" sz="1200" u="none" strike="noStrike" dirty="0" smtClean="0">
                          <a:solidFill>
                            <a:schemeClr val="tx1"/>
                          </a:solidFill>
                          <a:effectLst/>
                        </a:rPr>
                        <a:t> </a:t>
                      </a:r>
                      <a:endParaRPr lang="en-US" sz="1200" u="none" strike="noStrike" dirty="0">
                        <a:solidFill>
                          <a:schemeClr val="tx1"/>
                        </a:solidFill>
                        <a:effectLst/>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6032778"/>
                  </a:ext>
                </a:extLst>
              </a:tr>
              <a:tr h="194832">
                <a:tc gridSpan="4">
                  <a:txBody>
                    <a:bodyPr/>
                    <a:lstStyle/>
                    <a:p>
                      <a:pPr algn="l" fontAlgn="b"/>
                      <a:r>
                        <a:rPr lang="en-US" sz="1200" u="none" strike="noStrike" dirty="0">
                          <a:solidFill>
                            <a:schemeClr val="tx1"/>
                          </a:solidFill>
                          <a:effectLst/>
                        </a:rPr>
                        <a:t>Source: HMDA 2018 &amp; 2019</a:t>
                      </a:r>
                      <a:endParaRPr lang="en-US" sz="1200" b="0" i="0" u="none" strike="noStrike" dirty="0">
                        <a:solidFill>
                          <a:schemeClr val="tx1"/>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1528749"/>
                  </a:ext>
                </a:extLst>
              </a:tr>
            </a:tbl>
          </a:graphicData>
        </a:graphic>
      </p:graphicFrame>
    </p:spTree>
    <p:extLst>
      <p:ext uri="{BB962C8B-B14F-4D97-AF65-F5344CB8AC3E}">
        <p14:creationId xmlns:p14="http://schemas.microsoft.com/office/powerpoint/2010/main" val="1620228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60</a:t>
            </a:fld>
            <a:endParaRPr lang="en-US" dirty="0"/>
          </a:p>
        </p:txBody>
      </p:sp>
      <p:sp>
        <p:nvSpPr>
          <p:cNvPr id="6" name="Rectangle 5"/>
          <p:cNvSpPr/>
          <p:nvPr/>
        </p:nvSpPr>
        <p:spPr>
          <a:xfrm>
            <a:off x="266462" y="6312289"/>
            <a:ext cx="8773083" cy="276999"/>
          </a:xfrm>
          <a:prstGeom prst="rect">
            <a:avLst/>
          </a:prstGeom>
        </p:spPr>
        <p:txBody>
          <a:bodyPr wrap="square">
            <a:spAutoFit/>
          </a:bodyPr>
          <a:lstStyle/>
          <a:p>
            <a:r>
              <a:rPr lang="en-US" sz="1200" dirty="0">
                <a:solidFill>
                  <a:srgbClr val="000000"/>
                </a:solidFill>
                <a:cs typeface="Arial"/>
              </a:rPr>
              <a:t>Source: Census and </a:t>
            </a:r>
            <a:r>
              <a:rPr lang="en-US" sz="1200" dirty="0">
                <a:solidFill>
                  <a:prstClr val="black"/>
                </a:solidFill>
              </a:rPr>
              <a:t>AEI Housing Center, </a:t>
            </a:r>
            <a:r>
              <a:rPr lang="en-US" sz="1200" dirty="0">
                <a:solidFill>
                  <a:srgbClr val="0070C0"/>
                </a:solidFill>
                <a:cs typeface="Arial"/>
                <a:hlinkClick r:id="rId2"/>
              </a:rPr>
              <a:t>www.AEI.org/housing</a:t>
            </a:r>
            <a:r>
              <a:rPr lang="en-US" sz="1200" dirty="0">
                <a:solidFill>
                  <a:srgbClr val="0070C0"/>
                </a:solidFill>
                <a:cs typeface="Arial"/>
              </a:rPr>
              <a:t>.</a:t>
            </a:r>
            <a:endParaRPr lang="en-US" sz="1200" dirty="0">
              <a:solidFill>
                <a:srgbClr val="000000"/>
              </a:solidFill>
              <a:cs typeface="Arial"/>
            </a:endParaRPr>
          </a:p>
        </p:txBody>
      </p:sp>
      <p:sp>
        <p:nvSpPr>
          <p:cNvPr id="8" name="Title 1"/>
          <p:cNvSpPr txBox="1">
            <a:spLocks/>
          </p:cNvSpPr>
          <p:nvPr/>
        </p:nvSpPr>
        <p:spPr>
          <a:xfrm>
            <a:off x="0" y="-1729"/>
            <a:ext cx="9144000" cy="476926"/>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Progress in Racial Integration</a:t>
            </a:r>
          </a:p>
        </p:txBody>
      </p:sp>
      <p:sp>
        <p:nvSpPr>
          <p:cNvPr id="7" name="Rectangle 6"/>
          <p:cNvSpPr/>
          <p:nvPr/>
        </p:nvSpPr>
        <p:spPr>
          <a:xfrm>
            <a:off x="95536" y="554704"/>
            <a:ext cx="8944009" cy="1200329"/>
          </a:xfrm>
          <a:prstGeom prst="rect">
            <a:avLst/>
          </a:prstGeom>
        </p:spPr>
        <p:txBody>
          <a:bodyPr wrap="square">
            <a:spAutoFit/>
          </a:bodyPr>
          <a:lstStyle/>
          <a:p>
            <a:pPr algn="ctr">
              <a:lnSpc>
                <a:spcPct val="90000"/>
              </a:lnSpc>
            </a:pPr>
            <a:r>
              <a:rPr lang="en-US" sz="1600" b="1" i="1" dirty="0" smtClean="0">
                <a:latin typeface="Arial" panose="020B0604020202020204" pitchFamily="34" charset="0"/>
                <a:cs typeface="Arial" panose="020B0604020202020204" pitchFamily="34" charset="0"/>
              </a:rPr>
              <a:t>While the </a:t>
            </a:r>
            <a:r>
              <a:rPr lang="en-US" sz="1600" b="1" i="1" dirty="0">
                <a:latin typeface="Arial" panose="020B0604020202020204" pitchFamily="34" charset="0"/>
                <a:cs typeface="Arial" panose="020B0604020202020204" pitchFamily="34" charset="0"/>
              </a:rPr>
              <a:t>Black homeownership rate in 2019 i</a:t>
            </a:r>
            <a:r>
              <a:rPr lang="en-US" sz="1600" b="1" i="1" dirty="0" smtClean="0">
                <a:latin typeface="Arial" panose="020B0604020202020204" pitchFamily="34" charset="0"/>
                <a:cs typeface="Arial" panose="020B0604020202020204" pitchFamily="34" charset="0"/>
              </a:rPr>
              <a:t>s below the same rate in 1990, </a:t>
            </a:r>
            <a:r>
              <a:rPr lang="en-US" sz="1600" b="1" i="1" dirty="0">
                <a:latin typeface="Arial" panose="020B0604020202020204" pitchFamily="34" charset="0"/>
                <a:cs typeface="Arial" panose="020B0604020202020204" pitchFamily="34" charset="0"/>
              </a:rPr>
              <a:t>the stock of Black homeowners has increasingly shifted to areas that were predominantly White in 1990. </a:t>
            </a:r>
            <a:r>
              <a:rPr lang="en-US" sz="1600" b="1" i="1" dirty="0" smtClean="0">
                <a:latin typeface="Arial" panose="020B0604020202020204" pitchFamily="34" charset="0"/>
                <a:cs typeface="Arial" panose="020B0604020202020204" pitchFamily="34" charset="0"/>
              </a:rPr>
              <a:t>We </a:t>
            </a:r>
            <a:r>
              <a:rPr lang="en-US" sz="1600" b="1" i="1" dirty="0">
                <a:latin typeface="Arial" panose="020B0604020202020204" pitchFamily="34" charset="0"/>
                <a:cs typeface="Arial" panose="020B0604020202020204" pitchFamily="34" charset="0"/>
              </a:rPr>
              <a:t>find the same pattern for </a:t>
            </a:r>
            <a:r>
              <a:rPr lang="en-US" sz="1600" b="1" i="1" dirty="0" smtClean="0">
                <a:latin typeface="Arial" panose="020B0604020202020204" pitchFamily="34" charset="0"/>
                <a:cs typeface="Arial" panose="020B0604020202020204" pitchFamily="34" charset="0"/>
              </a:rPr>
              <a:t>renters (not shown). Notwithstanding progress since 1990 when about </a:t>
            </a:r>
            <a:r>
              <a:rPr lang="en-US" sz="1600" b="1" i="1" dirty="0" smtClean="0">
                <a:latin typeface="Arial" panose="020B0604020202020204" pitchFamily="34" charset="0"/>
                <a:cs typeface="Arial" panose="020B0604020202020204" pitchFamily="34" charset="0"/>
              </a:rPr>
              <a:t>32% </a:t>
            </a:r>
            <a:r>
              <a:rPr lang="en-US" sz="1600" b="1" i="1" dirty="0" smtClean="0">
                <a:latin typeface="Arial" panose="020B0604020202020204" pitchFamily="34" charset="0"/>
                <a:cs typeface="Arial" panose="020B0604020202020204" pitchFamily="34" charset="0"/>
              </a:rPr>
              <a:t>of </a:t>
            </a:r>
            <a:r>
              <a:rPr lang="en-US" sz="1600" b="1" i="1" dirty="0">
                <a:latin typeface="Arial" panose="020B0604020202020204" pitchFamily="34" charset="0"/>
                <a:cs typeface="Arial" panose="020B0604020202020204" pitchFamily="34" charset="0"/>
              </a:rPr>
              <a:t>housing units with a </a:t>
            </a:r>
            <a:r>
              <a:rPr lang="en-US" sz="1600" b="1" i="1" dirty="0" smtClean="0">
                <a:latin typeface="Arial" panose="020B0604020202020204" pitchFamily="34" charset="0"/>
                <a:cs typeface="Arial" panose="020B0604020202020204" pitchFamily="34" charset="0"/>
              </a:rPr>
              <a:t>Black householder were </a:t>
            </a:r>
            <a:r>
              <a:rPr lang="en-US" sz="1600" b="1" i="1" dirty="0">
                <a:latin typeface="Arial" panose="020B0604020202020204" pitchFamily="34" charset="0"/>
                <a:cs typeface="Arial" panose="020B0604020202020204" pitchFamily="34" charset="0"/>
              </a:rPr>
              <a:t>in tracts with 80% or more </a:t>
            </a:r>
            <a:r>
              <a:rPr lang="en-US" sz="1600" b="1" i="1" dirty="0" smtClean="0">
                <a:latin typeface="Arial" panose="020B0604020202020204" pitchFamily="34" charset="0"/>
                <a:cs typeface="Arial" panose="020B0604020202020204" pitchFamily="34" charset="0"/>
              </a:rPr>
              <a:t>Black residents, in </a:t>
            </a:r>
            <a:r>
              <a:rPr lang="en-US" sz="1600" b="1" i="1" dirty="0">
                <a:latin typeface="Arial" panose="020B0604020202020204" pitchFamily="34" charset="0"/>
                <a:cs typeface="Arial" panose="020B0604020202020204" pitchFamily="34" charset="0"/>
              </a:rPr>
              <a:t>2019 about 17% </a:t>
            </a:r>
            <a:r>
              <a:rPr lang="en-US" sz="1600" b="1" i="1" dirty="0" smtClean="0">
                <a:latin typeface="Arial" panose="020B0604020202020204" pitchFamily="34" charset="0"/>
                <a:cs typeface="Arial" panose="020B0604020202020204" pitchFamily="34" charset="0"/>
              </a:rPr>
              <a:t>of remain in such tracts. </a:t>
            </a:r>
            <a:endParaRPr lang="en-US" sz="1600" b="1" i="1" dirty="0">
              <a:latin typeface="Arial" panose="020B0604020202020204" pitchFamily="34" charset="0"/>
              <a:cs typeface="Arial" panose="020B0604020202020204" pitchFamily="34" charset="0"/>
            </a:endParaRPr>
          </a:p>
        </p:txBody>
      </p:sp>
      <p:pic>
        <p:nvPicPr>
          <p:cNvPr id="1026" name="Picture 2"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b="3906"/>
          <a:stretch/>
        </p:blipFill>
        <p:spPr bwMode="auto">
          <a:xfrm>
            <a:off x="266462" y="1946337"/>
            <a:ext cx="6343650" cy="436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951777" y="2387482"/>
            <a:ext cx="1913201" cy="3262432"/>
          </a:xfrm>
          <a:prstGeom prst="rect">
            <a:avLst/>
          </a:prstGeom>
          <a:noFill/>
        </p:spPr>
        <p:txBody>
          <a:bodyPr wrap="square" rtlCol="0">
            <a:spAutoFit/>
          </a:bodyPr>
          <a:lstStyle/>
          <a:p>
            <a:r>
              <a:rPr lang="en-US" sz="1600" dirty="0"/>
              <a:t>Dissimilarity Score* (largest 100 metros):</a:t>
            </a:r>
          </a:p>
          <a:p>
            <a:r>
              <a:rPr lang="en-US" sz="1400" dirty="0"/>
              <a:t>1990: </a:t>
            </a:r>
            <a:r>
              <a:rPr lang="en-US" sz="1400" dirty="0" smtClean="0"/>
              <a:t>70%</a:t>
            </a:r>
            <a:endParaRPr lang="en-US" sz="1400" dirty="0"/>
          </a:p>
          <a:p>
            <a:r>
              <a:rPr lang="en-US" sz="1400" dirty="0"/>
              <a:t>2000: </a:t>
            </a:r>
            <a:r>
              <a:rPr lang="en-US" sz="1400" dirty="0" smtClean="0"/>
              <a:t>66%</a:t>
            </a:r>
            <a:endParaRPr lang="en-US" sz="1400" dirty="0"/>
          </a:p>
          <a:p>
            <a:r>
              <a:rPr lang="en-US" sz="1400" dirty="0"/>
              <a:t>2010: </a:t>
            </a:r>
            <a:r>
              <a:rPr lang="en-US" sz="1400" dirty="0" smtClean="0"/>
              <a:t>61%</a:t>
            </a:r>
            <a:endParaRPr lang="en-US" sz="1400" dirty="0"/>
          </a:p>
          <a:p>
            <a:r>
              <a:rPr lang="en-US" sz="1400" dirty="0"/>
              <a:t>2019: </a:t>
            </a:r>
            <a:r>
              <a:rPr lang="en-US" sz="1400" dirty="0" smtClean="0"/>
              <a:t>59%</a:t>
            </a:r>
            <a:endParaRPr lang="en-US" sz="1400" dirty="0"/>
          </a:p>
          <a:p>
            <a:endParaRPr lang="en-US" sz="1100" dirty="0"/>
          </a:p>
          <a:p>
            <a:r>
              <a:rPr lang="en-US" sz="1300" dirty="0"/>
              <a:t>*The dissimilarity index measures the share of Black </a:t>
            </a:r>
            <a:r>
              <a:rPr lang="en-US" sz="1300" dirty="0" smtClean="0"/>
              <a:t>residents (owners and renters) that </a:t>
            </a:r>
            <a:r>
              <a:rPr lang="en-US" sz="1300" dirty="0"/>
              <a:t>would have to move to produce a distribution that matches that of the larger area.</a:t>
            </a:r>
          </a:p>
        </p:txBody>
      </p:sp>
    </p:spTree>
    <p:extLst>
      <p:ext uri="{BB962C8B-B14F-4D97-AF65-F5344CB8AC3E}">
        <p14:creationId xmlns:p14="http://schemas.microsoft.com/office/powerpoint/2010/main" val="7085260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847" y="1869297"/>
            <a:ext cx="5951110" cy="419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5EC896E7-D138-41A8-AB37-BF01DDA15C47}" type="slidenum">
              <a:rPr lang="en-US" smtClean="0"/>
              <a:t>61</a:t>
            </a:fld>
            <a:endParaRPr lang="en-US"/>
          </a:p>
        </p:txBody>
      </p:sp>
      <p:sp>
        <p:nvSpPr>
          <p:cNvPr id="6" name="Rectangle 5"/>
          <p:cNvSpPr/>
          <p:nvPr/>
        </p:nvSpPr>
        <p:spPr>
          <a:xfrm>
            <a:off x="370917" y="6315684"/>
            <a:ext cx="8773083" cy="430887"/>
          </a:xfrm>
          <a:prstGeom prst="rect">
            <a:avLst/>
          </a:prstGeom>
        </p:spPr>
        <p:txBody>
          <a:bodyPr wrap="square">
            <a:spAutoFit/>
          </a:bodyPr>
          <a:lstStyle/>
          <a:p>
            <a:r>
              <a:rPr lang="en-US" sz="1100" dirty="0">
                <a:cs typeface="Arial"/>
              </a:rPr>
              <a:t>Note: MFI stands for Median Family </a:t>
            </a:r>
            <a:r>
              <a:rPr lang="en-US" sz="1100" dirty="0" smtClean="0">
                <a:cs typeface="Arial"/>
              </a:rPr>
              <a:t>Income and AMI stands for Area Median Income.</a:t>
            </a:r>
            <a:endParaRPr lang="en-US" sz="1100" dirty="0">
              <a:cs typeface="Arial"/>
            </a:endParaRPr>
          </a:p>
          <a:p>
            <a:r>
              <a:rPr lang="en-US" sz="1100" dirty="0" smtClean="0">
                <a:cs typeface="Arial"/>
              </a:rPr>
              <a:t>Source</a:t>
            </a:r>
            <a:r>
              <a:rPr lang="en-US" sz="1100" dirty="0">
                <a:cs typeface="Arial"/>
              </a:rPr>
              <a:t>: Census, FFIEC, and </a:t>
            </a:r>
            <a:r>
              <a:rPr lang="en-US" sz="1100" dirty="0"/>
              <a:t>AEI Housin</a:t>
            </a:r>
            <a:r>
              <a:rPr lang="en-US" sz="1100" dirty="0">
                <a:solidFill>
                  <a:prstClr val="black"/>
                </a:solidFill>
              </a:rPr>
              <a:t>g Center, </a:t>
            </a:r>
            <a:r>
              <a:rPr lang="en-US" sz="1100" dirty="0">
                <a:solidFill>
                  <a:srgbClr val="0070C0"/>
                </a:solidFill>
                <a:cs typeface="Arial"/>
                <a:hlinkClick r:id="rId3"/>
              </a:rPr>
              <a:t>www.AEI.org/housing</a:t>
            </a:r>
            <a:r>
              <a:rPr lang="en-US" sz="1100" dirty="0">
                <a:solidFill>
                  <a:srgbClr val="0070C0"/>
                </a:solidFill>
                <a:cs typeface="Arial"/>
              </a:rPr>
              <a:t>.</a:t>
            </a:r>
            <a:endParaRPr lang="en-US" sz="1100" dirty="0">
              <a:solidFill>
                <a:srgbClr val="000000"/>
              </a:solidFill>
              <a:cs typeface="Arial"/>
            </a:endParaRPr>
          </a:p>
        </p:txBody>
      </p:sp>
      <p:sp>
        <p:nvSpPr>
          <p:cNvPr id="8" name="Title 1"/>
          <p:cNvSpPr txBox="1">
            <a:spLocks/>
          </p:cNvSpPr>
          <p:nvPr/>
        </p:nvSpPr>
        <p:spPr>
          <a:xfrm>
            <a:off x="0" y="-1233"/>
            <a:ext cx="9144000" cy="757197"/>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smtClean="0">
                <a:latin typeface="Arial" panose="020B0604020202020204" pitchFamily="34" charset="0"/>
                <a:cs typeface="Arial" panose="020B0604020202020204" pitchFamily="34" charset="0"/>
              </a:rPr>
              <a:t>There Has Been an Increase in Stratification </a:t>
            </a:r>
            <a:r>
              <a:rPr lang="en-US" sz="2600" dirty="0">
                <a:latin typeface="Arial" panose="020B0604020202020204" pitchFamily="34" charset="0"/>
                <a:cs typeface="Arial" panose="020B0604020202020204" pitchFamily="34" charset="0"/>
              </a:rPr>
              <a:t>along </a:t>
            </a:r>
            <a:r>
              <a:rPr lang="en-US" sz="2600" dirty="0" smtClean="0">
                <a:latin typeface="Arial" panose="020B0604020202020204" pitchFamily="34" charset="0"/>
                <a:cs typeface="Arial" panose="020B0604020202020204" pitchFamily="34" charset="0"/>
              </a:rPr>
              <a:t>Income and Socioeconomic </a:t>
            </a:r>
            <a:r>
              <a:rPr lang="en-US" sz="2600" dirty="0">
                <a:latin typeface="Arial" panose="020B0604020202020204" pitchFamily="34" charset="0"/>
                <a:cs typeface="Arial" panose="020B0604020202020204" pitchFamily="34" charset="0"/>
              </a:rPr>
              <a:t>Status</a:t>
            </a:r>
          </a:p>
        </p:txBody>
      </p:sp>
      <p:sp>
        <p:nvSpPr>
          <p:cNvPr id="7" name="Rectangle 6"/>
          <p:cNvSpPr/>
          <p:nvPr/>
        </p:nvSpPr>
        <p:spPr>
          <a:xfrm>
            <a:off x="191070" y="893441"/>
            <a:ext cx="8637046" cy="757130"/>
          </a:xfrm>
          <a:prstGeom prst="rect">
            <a:avLst/>
          </a:prstGeom>
        </p:spPr>
        <p:txBody>
          <a:bodyPr wrap="square">
            <a:spAutoFit/>
          </a:bodyPr>
          <a:lstStyle/>
          <a:p>
            <a:pPr algn="ctr">
              <a:lnSpc>
                <a:spcPct val="90000"/>
              </a:lnSpc>
            </a:pPr>
            <a:r>
              <a:rPr lang="en-US" sz="1600" b="1" i="1" dirty="0" smtClean="0">
                <a:latin typeface="Arial" panose="020B0604020202020204" pitchFamily="34" charset="0"/>
                <a:cs typeface="Arial" panose="020B0604020202020204" pitchFamily="34" charset="0"/>
              </a:rPr>
              <a:t>Here we measure the share of tracts within 75% and 125% of AMI. By this simple measure we can see that 54% of tracts in 1990 were within this range, compared  to 44% in 2019.</a:t>
            </a:r>
            <a:endParaRPr lang="en-US" sz="1600" b="1" i="1" dirty="0">
              <a:latin typeface="Arial" panose="020B0604020202020204" pitchFamily="34" charset="0"/>
              <a:cs typeface="Arial" panose="020B0604020202020204" pitchFamily="34" charset="0"/>
            </a:endParaRPr>
          </a:p>
        </p:txBody>
      </p:sp>
      <p:sp>
        <p:nvSpPr>
          <p:cNvPr id="5" name="TextBox 4"/>
          <p:cNvSpPr txBox="1"/>
          <p:nvPr/>
        </p:nvSpPr>
        <p:spPr>
          <a:xfrm>
            <a:off x="5216156" y="2360157"/>
            <a:ext cx="2331801" cy="954107"/>
          </a:xfrm>
          <a:prstGeom prst="rect">
            <a:avLst/>
          </a:prstGeom>
          <a:noFill/>
        </p:spPr>
        <p:txBody>
          <a:bodyPr wrap="square" rtlCol="0">
            <a:spAutoFit/>
          </a:bodyPr>
          <a:lstStyle/>
          <a:p>
            <a:r>
              <a:rPr lang="en-US" sz="1400" dirty="0"/>
              <a:t>Share of tracts </a:t>
            </a:r>
          </a:p>
          <a:p>
            <a:r>
              <a:rPr lang="en-US" sz="1400" dirty="0"/>
              <a:t>within 75% and 125% of AMI:</a:t>
            </a:r>
          </a:p>
          <a:p>
            <a:r>
              <a:rPr lang="en-US" sz="1400" dirty="0"/>
              <a:t>1990: 54%</a:t>
            </a:r>
          </a:p>
          <a:p>
            <a:r>
              <a:rPr lang="en-US" sz="1400" dirty="0" smtClean="0"/>
              <a:t>2019: </a:t>
            </a:r>
            <a:r>
              <a:rPr lang="en-US" sz="1400" dirty="0"/>
              <a:t>44%</a:t>
            </a:r>
          </a:p>
        </p:txBody>
      </p:sp>
    </p:spTree>
    <p:extLst>
      <p:ext uri="{BB962C8B-B14F-4D97-AF65-F5344CB8AC3E}">
        <p14:creationId xmlns:p14="http://schemas.microsoft.com/office/powerpoint/2010/main" val="20029161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62</a:t>
            </a:fld>
            <a:endParaRPr lang="en-US"/>
          </a:p>
        </p:txBody>
      </p:sp>
      <p:sp>
        <p:nvSpPr>
          <p:cNvPr id="6" name="Rectangle 5"/>
          <p:cNvSpPr/>
          <p:nvPr/>
        </p:nvSpPr>
        <p:spPr>
          <a:xfrm>
            <a:off x="520059" y="6148602"/>
            <a:ext cx="7643039" cy="415498"/>
          </a:xfrm>
          <a:prstGeom prst="rect">
            <a:avLst/>
          </a:prstGeom>
        </p:spPr>
        <p:txBody>
          <a:bodyPr wrap="square">
            <a:spAutoFit/>
          </a:bodyPr>
          <a:lstStyle/>
          <a:p>
            <a:r>
              <a:rPr lang="en-US" sz="1050" dirty="0" smtClean="0">
                <a:cs typeface="Arial"/>
              </a:rPr>
              <a:t>Note: MFI stands for Median Family Income.</a:t>
            </a:r>
          </a:p>
          <a:p>
            <a:r>
              <a:rPr lang="en-US" sz="1050" dirty="0" smtClean="0">
                <a:solidFill>
                  <a:srgbClr val="000000"/>
                </a:solidFill>
                <a:cs typeface="Arial"/>
              </a:rPr>
              <a:t>Source</a:t>
            </a:r>
            <a:r>
              <a:rPr lang="en-US" sz="1050" dirty="0">
                <a:solidFill>
                  <a:srgbClr val="000000"/>
                </a:solidFill>
                <a:cs typeface="Arial"/>
              </a:rPr>
              <a:t>: Census, FFIEC, and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solidFill>
                  <a:srgbClr val="0070C0"/>
                </a:solidFill>
                <a:cs typeface="Arial"/>
              </a:rPr>
              <a:t>.</a:t>
            </a:r>
            <a:endParaRPr lang="en-US" sz="1050" dirty="0">
              <a:solidFill>
                <a:srgbClr val="000000"/>
              </a:solidFill>
              <a:cs typeface="Arial"/>
            </a:endParaRPr>
          </a:p>
        </p:txBody>
      </p:sp>
      <p:sp>
        <p:nvSpPr>
          <p:cNvPr id="8" name="Title 1"/>
          <p:cNvSpPr txBox="1">
            <a:spLocks/>
          </p:cNvSpPr>
          <p:nvPr/>
        </p:nvSpPr>
        <p:spPr>
          <a:xfrm>
            <a:off x="0" y="6583"/>
            <a:ext cx="9144000" cy="533743"/>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Segregation along Income/Socioeconomic Status</a:t>
            </a:r>
          </a:p>
        </p:txBody>
      </p:sp>
      <p:sp>
        <p:nvSpPr>
          <p:cNvPr id="7" name="Rectangle 6"/>
          <p:cNvSpPr/>
          <p:nvPr/>
        </p:nvSpPr>
        <p:spPr>
          <a:xfrm>
            <a:off x="170926" y="609296"/>
            <a:ext cx="8773083" cy="590931"/>
          </a:xfrm>
          <a:prstGeom prst="rect">
            <a:avLst/>
          </a:prstGeom>
        </p:spPr>
        <p:txBody>
          <a:bodyPr wrap="square">
            <a:spAutoFit/>
          </a:bodyPr>
          <a:lstStyle/>
          <a:p>
            <a:pPr algn="ctr">
              <a:lnSpc>
                <a:spcPct val="90000"/>
              </a:lnSpc>
            </a:pPr>
            <a:r>
              <a:rPr lang="en-US" b="1" i="1" dirty="0">
                <a:latin typeface="Arial" panose="020B0604020202020204" pitchFamily="34" charset="0"/>
                <a:cs typeface="Arial" panose="020B0604020202020204" pitchFamily="34" charset="0"/>
              </a:rPr>
              <a:t>Since 1990, Income stratification has grown in virtually all of the largest 100 metros and is not correlated with minority share.</a:t>
            </a:r>
          </a:p>
        </p:txBody>
      </p:sp>
      <p:pic>
        <p:nvPicPr>
          <p:cNvPr id="4098"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489" y="1381413"/>
            <a:ext cx="6346161" cy="463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86742" y="2065145"/>
            <a:ext cx="3028464" cy="892552"/>
          </a:xfrm>
          <a:prstGeom prst="rect">
            <a:avLst/>
          </a:prstGeom>
          <a:noFill/>
        </p:spPr>
        <p:txBody>
          <a:bodyPr wrap="square" rtlCol="0">
            <a:spAutoFit/>
          </a:bodyPr>
          <a:lstStyle/>
          <a:p>
            <a:r>
              <a:rPr lang="en-US" sz="1300" dirty="0"/>
              <a:t>A dot above the 45 degree line implies reduced income stratification between 1990 and 2019, and vice versa.</a:t>
            </a:r>
          </a:p>
          <a:p>
            <a:r>
              <a:rPr lang="en-US" sz="1300" dirty="0"/>
              <a:t>Each dot </a:t>
            </a:r>
            <a:r>
              <a:rPr lang="en-US" sz="1300" dirty="0" smtClean="0"/>
              <a:t>represents </a:t>
            </a:r>
            <a:r>
              <a:rPr lang="en-US" sz="1300" dirty="0"/>
              <a:t>a metro.</a:t>
            </a:r>
          </a:p>
        </p:txBody>
      </p:sp>
      <p:sp>
        <p:nvSpPr>
          <p:cNvPr id="9" name="TextBox 8"/>
          <p:cNvSpPr txBox="1"/>
          <p:nvPr/>
        </p:nvSpPr>
        <p:spPr>
          <a:xfrm>
            <a:off x="7034802" y="2060421"/>
            <a:ext cx="1211424" cy="292388"/>
          </a:xfrm>
          <a:prstGeom prst="rect">
            <a:avLst/>
          </a:prstGeom>
          <a:noFill/>
        </p:spPr>
        <p:txBody>
          <a:bodyPr wrap="square" rtlCol="0">
            <a:spAutoFit/>
          </a:bodyPr>
          <a:lstStyle/>
          <a:p>
            <a:r>
              <a:rPr lang="en-US" sz="1300" dirty="0" smtClean="0"/>
              <a:t>45 </a:t>
            </a:r>
            <a:r>
              <a:rPr lang="en-US" sz="1300" dirty="0"/>
              <a:t>degree </a:t>
            </a:r>
            <a:r>
              <a:rPr lang="en-US" sz="1300" dirty="0" smtClean="0"/>
              <a:t>line</a:t>
            </a:r>
            <a:endParaRPr lang="en-US" sz="1300" dirty="0"/>
          </a:p>
        </p:txBody>
      </p:sp>
    </p:spTree>
    <p:extLst>
      <p:ext uri="{BB962C8B-B14F-4D97-AF65-F5344CB8AC3E}">
        <p14:creationId xmlns:p14="http://schemas.microsoft.com/office/powerpoint/2010/main" val="2478424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63</a:t>
            </a:fld>
            <a:endParaRPr lang="en-US"/>
          </a:p>
        </p:txBody>
      </p:sp>
      <p:sp>
        <p:nvSpPr>
          <p:cNvPr id="6" name="Rectangle 5"/>
          <p:cNvSpPr/>
          <p:nvPr/>
        </p:nvSpPr>
        <p:spPr>
          <a:xfrm>
            <a:off x="127784" y="6479183"/>
            <a:ext cx="8773083" cy="276999"/>
          </a:xfrm>
          <a:prstGeom prst="rect">
            <a:avLst/>
          </a:prstGeom>
        </p:spPr>
        <p:txBody>
          <a:bodyPr wrap="square">
            <a:spAutoFit/>
          </a:bodyPr>
          <a:lstStyle/>
          <a:p>
            <a:r>
              <a:rPr lang="en-US" sz="1200" dirty="0">
                <a:solidFill>
                  <a:srgbClr val="000000"/>
                </a:solidFill>
                <a:cs typeface="Arial"/>
              </a:rPr>
              <a:t>Source: </a:t>
            </a:r>
            <a:r>
              <a:rPr lang="en-US" sz="1200" dirty="0">
                <a:solidFill>
                  <a:prstClr val="black"/>
                </a:solidFill>
              </a:rPr>
              <a:t>AEI Housing Center, </a:t>
            </a:r>
            <a:r>
              <a:rPr lang="en-US" sz="1200" dirty="0">
                <a:solidFill>
                  <a:srgbClr val="0070C0"/>
                </a:solidFill>
                <a:cs typeface="Arial"/>
                <a:hlinkClick r:id="rId2"/>
              </a:rPr>
              <a:t>www.AEI.org/housing</a:t>
            </a:r>
            <a:r>
              <a:rPr lang="en-US" sz="1200" dirty="0">
                <a:solidFill>
                  <a:srgbClr val="0070C0"/>
                </a:solidFill>
                <a:cs typeface="Arial"/>
              </a:rPr>
              <a:t>.</a:t>
            </a:r>
            <a:endParaRPr lang="en-US" sz="1200" dirty="0">
              <a:solidFill>
                <a:srgbClr val="000000"/>
              </a:solidFill>
              <a:cs typeface="Arial"/>
            </a:endParaRPr>
          </a:p>
        </p:txBody>
      </p:sp>
      <p:sp>
        <p:nvSpPr>
          <p:cNvPr id="8" name="Title 1"/>
          <p:cNvSpPr txBox="1">
            <a:spLocks/>
          </p:cNvSpPr>
          <p:nvPr/>
        </p:nvSpPr>
        <p:spPr>
          <a:xfrm>
            <a:off x="0" y="0"/>
            <a:ext cx="9144000" cy="606829"/>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smtClean="0">
                <a:latin typeface="Arial" panose="020B0604020202020204" pitchFamily="34" charset="0"/>
                <a:cs typeface="Arial" panose="020B0604020202020204" pitchFamily="34" charset="0"/>
              </a:rPr>
              <a:t>Summary of Findings</a:t>
            </a:r>
            <a:endParaRPr lang="en-US" sz="2600" dirty="0">
              <a:latin typeface="Arial" panose="020B0604020202020204" pitchFamily="34" charset="0"/>
              <a:cs typeface="Arial" panose="020B0604020202020204" pitchFamily="34" charset="0"/>
            </a:endParaRPr>
          </a:p>
        </p:txBody>
      </p:sp>
      <p:sp>
        <p:nvSpPr>
          <p:cNvPr id="7" name="Rectangle 6"/>
          <p:cNvSpPr/>
          <p:nvPr/>
        </p:nvSpPr>
        <p:spPr>
          <a:xfrm>
            <a:off x="185458" y="901730"/>
            <a:ext cx="8773083" cy="4275016"/>
          </a:xfrm>
          <a:prstGeom prst="rect">
            <a:avLst/>
          </a:prstGeom>
        </p:spPr>
        <p:txBody>
          <a:bodyPr wrap="square">
            <a:spAutoFit/>
          </a:bodyPr>
          <a:lstStyle/>
          <a:p>
            <a:pPr marL="285750" indent="-285750">
              <a:lnSpc>
                <a:spcPct val="9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Using our revised Perry et al. approach, which involves ordering </a:t>
            </a:r>
            <a:r>
              <a:rPr lang="en-US" dirty="0">
                <a:latin typeface="Arial" panose="020B0604020202020204" pitchFamily="34" charset="0"/>
                <a:cs typeface="Arial" panose="020B0604020202020204" pitchFamily="34" charset="0"/>
              </a:rPr>
              <a:t>the tracts </a:t>
            </a:r>
            <a:r>
              <a:rPr lang="en-US" dirty="0" smtClean="0">
                <a:latin typeface="Arial" panose="020B0604020202020204" pitchFamily="34" charset="0"/>
                <a:cs typeface="Arial" panose="020B0604020202020204" pitchFamily="34" charset="0"/>
              </a:rPr>
              <a:t>into income bins and controlling for </a:t>
            </a:r>
            <a:r>
              <a:rPr lang="en-US" dirty="0">
                <a:latin typeface="Arial" panose="020B0604020202020204" pitchFamily="34" charset="0"/>
                <a:cs typeface="Arial" panose="020B0604020202020204" pitchFamily="34" charset="0"/>
              </a:rPr>
              <a:t>the share of single mothers with children under 18 living in the home in each </a:t>
            </a:r>
            <a:r>
              <a:rPr lang="en-US" dirty="0" smtClean="0">
                <a:latin typeface="Arial" panose="020B0604020202020204" pitchFamily="34" charset="0"/>
                <a:cs typeface="Arial" panose="020B0604020202020204" pitchFamily="34" charset="0"/>
              </a:rPr>
              <a:t>tract, </a:t>
            </a:r>
            <a:r>
              <a:rPr lang="en-US" dirty="0">
                <a:latin typeface="Arial" panose="020B0604020202020204" pitchFamily="34" charset="0"/>
                <a:cs typeface="Arial" panose="020B0604020202020204" pitchFamily="34" charset="0"/>
              </a:rPr>
              <a:t>the gap between treatment and control tracts shrinks from Perry et al.’s 23% to a weighted difference of 6%.</a:t>
            </a:r>
          </a:p>
          <a:p>
            <a:pPr marL="171450" indent="-171450">
              <a:lnSpc>
                <a:spcPct val="90000"/>
              </a:lnSpc>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endParaRPr lang="en-US" sz="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Based on </a:t>
            </a:r>
            <a:r>
              <a:rPr lang="en-US" dirty="0" smtClean="0">
                <a:latin typeface="Arial" panose="020B0604020202020204" pitchFamily="34" charset="0"/>
                <a:cs typeface="Arial" panose="020B0604020202020204" pitchFamily="34" charset="0"/>
              </a:rPr>
              <a:t>the results from our </a:t>
            </a:r>
            <a:r>
              <a:rPr lang="en-US" dirty="0">
                <a:latin typeface="Arial" panose="020B0604020202020204" pitchFamily="34" charset="0"/>
                <a:cs typeface="Arial" panose="020B0604020202020204" pitchFamily="34" charset="0"/>
              </a:rPr>
              <a:t>revised Perry </a:t>
            </a:r>
            <a:r>
              <a:rPr lang="en-US" dirty="0" smtClean="0">
                <a:latin typeface="Arial" panose="020B0604020202020204" pitchFamily="34" charset="0"/>
                <a:cs typeface="Arial" panose="020B0604020202020204" pitchFamily="34" charset="0"/>
              </a:rPr>
              <a:t>et al. approach</a:t>
            </a:r>
            <a:r>
              <a:rPr lang="en-US" dirty="0">
                <a:latin typeface="Arial" panose="020B0604020202020204" pitchFamily="34" charset="0"/>
                <a:cs typeface="Arial" panose="020B0604020202020204" pitchFamily="34" charset="0"/>
              </a:rPr>
              <a:t>, we conclude that homebuyers are sorting along socio-economic status (SES). The differences in SES explain about 75% of the gap Perry et al. attributed to race. </a:t>
            </a:r>
          </a:p>
          <a:p>
            <a:pPr marL="285750" indent="-285750">
              <a:lnSpc>
                <a:spcPct val="90000"/>
              </a:lnSpc>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We think that differences in SES, not race, explain differences in valuations.</a:t>
            </a:r>
          </a:p>
          <a:p>
            <a:pPr marL="285750" indent="-285750">
              <a:lnSpc>
                <a:spcPct val="90000"/>
              </a:lnSpc>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We find that the </a:t>
            </a:r>
            <a:r>
              <a:rPr lang="en-US" dirty="0">
                <a:latin typeface="Arial" panose="020B0604020202020204" pitchFamily="34" charset="0"/>
                <a:cs typeface="Arial" panose="020B0604020202020204" pitchFamily="34" charset="0"/>
              </a:rPr>
              <a:t>stock of Black homeowners has increasingly shifted to areas that were predominantly White in 1990. </a:t>
            </a:r>
            <a:r>
              <a:rPr lang="en-US" dirty="0" smtClean="0">
                <a:latin typeface="Arial" panose="020B0604020202020204" pitchFamily="34" charset="0"/>
                <a:cs typeface="Arial" panose="020B0604020202020204" pitchFamily="34" charset="0"/>
              </a:rPr>
              <a:t>While the country as a whole has been making progress in racial integration, much work remains to be done. </a:t>
            </a:r>
          </a:p>
          <a:p>
            <a:pPr marL="285750" indent="-285750">
              <a:lnSpc>
                <a:spcPct val="90000"/>
              </a:lnSpc>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We identify a serious emerging problem: growing income stratification, which does not appear to be race-related but which poses serious policy challenges.</a:t>
            </a:r>
          </a:p>
        </p:txBody>
      </p:sp>
    </p:spTree>
    <p:extLst>
      <p:ext uri="{BB962C8B-B14F-4D97-AF65-F5344CB8AC3E}">
        <p14:creationId xmlns:p14="http://schemas.microsoft.com/office/powerpoint/2010/main" val="33683966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64</a:t>
            </a:fld>
            <a:endParaRPr lang="en-US"/>
          </a:p>
        </p:txBody>
      </p:sp>
      <p:sp>
        <p:nvSpPr>
          <p:cNvPr id="6" name="Rectangle 5"/>
          <p:cNvSpPr/>
          <p:nvPr/>
        </p:nvSpPr>
        <p:spPr>
          <a:xfrm>
            <a:off x="185457" y="6261914"/>
            <a:ext cx="8773083" cy="276999"/>
          </a:xfrm>
          <a:prstGeom prst="rect">
            <a:avLst/>
          </a:prstGeom>
        </p:spPr>
        <p:txBody>
          <a:bodyPr wrap="square">
            <a:spAutoFit/>
          </a:bodyPr>
          <a:lstStyle/>
          <a:p>
            <a:r>
              <a:rPr lang="en-US" sz="1200" dirty="0">
                <a:solidFill>
                  <a:srgbClr val="000000"/>
                </a:solidFill>
                <a:cs typeface="Arial"/>
              </a:rPr>
              <a:t>Source: </a:t>
            </a:r>
            <a:r>
              <a:rPr lang="en-US" sz="1200" dirty="0">
                <a:solidFill>
                  <a:prstClr val="black"/>
                </a:solidFill>
              </a:rPr>
              <a:t>AEI Housing Center, </a:t>
            </a:r>
            <a:r>
              <a:rPr lang="en-US" sz="1200" dirty="0">
                <a:solidFill>
                  <a:srgbClr val="0070C0"/>
                </a:solidFill>
                <a:cs typeface="Arial"/>
                <a:hlinkClick r:id="rId2"/>
              </a:rPr>
              <a:t>www.AEI.org/housing</a:t>
            </a:r>
            <a:r>
              <a:rPr lang="en-US" sz="1200" dirty="0">
                <a:solidFill>
                  <a:srgbClr val="0070C0"/>
                </a:solidFill>
                <a:cs typeface="Arial"/>
              </a:rPr>
              <a:t>.</a:t>
            </a:r>
            <a:endParaRPr lang="en-US" sz="1200" dirty="0">
              <a:solidFill>
                <a:srgbClr val="000000"/>
              </a:solidFill>
              <a:cs typeface="Arial"/>
            </a:endParaRPr>
          </a:p>
        </p:txBody>
      </p:sp>
      <p:sp>
        <p:nvSpPr>
          <p:cNvPr id="8" name="Title 1"/>
          <p:cNvSpPr txBox="1">
            <a:spLocks/>
          </p:cNvSpPr>
          <p:nvPr/>
        </p:nvSpPr>
        <p:spPr>
          <a:xfrm>
            <a:off x="0" y="0"/>
            <a:ext cx="9144000" cy="573578"/>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smtClean="0">
                <a:latin typeface="Arial" panose="020B0604020202020204" pitchFamily="34" charset="0"/>
                <a:cs typeface="Arial" panose="020B0604020202020204" pitchFamily="34" charset="0"/>
              </a:rPr>
              <a:t>Housing Related Policy </a:t>
            </a:r>
            <a:r>
              <a:rPr lang="en-US" sz="2600" dirty="0">
                <a:latin typeface="Arial" panose="020B0604020202020204" pitchFamily="34" charset="0"/>
                <a:cs typeface="Arial" panose="020B0604020202020204" pitchFamily="34" charset="0"/>
              </a:rPr>
              <a:t>Solutions </a:t>
            </a:r>
            <a:r>
              <a:rPr lang="en-US" sz="2600" dirty="0" smtClean="0">
                <a:latin typeface="Arial" panose="020B0604020202020204" pitchFamily="34" charset="0"/>
                <a:cs typeface="Arial" panose="020B0604020202020204" pitchFamily="34" charset="0"/>
              </a:rPr>
              <a:t>Based on Our Findings</a:t>
            </a:r>
            <a:endParaRPr lang="en-US" sz="2600" dirty="0">
              <a:latin typeface="Arial" panose="020B0604020202020204" pitchFamily="34" charset="0"/>
              <a:cs typeface="Arial" panose="020B0604020202020204" pitchFamily="34" charset="0"/>
            </a:endParaRPr>
          </a:p>
        </p:txBody>
      </p:sp>
      <p:sp>
        <p:nvSpPr>
          <p:cNvPr id="7" name="Rectangle 6"/>
          <p:cNvSpPr/>
          <p:nvPr/>
        </p:nvSpPr>
        <p:spPr>
          <a:xfrm>
            <a:off x="185458" y="812789"/>
            <a:ext cx="8773083" cy="4413516"/>
          </a:xfrm>
          <a:prstGeom prst="rect">
            <a:avLst/>
          </a:prstGeom>
        </p:spPr>
        <p:txBody>
          <a:bodyPr wrap="square">
            <a:spAutoFit/>
          </a:bodyPr>
          <a:lstStyle/>
          <a:p>
            <a:pPr>
              <a:lnSpc>
                <a:spcPct val="90000"/>
              </a:lnSpc>
            </a:pPr>
            <a:r>
              <a:rPr lang="en-US" b="1" dirty="0" smtClean="0">
                <a:latin typeface="Arial" panose="020B0604020202020204" pitchFamily="34" charset="0"/>
                <a:cs typeface="Arial" panose="020B0604020202020204" pitchFamily="34" charset="0"/>
              </a:rPr>
              <a:t>Diagnosing </a:t>
            </a:r>
            <a:r>
              <a:rPr lang="en-US" b="1" dirty="0">
                <a:latin typeface="Arial" panose="020B0604020202020204" pitchFamily="34" charset="0"/>
                <a:cs typeface="Arial" panose="020B0604020202020204" pitchFamily="34" charset="0"/>
              </a:rPr>
              <a:t>the causes of the home value </a:t>
            </a:r>
            <a:r>
              <a:rPr lang="en-US" b="1" dirty="0" smtClean="0">
                <a:latin typeface="Arial" panose="020B0604020202020204" pitchFamily="34" charset="0"/>
                <a:cs typeface="Arial" panose="020B0604020202020204" pitchFamily="34" charset="0"/>
              </a:rPr>
              <a:t>gap, along with a </a:t>
            </a:r>
            <a:r>
              <a:rPr lang="en-US" b="1" dirty="0">
                <a:latin typeface="Arial" panose="020B0604020202020204" pitchFamily="34" charset="0"/>
                <a:cs typeface="Arial" panose="020B0604020202020204" pitchFamily="34" charset="0"/>
              </a:rPr>
              <a:t>recognition of </a:t>
            </a:r>
            <a:r>
              <a:rPr lang="en-US" b="1" dirty="0" smtClean="0">
                <a:latin typeface="Arial" panose="020B0604020202020204" pitchFamily="34" charset="0"/>
                <a:cs typeface="Arial" panose="020B0604020202020204" pitchFamily="34" charset="0"/>
              </a:rPr>
              <a:t>decreasing racial </a:t>
            </a:r>
            <a:r>
              <a:rPr lang="en-US" b="1" dirty="0">
                <a:latin typeface="Arial" panose="020B0604020202020204" pitchFamily="34" charset="0"/>
                <a:cs typeface="Arial" panose="020B0604020202020204" pitchFamily="34" charset="0"/>
              </a:rPr>
              <a:t>and ethnic </a:t>
            </a:r>
            <a:r>
              <a:rPr lang="en-US" b="1" dirty="0" smtClean="0">
                <a:latin typeface="Arial" panose="020B0604020202020204" pitchFamily="34" charset="0"/>
                <a:cs typeface="Arial" panose="020B0604020202020204" pitchFamily="34" charset="0"/>
              </a:rPr>
              <a:t>segregation and increasing Socio-Economic Status (SES) stratification, </a:t>
            </a:r>
            <a:r>
              <a:rPr lang="en-US" b="1" dirty="0">
                <a:latin typeface="Arial" panose="020B0604020202020204" pitchFamily="34" charset="0"/>
                <a:cs typeface="Arial" panose="020B0604020202020204" pitchFamily="34" charset="0"/>
              </a:rPr>
              <a:t>helps in the consideration of appropriate policy solutions that will increase financial security and shrink the SES </a:t>
            </a:r>
            <a:r>
              <a:rPr lang="en-US" b="1" dirty="0" smtClean="0">
                <a:latin typeface="Arial" panose="020B0604020202020204" pitchFamily="34" charset="0"/>
                <a:cs typeface="Arial" panose="020B0604020202020204" pitchFamily="34" charset="0"/>
              </a:rPr>
              <a:t>gap. Several such policy solutions are:</a:t>
            </a:r>
          </a:p>
          <a:p>
            <a:pPr>
              <a:lnSpc>
                <a:spcPct val="90000"/>
              </a:lnSpc>
            </a:pPr>
            <a:endParaRPr lang="en-US" sz="2000" dirty="0">
              <a:solidFill>
                <a:srgbClr val="FF0000"/>
              </a:solidFill>
              <a:latin typeface="Arial" panose="020B0604020202020204" pitchFamily="34" charset="0"/>
              <a:cs typeface="Arial" panose="020B0604020202020204" pitchFamily="34" charset="0"/>
            </a:endParaRPr>
          </a:p>
          <a:p>
            <a:pPr marL="800100" lvl="1" indent="-342900">
              <a:lnSpc>
                <a:spcPct val="90000"/>
              </a:lnSpc>
              <a:buFont typeface="Arial" panose="020B0604020202020204" pitchFamily="34" charset="0"/>
              <a:buChar char="•"/>
            </a:pPr>
            <a:r>
              <a:rPr lang="en-US" b="1" dirty="0" smtClean="0">
                <a:latin typeface="Arial" panose="020B0604020202020204" pitchFamily="34" charset="0"/>
                <a:cs typeface="Arial" panose="020B0604020202020204" pitchFamily="34" charset="0"/>
              </a:rPr>
              <a:t>Building </a:t>
            </a:r>
            <a:r>
              <a:rPr lang="en-US" b="1" dirty="0">
                <a:latin typeface="Arial" panose="020B0604020202020204" pitchFamily="34" charset="0"/>
                <a:cs typeface="Arial" panose="020B0604020202020204" pitchFamily="34" charset="0"/>
              </a:rPr>
              <a:t>generational wealth through sustainable homeownership for low SES households by reducing leverage for aspiring low-income home </a:t>
            </a:r>
            <a:r>
              <a:rPr lang="en-US" b="1" dirty="0" smtClean="0">
                <a:latin typeface="Arial" panose="020B0604020202020204" pitchFamily="34" charset="0"/>
                <a:cs typeface="Arial" panose="020B0604020202020204" pitchFamily="34" charset="0"/>
              </a:rPr>
              <a:t>buyers</a:t>
            </a:r>
            <a:r>
              <a:rPr lang="en-US" b="1" dirty="0">
                <a:latin typeface="Arial" panose="020B0604020202020204" pitchFamily="34" charset="0"/>
                <a:cs typeface="Arial" panose="020B0604020202020204" pitchFamily="34" charset="0"/>
              </a:rPr>
              <a:t>,</a:t>
            </a:r>
          </a:p>
          <a:p>
            <a:pPr marL="1257300" lvl="2" indent="-342900">
              <a:lnSpc>
                <a:spcPct val="9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Low-Income </a:t>
            </a:r>
            <a:r>
              <a:rPr lang="en-US" sz="1600" dirty="0">
                <a:latin typeface="Arial" panose="020B0604020202020204" pitchFamily="34" charset="0"/>
                <a:cs typeface="Arial" panose="020B0604020202020204" pitchFamily="34" charset="0"/>
              </a:rPr>
              <a:t>First Time Homebuyer </a:t>
            </a:r>
            <a:r>
              <a:rPr lang="en-US" sz="1600" dirty="0" smtClean="0">
                <a:latin typeface="Arial" panose="020B0604020202020204" pitchFamily="34" charset="0"/>
                <a:cs typeface="Arial" panose="020B0604020202020204" pitchFamily="34" charset="0"/>
              </a:rPr>
              <a:t>(LIFT Home) assistance that is used </a:t>
            </a:r>
            <a:r>
              <a:rPr lang="en-US" sz="1600" dirty="0">
                <a:latin typeface="Arial" panose="020B0604020202020204" pitchFamily="34" charset="0"/>
                <a:cs typeface="Arial" panose="020B0604020202020204" pitchFamily="34" charset="0"/>
              </a:rPr>
              <a:t>to buy down the interest rate on a 20-year term </a:t>
            </a:r>
            <a:r>
              <a:rPr lang="en-US" sz="1600" dirty="0" smtClean="0">
                <a:latin typeface="Arial" panose="020B0604020202020204" pitchFamily="34" charset="0"/>
                <a:cs typeface="Arial" panose="020B0604020202020204" pitchFamily="34" charset="0"/>
              </a:rPr>
              <a:t>loan, </a:t>
            </a:r>
            <a:r>
              <a:rPr lang="en-US" sz="1600" dirty="0">
                <a:latin typeface="Arial" panose="020B0604020202020204" pitchFamily="34" charset="0"/>
                <a:cs typeface="Arial" panose="020B0604020202020204" pitchFamily="34" charset="0"/>
              </a:rPr>
              <a:t>would subsidize wealth building, rather than debt. </a:t>
            </a:r>
          </a:p>
          <a:p>
            <a:pPr marL="800100" lvl="1" indent="-342900">
              <a:lnSpc>
                <a:spcPct val="90000"/>
              </a:lnSpc>
              <a:buFont typeface="Arial" panose="020B0604020202020204" pitchFamily="34" charset="0"/>
              <a:buChar char="•"/>
            </a:pPr>
            <a:r>
              <a:rPr lang="en-US" b="1" dirty="0">
                <a:latin typeface="Arial" panose="020B0604020202020204" pitchFamily="34" charset="0"/>
                <a:cs typeface="Arial" panose="020B0604020202020204" pitchFamily="34" charset="0"/>
              </a:rPr>
              <a:t>Increasing supply and reducing income stratification through Light Touch </a:t>
            </a:r>
            <a:r>
              <a:rPr lang="en-US" b="1" dirty="0" smtClean="0">
                <a:latin typeface="Arial" panose="020B0604020202020204" pitchFamily="34" charset="0"/>
                <a:cs typeface="Arial" panose="020B0604020202020204" pitchFamily="34" charset="0"/>
              </a:rPr>
              <a:t>Density,</a:t>
            </a:r>
            <a:endParaRPr lang="en-US" b="1" dirty="0">
              <a:latin typeface="Arial" panose="020B0604020202020204" pitchFamily="34" charset="0"/>
              <a:cs typeface="Arial" panose="020B0604020202020204" pitchFamily="34" charset="0"/>
            </a:endParaRPr>
          </a:p>
          <a:p>
            <a:pPr marL="1257300" lvl="2" indent="-34290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Making 2, 3, and 4 unit housing legal in 1-unit neighborhoods. </a:t>
            </a:r>
            <a:endParaRPr lang="en-US" sz="1600" dirty="0" smtClean="0">
              <a:latin typeface="Arial" panose="020B0604020202020204" pitchFamily="34" charset="0"/>
              <a:cs typeface="Arial" panose="020B0604020202020204" pitchFamily="34" charset="0"/>
            </a:endParaRPr>
          </a:p>
          <a:p>
            <a:pPr marL="1257300" lvl="2" indent="-342900">
              <a:lnSpc>
                <a:spcPct val="9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Allow extra </a:t>
            </a:r>
            <a:r>
              <a:rPr lang="en-US" sz="1600" dirty="0">
                <a:latin typeface="Arial" panose="020B0604020202020204" pitchFamily="34" charset="0"/>
                <a:cs typeface="Arial" panose="020B0604020202020204" pitchFamily="34" charset="0"/>
              </a:rPr>
              <a:t>rooms in </a:t>
            </a:r>
            <a:r>
              <a:rPr lang="en-US" sz="1600" dirty="0" smtClean="0">
                <a:latin typeface="Arial" panose="020B0604020202020204" pitchFamily="34" charset="0"/>
                <a:cs typeface="Arial" panose="020B0604020202020204" pitchFamily="34" charset="0"/>
              </a:rPr>
              <a:t>homes to be rented out.</a:t>
            </a:r>
          </a:p>
          <a:p>
            <a:pPr marL="1257300" lvl="2" indent="-342900">
              <a:lnSpc>
                <a:spcPct val="9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Promote walkable neighborhoods with a mix of residential and commercial properties.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207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65</a:t>
            </a:fld>
            <a:endParaRPr lang="en-US"/>
          </a:p>
        </p:txBody>
      </p:sp>
      <p:sp>
        <p:nvSpPr>
          <p:cNvPr id="8" name="Title 1"/>
          <p:cNvSpPr txBox="1">
            <a:spLocks/>
          </p:cNvSpPr>
          <p:nvPr/>
        </p:nvSpPr>
        <p:spPr>
          <a:xfrm>
            <a:off x="0" y="0"/>
            <a:ext cx="9144000" cy="573578"/>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smtClean="0">
                <a:latin typeface="Arial" panose="020B0604020202020204" pitchFamily="34" charset="0"/>
                <a:cs typeface="Arial" panose="020B0604020202020204" pitchFamily="34" charset="0"/>
              </a:rPr>
              <a:t>Other Policy </a:t>
            </a:r>
            <a:r>
              <a:rPr lang="en-US" sz="2600" dirty="0">
                <a:latin typeface="Arial" panose="020B0604020202020204" pitchFamily="34" charset="0"/>
                <a:cs typeface="Arial" panose="020B0604020202020204" pitchFamily="34" charset="0"/>
              </a:rPr>
              <a:t>Solutions </a:t>
            </a:r>
            <a:r>
              <a:rPr lang="en-US" sz="2600" dirty="0" smtClean="0">
                <a:latin typeface="Arial" panose="020B0604020202020204" pitchFamily="34" charset="0"/>
                <a:cs typeface="Arial" panose="020B0604020202020204" pitchFamily="34" charset="0"/>
              </a:rPr>
              <a:t>Based on Our Findings*</a:t>
            </a:r>
            <a:endParaRPr lang="en-US" sz="2600" dirty="0">
              <a:latin typeface="Arial" panose="020B0604020202020204" pitchFamily="34" charset="0"/>
              <a:cs typeface="Arial" panose="020B0604020202020204" pitchFamily="34" charset="0"/>
            </a:endParaRPr>
          </a:p>
        </p:txBody>
      </p:sp>
      <p:sp>
        <p:nvSpPr>
          <p:cNvPr id="7" name="Rectangle 6"/>
          <p:cNvSpPr/>
          <p:nvPr/>
        </p:nvSpPr>
        <p:spPr>
          <a:xfrm>
            <a:off x="185457" y="898847"/>
            <a:ext cx="8773083" cy="4330416"/>
          </a:xfrm>
          <a:prstGeom prst="rect">
            <a:avLst/>
          </a:prstGeom>
        </p:spPr>
        <p:txBody>
          <a:bodyPr wrap="square">
            <a:spAutoFit/>
          </a:bodyPr>
          <a:lstStyle/>
          <a:p>
            <a:pPr marL="800100" lvl="1" indent="-342900">
              <a:lnSpc>
                <a:spcPct val="90000"/>
              </a:lnSpc>
              <a:buFont typeface="Arial" panose="020B0604020202020204" pitchFamily="34" charset="0"/>
              <a:buChar char="•"/>
            </a:pPr>
            <a:r>
              <a:rPr lang="en-US" b="1" dirty="0" smtClean="0">
                <a:latin typeface="Arial" panose="020B0604020202020204" pitchFamily="34" charset="0"/>
                <a:cs typeface="Arial" panose="020B0604020202020204" pitchFamily="34" charset="0"/>
              </a:rPr>
              <a:t>Encouraging </a:t>
            </a:r>
            <a:r>
              <a:rPr lang="en-US" b="1" dirty="0">
                <a:latin typeface="Arial" panose="020B0604020202020204" pitchFamily="34" charset="0"/>
                <a:cs typeface="Arial" panose="020B0604020202020204" pitchFamily="34" charset="0"/>
              </a:rPr>
              <a:t>2 parents in households with </a:t>
            </a:r>
            <a:r>
              <a:rPr lang="en-US" b="1" dirty="0" smtClean="0">
                <a:latin typeface="Arial" panose="020B0604020202020204" pitchFamily="34" charset="0"/>
                <a:cs typeface="Arial" panose="020B0604020202020204" pitchFamily="34" charset="0"/>
              </a:rPr>
              <a:t>children</a:t>
            </a:r>
          </a:p>
          <a:p>
            <a:pPr marL="1257300" lvl="2" indent="-342900">
              <a:lnSpc>
                <a:spcPct val="9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Child tax credits should focus on low income households and should reward having two parents in the household.</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800100" lvl="1" indent="-342900">
              <a:lnSpc>
                <a:spcPct val="90000"/>
              </a:lnSpc>
              <a:buFont typeface="Arial" panose="020B0604020202020204" pitchFamily="34" charset="0"/>
              <a:buChar char="•"/>
            </a:pPr>
            <a:r>
              <a:rPr lang="en-US" b="1" dirty="0" smtClean="0">
                <a:latin typeface="Arial" panose="020B0604020202020204" pitchFamily="34" charset="0"/>
                <a:cs typeface="Arial" panose="020B0604020202020204" pitchFamily="34" charset="0"/>
              </a:rPr>
              <a:t>Enact occupational </a:t>
            </a:r>
            <a:r>
              <a:rPr lang="en-US" b="1" dirty="0">
                <a:latin typeface="Arial" panose="020B0604020202020204" pitchFamily="34" charset="0"/>
                <a:cs typeface="Arial" panose="020B0604020202020204" pitchFamily="34" charset="0"/>
              </a:rPr>
              <a:t>licensing reforms and </a:t>
            </a:r>
            <a:r>
              <a:rPr lang="en-US" b="1" dirty="0" smtClean="0">
                <a:latin typeface="Arial" panose="020B0604020202020204" pitchFamily="34" charset="0"/>
                <a:cs typeface="Arial" panose="020B0604020202020204" pitchFamily="34" charset="0"/>
              </a:rPr>
              <a:t>allow </a:t>
            </a:r>
            <a:r>
              <a:rPr lang="en-US" b="1" dirty="0">
                <a:latin typeface="Arial" panose="020B0604020202020204" pitchFamily="34" charset="0"/>
                <a:cs typeface="Arial" panose="020B0604020202020204" pitchFamily="34" charset="0"/>
              </a:rPr>
              <a:t>small businesses </a:t>
            </a:r>
            <a:r>
              <a:rPr lang="en-US" b="1" dirty="0" smtClean="0">
                <a:latin typeface="Arial" panose="020B0604020202020204" pitchFamily="34" charset="0"/>
                <a:cs typeface="Arial" panose="020B0604020202020204" pitchFamily="34" charset="0"/>
              </a:rPr>
              <a:t>to be run out </a:t>
            </a:r>
            <a:r>
              <a:rPr lang="en-US" b="1" dirty="0">
                <a:latin typeface="Arial" panose="020B0604020202020204" pitchFamily="34" charset="0"/>
                <a:cs typeface="Arial" panose="020B0604020202020204" pitchFamily="34" charset="0"/>
              </a:rPr>
              <a:t>of their </a:t>
            </a:r>
            <a:r>
              <a:rPr lang="en-US" b="1" dirty="0" smtClean="0">
                <a:latin typeface="Arial" panose="020B0604020202020204" pitchFamily="34" charset="0"/>
                <a:cs typeface="Arial" panose="020B0604020202020204" pitchFamily="34" charset="0"/>
              </a:rPr>
              <a:t>home</a:t>
            </a:r>
          </a:p>
          <a:p>
            <a:pPr marL="1257300" lvl="2" indent="-342900">
              <a:lnSpc>
                <a:spcPct val="9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This would give families </a:t>
            </a:r>
            <a:r>
              <a:rPr lang="en-US" sz="1600" dirty="0">
                <a:latin typeface="Arial" panose="020B0604020202020204" pitchFamily="34" charset="0"/>
                <a:cs typeface="Arial" panose="020B0604020202020204" pitchFamily="34" charset="0"/>
              </a:rPr>
              <a:t>another path to upward </a:t>
            </a:r>
            <a:r>
              <a:rPr lang="en-US" sz="1600" dirty="0" smtClean="0">
                <a:latin typeface="Arial" panose="020B0604020202020204" pitchFamily="34" charset="0"/>
                <a:cs typeface="Arial" panose="020B0604020202020204" pitchFamily="34" charset="0"/>
              </a:rPr>
              <a:t>mobility.</a:t>
            </a:r>
            <a:endParaRPr lang="en-US" sz="1600" b="1" dirty="0" smtClean="0">
              <a:latin typeface="Arial" panose="020B0604020202020204" pitchFamily="34" charset="0"/>
              <a:cs typeface="Arial" panose="020B0604020202020204" pitchFamily="34" charset="0"/>
            </a:endParaRPr>
          </a:p>
          <a:p>
            <a:pPr marL="800100" lvl="1" indent="-342900">
              <a:lnSpc>
                <a:spcPct val="90000"/>
              </a:lnSpc>
              <a:buFont typeface="Arial" panose="020B0604020202020204" pitchFamily="34" charset="0"/>
              <a:buChar char="•"/>
            </a:pPr>
            <a:r>
              <a:rPr lang="en-US" b="1" dirty="0" smtClean="0">
                <a:latin typeface="Arial" panose="020B0604020202020204" pitchFamily="34" charset="0"/>
                <a:cs typeface="Arial" panose="020B0604020202020204" pitchFamily="34" charset="0"/>
              </a:rPr>
              <a:t>More economical childcare by rolling back burdensome government regulations</a:t>
            </a:r>
          </a:p>
          <a:p>
            <a:pPr marL="1257300" lvl="2" indent="-342900">
              <a:lnSpc>
                <a:spcPct val="9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This would allow parents </a:t>
            </a:r>
            <a:r>
              <a:rPr lang="en-US" sz="1600" dirty="0">
                <a:latin typeface="Arial" panose="020B0604020202020204" pitchFamily="34" charset="0"/>
                <a:cs typeface="Arial" panose="020B0604020202020204" pitchFamily="34" charset="0"/>
              </a:rPr>
              <a:t>to decide whom they trust with their </a:t>
            </a:r>
            <a:r>
              <a:rPr lang="en-US" sz="1600" dirty="0" smtClean="0">
                <a:latin typeface="Arial" panose="020B0604020202020204" pitchFamily="34" charset="0"/>
                <a:cs typeface="Arial" panose="020B0604020202020204" pitchFamily="34" charset="0"/>
              </a:rPr>
              <a:t>children.</a:t>
            </a:r>
            <a:endParaRPr lang="en-US" sz="1600" dirty="0">
              <a:latin typeface="Arial" panose="020B0604020202020204" pitchFamily="34" charset="0"/>
              <a:cs typeface="Arial" panose="020B0604020202020204" pitchFamily="34" charset="0"/>
            </a:endParaRPr>
          </a:p>
          <a:p>
            <a:pPr marL="800100" lvl="1" indent="-342900">
              <a:lnSpc>
                <a:spcPct val="90000"/>
              </a:lnSpc>
              <a:buFont typeface="Arial" panose="020B0604020202020204" pitchFamily="34" charset="0"/>
              <a:buChar char="•"/>
            </a:pPr>
            <a:r>
              <a:rPr lang="en-US" b="1" dirty="0" smtClean="0">
                <a:latin typeface="Arial" panose="020B0604020202020204" pitchFamily="34" charset="0"/>
                <a:cs typeface="Arial" panose="020B0604020202020204" pitchFamily="34" charset="0"/>
              </a:rPr>
              <a:t>Real school choice for access </a:t>
            </a:r>
            <a:r>
              <a:rPr lang="en-US" b="1" dirty="0">
                <a:latin typeface="Arial" panose="020B0604020202020204" pitchFamily="34" charset="0"/>
                <a:cs typeface="Arial" panose="020B0604020202020204" pitchFamily="34" charset="0"/>
              </a:rPr>
              <a:t>to quality elementary and secondary </a:t>
            </a:r>
            <a:r>
              <a:rPr lang="en-US" b="1" dirty="0" smtClean="0">
                <a:latin typeface="Arial" panose="020B0604020202020204" pitchFamily="34" charset="0"/>
                <a:cs typeface="Arial" panose="020B0604020202020204" pitchFamily="34" charset="0"/>
              </a:rPr>
              <a:t>education</a:t>
            </a:r>
            <a:endParaRPr lang="en-US" sz="2000" b="1" dirty="0" smtClean="0">
              <a:latin typeface="Arial" panose="020B0604020202020204" pitchFamily="34" charset="0"/>
              <a:cs typeface="Arial" panose="020B0604020202020204" pitchFamily="34" charset="0"/>
            </a:endParaRPr>
          </a:p>
          <a:p>
            <a:pPr marL="1257300" lvl="2" indent="-342900">
              <a:lnSpc>
                <a:spcPct val="9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Expand charter schools and voucher programs.</a:t>
            </a:r>
          </a:p>
          <a:p>
            <a:pPr marL="1257300" lvl="2" indent="-342900">
              <a:lnSpc>
                <a:spcPct val="9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Parents would not have to buy </a:t>
            </a:r>
            <a:r>
              <a:rPr lang="en-US" sz="1600" dirty="0">
                <a:latin typeface="Arial" panose="020B0604020202020204" pitchFamily="34" charset="0"/>
                <a:cs typeface="Arial" panose="020B0604020202020204" pitchFamily="34" charset="0"/>
              </a:rPr>
              <a:t>a more expensive home </a:t>
            </a:r>
            <a:r>
              <a:rPr lang="en-US" sz="1600" dirty="0" smtClean="0">
                <a:latin typeface="Arial" panose="020B0604020202020204" pitchFamily="34" charset="0"/>
                <a:cs typeface="Arial" panose="020B0604020202020204" pitchFamily="34" charset="0"/>
              </a:rPr>
              <a:t>to </a:t>
            </a:r>
            <a:r>
              <a:rPr lang="en-US" sz="1600" dirty="0">
                <a:latin typeface="Arial" panose="020B0604020202020204" pitchFamily="34" charset="0"/>
                <a:cs typeface="Arial" panose="020B0604020202020204" pitchFamily="34" charset="0"/>
              </a:rPr>
              <a:t>get </a:t>
            </a:r>
            <a:r>
              <a:rPr lang="en-US" sz="1600" dirty="0" smtClean="0">
                <a:latin typeface="Arial" panose="020B0604020202020204" pitchFamily="34" charset="0"/>
                <a:cs typeface="Arial" panose="020B0604020202020204" pitchFamily="34" charset="0"/>
              </a:rPr>
              <a:t>access </a:t>
            </a:r>
            <a:r>
              <a:rPr lang="en-US" sz="1600" dirty="0">
                <a:latin typeface="Arial" panose="020B0604020202020204" pitchFamily="34" charset="0"/>
                <a:cs typeface="Arial" panose="020B0604020202020204" pitchFamily="34" charset="0"/>
              </a:rPr>
              <a:t>to a better </a:t>
            </a:r>
            <a:r>
              <a:rPr lang="en-US" sz="1600" dirty="0" smtClean="0">
                <a:latin typeface="Arial" panose="020B0604020202020204" pitchFamily="34" charset="0"/>
                <a:cs typeface="Arial" panose="020B0604020202020204" pitchFamily="34" charset="0"/>
              </a:rPr>
              <a:t>education.</a:t>
            </a:r>
            <a:endParaRPr lang="en-US" sz="1600" dirty="0">
              <a:latin typeface="Arial" panose="020B0604020202020204" pitchFamily="34" charset="0"/>
              <a:cs typeface="Arial" panose="020B0604020202020204" pitchFamily="34" charset="0"/>
            </a:endParaRPr>
          </a:p>
          <a:p>
            <a:pPr marL="800100" lvl="1" indent="-342900">
              <a:lnSpc>
                <a:spcPct val="90000"/>
              </a:lnSpc>
              <a:buFont typeface="Arial" panose="020B0604020202020204" pitchFamily="34" charset="0"/>
              <a:buChar char="•"/>
            </a:pPr>
            <a:r>
              <a:rPr lang="en-US" b="1" dirty="0">
                <a:latin typeface="Arial" panose="020B0604020202020204" pitchFamily="34" charset="0"/>
                <a:cs typeface="Arial" panose="020B0604020202020204" pitchFamily="34" charset="0"/>
              </a:rPr>
              <a:t>Improving access to technical and apprenticeship </a:t>
            </a:r>
            <a:r>
              <a:rPr lang="en-US" b="1" dirty="0" smtClean="0">
                <a:latin typeface="Arial" panose="020B0604020202020204" pitchFamily="34" charset="0"/>
                <a:cs typeface="Arial" panose="020B0604020202020204" pitchFamily="34" charset="0"/>
              </a:rPr>
              <a:t>training</a:t>
            </a:r>
            <a:endParaRPr lang="en-US" b="1" dirty="0">
              <a:latin typeface="Arial" panose="020B0604020202020204" pitchFamily="34" charset="0"/>
              <a:cs typeface="Arial" panose="020B0604020202020204" pitchFamily="34" charset="0"/>
            </a:endParaRPr>
          </a:p>
          <a:p>
            <a:pPr marL="1257300" lvl="2" indent="-342900">
              <a:lnSpc>
                <a:spcPct val="9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Public-private partnerships </a:t>
            </a:r>
            <a:r>
              <a:rPr lang="en-US" sz="1600" dirty="0">
                <a:latin typeface="Arial" panose="020B0604020202020204" pitchFamily="34" charset="0"/>
                <a:cs typeface="Arial" panose="020B0604020202020204" pitchFamily="34" charset="0"/>
              </a:rPr>
              <a:t>to </a:t>
            </a:r>
            <a:r>
              <a:rPr lang="en-US" sz="1600" dirty="0" smtClean="0">
                <a:latin typeface="Arial" panose="020B0604020202020204" pitchFamily="34" charset="0"/>
                <a:cs typeface="Arial" panose="020B0604020202020204" pitchFamily="34" charset="0"/>
              </a:rPr>
              <a:t>promote training and skill development.</a:t>
            </a:r>
          </a:p>
          <a:p>
            <a:pPr marL="1257300" lvl="2" indent="-342900">
              <a:lnSpc>
                <a:spcPct val="9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Provide flexible </a:t>
            </a:r>
            <a:r>
              <a:rPr lang="en-US" sz="1600" dirty="0">
                <a:latin typeface="Arial" panose="020B0604020202020204" pitchFamily="34" charset="0"/>
                <a:cs typeface="Arial" panose="020B0604020202020204" pitchFamily="34" charset="0"/>
              </a:rPr>
              <a:t>vouchers to low-income students, </a:t>
            </a:r>
            <a:r>
              <a:rPr lang="en-US" sz="1600" dirty="0" smtClean="0">
                <a:latin typeface="Arial" panose="020B0604020202020204" pitchFamily="34" charset="0"/>
                <a:cs typeface="Arial" panose="020B0604020202020204" pitchFamily="34" charset="0"/>
              </a:rPr>
              <a:t>thereby letting </a:t>
            </a:r>
            <a:r>
              <a:rPr lang="en-US" sz="1600" dirty="0">
                <a:latin typeface="Arial" panose="020B0604020202020204" pitchFamily="34" charset="0"/>
                <a:cs typeface="Arial" panose="020B0604020202020204" pitchFamily="34" charset="0"/>
              </a:rPr>
              <a:t>them spend the money in a way </a:t>
            </a:r>
            <a:r>
              <a:rPr lang="en-US" sz="1600" dirty="0" smtClean="0">
                <a:latin typeface="Arial" panose="020B0604020202020204" pitchFamily="34" charset="0"/>
                <a:cs typeface="Arial" panose="020B0604020202020204" pitchFamily="34" charset="0"/>
              </a:rPr>
              <a:t>to quickly </a:t>
            </a:r>
            <a:r>
              <a:rPr lang="en-US" sz="1600" dirty="0">
                <a:latin typeface="Arial" panose="020B0604020202020204" pitchFamily="34" charset="0"/>
                <a:cs typeface="Arial" panose="020B0604020202020204" pitchFamily="34" charset="0"/>
              </a:rPr>
              <a:t>and efficiently </a:t>
            </a:r>
            <a:r>
              <a:rPr lang="en-US" sz="1600" dirty="0" smtClean="0">
                <a:latin typeface="Arial" panose="020B0604020202020204" pitchFamily="34" charset="0"/>
                <a:cs typeface="Arial" panose="020B0604020202020204" pitchFamily="34" charset="0"/>
              </a:rPr>
              <a:t>gain </a:t>
            </a:r>
            <a:r>
              <a:rPr lang="en-US" sz="1600" dirty="0">
                <a:latin typeface="Arial" panose="020B0604020202020204" pitchFamily="34" charset="0"/>
                <a:cs typeface="Arial" panose="020B0604020202020204" pitchFamily="34" charset="0"/>
              </a:rPr>
              <a:t>job </a:t>
            </a:r>
            <a:r>
              <a:rPr lang="en-US" sz="1600" dirty="0" smtClean="0">
                <a:latin typeface="Arial" panose="020B0604020202020204" pitchFamily="34" charset="0"/>
                <a:cs typeface="Arial" panose="020B0604020202020204" pitchFamily="34" charset="0"/>
              </a:rPr>
              <a:t>skills.</a:t>
            </a:r>
          </a:p>
        </p:txBody>
      </p:sp>
      <p:sp>
        <p:nvSpPr>
          <p:cNvPr id="2" name="Rectangle 1"/>
          <p:cNvSpPr/>
          <p:nvPr/>
        </p:nvSpPr>
        <p:spPr>
          <a:xfrm>
            <a:off x="285210" y="5894686"/>
            <a:ext cx="8392160" cy="461665"/>
          </a:xfrm>
          <a:prstGeom prst="rect">
            <a:avLst/>
          </a:prstGeom>
        </p:spPr>
        <p:txBody>
          <a:bodyPr wrap="square">
            <a:spAutoFit/>
          </a:bodyPr>
          <a:lstStyle/>
          <a:p>
            <a:r>
              <a:rPr lang="en-US" sz="1200" dirty="0" smtClean="0"/>
              <a:t>Many thanks to our AEI colleagues Naomi </a:t>
            </a:r>
            <a:r>
              <a:rPr lang="en-US" sz="1200" dirty="0"/>
              <a:t>Schaefer Riley and Angela </a:t>
            </a:r>
            <a:r>
              <a:rPr lang="en-US" sz="1200" dirty="0" err="1" smtClean="0"/>
              <a:t>Rachidi</a:t>
            </a:r>
            <a:r>
              <a:rPr lang="en-US" sz="1200" dirty="0" smtClean="0"/>
              <a:t> for many of these ideas. Please see their thoughtful analysis: </a:t>
            </a:r>
            <a:r>
              <a:rPr lang="en-US" sz="1200" dirty="0" smtClean="0">
                <a:hlinkClick r:id="rId2"/>
              </a:rPr>
              <a:t>https</a:t>
            </a:r>
            <a:r>
              <a:rPr lang="en-US" sz="1200" dirty="0">
                <a:hlinkClick r:id="rId2"/>
              </a:rPr>
              <a:t>://reason.com/2021/02/24/fix-family-poverty-with-free-markets-for-once</a:t>
            </a:r>
            <a:r>
              <a:rPr lang="en-US" sz="1200" dirty="0" smtClean="0">
                <a:hlinkClick r:id="rId2"/>
              </a:rPr>
              <a:t>/</a:t>
            </a:r>
            <a:r>
              <a:rPr lang="en-US" sz="1200" dirty="0" smtClean="0"/>
              <a:t> </a:t>
            </a:r>
            <a:endParaRPr lang="en-US" sz="1200" dirty="0"/>
          </a:p>
        </p:txBody>
      </p:sp>
    </p:spTree>
    <p:extLst>
      <p:ext uri="{BB962C8B-B14F-4D97-AF65-F5344CB8AC3E}">
        <p14:creationId xmlns:p14="http://schemas.microsoft.com/office/powerpoint/2010/main" val="1469357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436727"/>
          </a:xfrm>
          <a:solidFill>
            <a:schemeClr val="accent1">
              <a:lumMod val="40000"/>
              <a:lumOff val="60000"/>
            </a:schemeClr>
          </a:solidFill>
        </p:spPr>
        <p:txBody>
          <a:bodyPr>
            <a:normAutofit/>
          </a:bodyPr>
          <a:lstStyle/>
          <a:p>
            <a:pPr algn="ctr"/>
            <a:r>
              <a:rPr lang="en-US" sz="2400" dirty="0">
                <a:latin typeface="Arial" panose="020B0604020202020204" pitchFamily="34" charset="0"/>
                <a:cs typeface="Arial" panose="020B0604020202020204" pitchFamily="34" charset="0"/>
              </a:rPr>
              <a:t>Analytical Framework</a:t>
            </a:r>
            <a:endParaRPr lang="en-US" sz="2400" dirty="0">
              <a:latin typeface="+mn-lt"/>
            </a:endParaRPr>
          </a:p>
        </p:txBody>
      </p:sp>
      <p:sp>
        <p:nvSpPr>
          <p:cNvPr id="6" name="TextBox 5"/>
          <p:cNvSpPr txBox="1"/>
          <p:nvPr/>
        </p:nvSpPr>
        <p:spPr>
          <a:xfrm>
            <a:off x="3680540" y="1169237"/>
            <a:ext cx="1648011" cy="338554"/>
          </a:xfrm>
          <a:prstGeom prst="rect">
            <a:avLst/>
          </a:prstGeom>
          <a:noFill/>
        </p:spPr>
        <p:txBody>
          <a:bodyPr wrap="square" rtlCol="0">
            <a:spAutoFit/>
          </a:bodyPr>
          <a:lstStyle/>
          <a:p>
            <a:r>
              <a:rPr lang="en-US" sz="1600" b="1" dirty="0"/>
              <a:t>Human appraisal</a:t>
            </a:r>
            <a:endParaRPr lang="en-US" sz="1400" b="1" dirty="0"/>
          </a:p>
        </p:txBody>
      </p:sp>
      <p:sp>
        <p:nvSpPr>
          <p:cNvPr id="7" name="TextBox 6"/>
          <p:cNvSpPr txBox="1"/>
          <p:nvPr/>
        </p:nvSpPr>
        <p:spPr>
          <a:xfrm>
            <a:off x="5448951" y="1171866"/>
            <a:ext cx="3562191" cy="1077218"/>
          </a:xfrm>
          <a:prstGeom prst="rect">
            <a:avLst/>
          </a:prstGeom>
          <a:noFill/>
        </p:spPr>
        <p:txBody>
          <a:bodyPr wrap="square" rtlCol="0">
            <a:spAutoFit/>
          </a:bodyPr>
          <a:lstStyle/>
          <a:p>
            <a:pPr algn="ctr"/>
            <a:r>
              <a:rPr lang="en-US" sz="1600" b="1" dirty="0">
                <a:solidFill>
                  <a:schemeClr val="accent1">
                    <a:lumMod val="75000"/>
                  </a:schemeClr>
                </a:solidFill>
              </a:rPr>
              <a:t>GSE appraisal waiver </a:t>
            </a:r>
            <a:r>
              <a:rPr lang="en-US" sz="1600" b="1" dirty="0" smtClean="0">
                <a:solidFill>
                  <a:schemeClr val="accent1">
                    <a:lumMod val="75000"/>
                  </a:schemeClr>
                </a:solidFill>
              </a:rPr>
              <a:t>based on evaluating value set forth in application </a:t>
            </a:r>
            <a:endParaRPr lang="en-US" sz="1600" b="1" dirty="0">
              <a:solidFill>
                <a:schemeClr val="accent1">
                  <a:lumMod val="75000"/>
                </a:schemeClr>
              </a:solidFill>
            </a:endParaRPr>
          </a:p>
          <a:p>
            <a:pPr algn="ctr"/>
            <a:r>
              <a:rPr lang="en-US" sz="1600" b="1" dirty="0" smtClean="0">
                <a:solidFill>
                  <a:schemeClr val="accent1">
                    <a:lumMod val="75000"/>
                  </a:schemeClr>
                </a:solidFill>
              </a:rPr>
              <a:t>(</a:t>
            </a:r>
            <a:r>
              <a:rPr lang="en-US" sz="1600" b="1" dirty="0" smtClean="0">
                <a:solidFill>
                  <a:srgbClr val="0070C0"/>
                </a:solidFill>
              </a:rPr>
              <a:t>They are unbiased </a:t>
            </a:r>
            <a:r>
              <a:rPr lang="en-US" sz="1600" b="1" dirty="0">
                <a:solidFill>
                  <a:srgbClr val="0070C0"/>
                </a:solidFill>
              </a:rPr>
              <a:t>as race is </a:t>
            </a:r>
            <a:r>
              <a:rPr lang="en-US" sz="1600" b="1" dirty="0" smtClean="0">
                <a:solidFill>
                  <a:srgbClr val="0070C0"/>
                </a:solidFill>
              </a:rPr>
              <a:t>not taken into account)</a:t>
            </a:r>
            <a:endParaRPr lang="en-US" sz="1600" b="1" dirty="0">
              <a:solidFill>
                <a:srgbClr val="0070C0"/>
              </a:solidFill>
            </a:endParaRPr>
          </a:p>
        </p:txBody>
      </p:sp>
      <p:cxnSp>
        <p:nvCxnSpPr>
          <p:cNvPr id="11" name="Straight Arrow Connector 10"/>
          <p:cNvCxnSpPr>
            <a:stCxn id="6" idx="2"/>
            <a:endCxn id="14" idx="0"/>
          </p:cNvCxnSpPr>
          <p:nvPr/>
        </p:nvCxnSpPr>
        <p:spPr>
          <a:xfrm>
            <a:off x="4504546" y="1507791"/>
            <a:ext cx="1209096" cy="7874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15" idx="0"/>
          </p:cNvCxnSpPr>
          <p:nvPr/>
        </p:nvCxnSpPr>
        <p:spPr>
          <a:xfrm flipH="1">
            <a:off x="3492347" y="1507791"/>
            <a:ext cx="1012199" cy="6727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87476" y="2295251"/>
            <a:ext cx="1252331" cy="584775"/>
          </a:xfrm>
          <a:prstGeom prst="rect">
            <a:avLst/>
          </a:prstGeom>
          <a:noFill/>
        </p:spPr>
        <p:txBody>
          <a:bodyPr wrap="square" rtlCol="0">
            <a:spAutoFit/>
          </a:bodyPr>
          <a:lstStyle/>
          <a:p>
            <a:r>
              <a:rPr lang="en-US" sz="1600" b="1" dirty="0">
                <a:solidFill>
                  <a:schemeClr val="accent1">
                    <a:lumMod val="75000"/>
                  </a:schemeClr>
                </a:solidFill>
              </a:rPr>
              <a:t>Unbiased         1</a:t>
            </a:r>
            <a:r>
              <a:rPr lang="en-US" sz="1600" b="1" baseline="30000" dirty="0">
                <a:solidFill>
                  <a:schemeClr val="accent1">
                    <a:lumMod val="75000"/>
                  </a:schemeClr>
                </a:solidFill>
              </a:rPr>
              <a:t>st</a:t>
            </a:r>
            <a:r>
              <a:rPr lang="en-US" sz="1600" b="1" dirty="0">
                <a:solidFill>
                  <a:schemeClr val="accent1">
                    <a:lumMod val="75000"/>
                  </a:schemeClr>
                </a:solidFill>
              </a:rPr>
              <a:t> appraisal</a:t>
            </a:r>
          </a:p>
        </p:txBody>
      </p:sp>
      <p:sp>
        <p:nvSpPr>
          <p:cNvPr id="15" name="TextBox 14"/>
          <p:cNvSpPr txBox="1"/>
          <p:nvPr/>
        </p:nvSpPr>
        <p:spPr>
          <a:xfrm>
            <a:off x="1917162" y="2180557"/>
            <a:ext cx="3150370" cy="1323439"/>
          </a:xfrm>
          <a:prstGeom prst="rect">
            <a:avLst/>
          </a:prstGeom>
          <a:noFill/>
        </p:spPr>
        <p:txBody>
          <a:bodyPr wrap="square" rtlCol="0">
            <a:spAutoFit/>
          </a:bodyPr>
          <a:lstStyle/>
          <a:p>
            <a:r>
              <a:rPr lang="en-US" sz="1600" b="1" dirty="0"/>
              <a:t>Alleged biased 1</a:t>
            </a:r>
            <a:r>
              <a:rPr lang="en-US" sz="1600" b="1" baseline="30000" dirty="0"/>
              <a:t>st</a:t>
            </a:r>
            <a:r>
              <a:rPr lang="en-US" sz="1600" b="1" dirty="0"/>
              <a:t> appraisal based on appraiser having knowledge of applicant’s race. Media allegations generally occurred in White neighborhoods.  </a:t>
            </a:r>
          </a:p>
        </p:txBody>
      </p:sp>
      <p:cxnSp>
        <p:nvCxnSpPr>
          <p:cNvPr id="17" name="Straight Arrow Connector 16"/>
          <p:cNvCxnSpPr>
            <a:stCxn id="15" idx="2"/>
            <a:endCxn id="18" idx="0"/>
          </p:cNvCxnSpPr>
          <p:nvPr/>
        </p:nvCxnSpPr>
        <p:spPr>
          <a:xfrm flipH="1">
            <a:off x="1145669" y="3503996"/>
            <a:ext cx="2346678" cy="5293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8562" y="4033368"/>
            <a:ext cx="1974213" cy="830997"/>
          </a:xfrm>
          <a:prstGeom prst="rect">
            <a:avLst/>
          </a:prstGeom>
          <a:noFill/>
        </p:spPr>
        <p:txBody>
          <a:bodyPr wrap="square" rtlCol="0">
            <a:spAutoFit/>
          </a:bodyPr>
          <a:lstStyle/>
          <a:p>
            <a:r>
              <a:rPr lang="en-US" sz="1600" b="1" dirty="0"/>
              <a:t>Consumer accepts 1</a:t>
            </a:r>
            <a:r>
              <a:rPr lang="en-US" sz="1600" b="1" baseline="30000" dirty="0"/>
              <a:t>st</a:t>
            </a:r>
            <a:r>
              <a:rPr lang="en-US" sz="1600" b="1" dirty="0"/>
              <a:t> appraisal and loan does not get made</a:t>
            </a:r>
          </a:p>
        </p:txBody>
      </p:sp>
      <p:cxnSp>
        <p:nvCxnSpPr>
          <p:cNvPr id="20" name="Straight Arrow Connector 19"/>
          <p:cNvCxnSpPr>
            <a:stCxn id="15" idx="2"/>
            <a:endCxn id="21" idx="0"/>
          </p:cNvCxnSpPr>
          <p:nvPr/>
        </p:nvCxnSpPr>
        <p:spPr>
          <a:xfrm flipH="1">
            <a:off x="3327625" y="3503996"/>
            <a:ext cx="164722" cy="5886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46394" y="4092660"/>
            <a:ext cx="1762462" cy="584775"/>
          </a:xfrm>
          <a:prstGeom prst="rect">
            <a:avLst/>
          </a:prstGeom>
          <a:noFill/>
        </p:spPr>
        <p:txBody>
          <a:bodyPr wrap="square" rtlCol="0">
            <a:spAutoFit/>
          </a:bodyPr>
          <a:lstStyle/>
          <a:p>
            <a:r>
              <a:rPr lang="en-US" sz="1600" b="1" dirty="0"/>
              <a:t>Requests ROV for racial bias</a:t>
            </a:r>
          </a:p>
        </p:txBody>
      </p:sp>
      <p:cxnSp>
        <p:nvCxnSpPr>
          <p:cNvPr id="23" name="Straight Arrow Connector 22"/>
          <p:cNvCxnSpPr>
            <a:stCxn id="15" idx="2"/>
            <a:endCxn id="35" idx="0"/>
          </p:cNvCxnSpPr>
          <p:nvPr/>
        </p:nvCxnSpPr>
        <p:spPr>
          <a:xfrm>
            <a:off x="3492347" y="3503996"/>
            <a:ext cx="2897012" cy="3424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28209" y="5049117"/>
            <a:ext cx="1907450" cy="830997"/>
          </a:xfrm>
          <a:prstGeom prst="rect">
            <a:avLst/>
          </a:prstGeom>
          <a:noFill/>
        </p:spPr>
        <p:txBody>
          <a:bodyPr wrap="square" rtlCol="0">
            <a:spAutoFit/>
          </a:bodyPr>
          <a:lstStyle/>
          <a:p>
            <a:r>
              <a:rPr lang="en-US" sz="1600" b="1" dirty="0">
                <a:solidFill>
                  <a:schemeClr val="accent1">
                    <a:lumMod val="75000"/>
                  </a:schemeClr>
                </a:solidFill>
              </a:rPr>
              <a:t>Consumer proceeds with an alleged biased 1</a:t>
            </a:r>
            <a:r>
              <a:rPr lang="en-US" sz="1600" b="1" baseline="30000" dirty="0">
                <a:solidFill>
                  <a:schemeClr val="accent1">
                    <a:lumMod val="75000"/>
                  </a:schemeClr>
                </a:solidFill>
              </a:rPr>
              <a:t>st</a:t>
            </a:r>
            <a:r>
              <a:rPr lang="en-US" sz="1600" b="1" dirty="0">
                <a:solidFill>
                  <a:schemeClr val="accent1">
                    <a:lumMod val="75000"/>
                  </a:schemeClr>
                </a:solidFill>
              </a:rPr>
              <a:t> appraisal</a:t>
            </a:r>
          </a:p>
        </p:txBody>
      </p:sp>
      <p:sp>
        <p:nvSpPr>
          <p:cNvPr id="26" name="TextBox 25"/>
          <p:cNvSpPr txBox="1"/>
          <p:nvPr/>
        </p:nvSpPr>
        <p:spPr>
          <a:xfrm>
            <a:off x="5681095" y="524375"/>
            <a:ext cx="606829" cy="338554"/>
          </a:xfrm>
          <a:prstGeom prst="rect">
            <a:avLst/>
          </a:prstGeom>
          <a:noFill/>
        </p:spPr>
        <p:txBody>
          <a:bodyPr wrap="square" rtlCol="0">
            <a:spAutoFit/>
          </a:bodyPr>
          <a:lstStyle/>
          <a:p>
            <a:r>
              <a:rPr lang="en-US" sz="1600" b="1" dirty="0"/>
              <a:t>Refi</a:t>
            </a:r>
          </a:p>
        </p:txBody>
      </p:sp>
      <p:cxnSp>
        <p:nvCxnSpPr>
          <p:cNvPr id="28" name="Straight Arrow Connector 27"/>
          <p:cNvCxnSpPr>
            <a:stCxn id="26" idx="2"/>
            <a:endCxn id="6" idx="0"/>
          </p:cNvCxnSpPr>
          <p:nvPr/>
        </p:nvCxnSpPr>
        <p:spPr>
          <a:xfrm flipH="1">
            <a:off x="4504546" y="862929"/>
            <a:ext cx="1479964" cy="3063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a:endCxn id="7" idx="0"/>
          </p:cNvCxnSpPr>
          <p:nvPr/>
        </p:nvCxnSpPr>
        <p:spPr>
          <a:xfrm>
            <a:off x="5984510" y="862929"/>
            <a:ext cx="1245537" cy="3089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155253" y="2308840"/>
            <a:ext cx="1855889" cy="1323439"/>
          </a:xfrm>
          <a:prstGeom prst="rect">
            <a:avLst/>
          </a:prstGeom>
          <a:noFill/>
          <a:ln>
            <a:solidFill>
              <a:schemeClr val="accent1"/>
            </a:solidFill>
          </a:ln>
        </p:spPr>
        <p:txBody>
          <a:bodyPr wrap="square" rtlCol="0">
            <a:spAutoFit/>
          </a:bodyPr>
          <a:lstStyle/>
          <a:p>
            <a:r>
              <a:rPr lang="en-US" sz="1600" b="1" i="1" dirty="0">
                <a:solidFill>
                  <a:schemeClr val="accent1">
                    <a:lumMod val="75000"/>
                  </a:schemeClr>
                </a:solidFill>
              </a:rPr>
              <a:t>Outcomes in blue are what we observe in the data and what are used for the analysis.</a:t>
            </a:r>
          </a:p>
        </p:txBody>
      </p:sp>
      <p:sp>
        <p:nvSpPr>
          <p:cNvPr id="38" name="TextBox 37"/>
          <p:cNvSpPr txBox="1"/>
          <p:nvPr/>
        </p:nvSpPr>
        <p:spPr>
          <a:xfrm>
            <a:off x="1917162" y="1535582"/>
            <a:ext cx="1941783" cy="523220"/>
          </a:xfrm>
          <a:prstGeom prst="rect">
            <a:avLst/>
          </a:prstGeom>
          <a:noFill/>
        </p:spPr>
        <p:txBody>
          <a:bodyPr wrap="square" rtlCol="0">
            <a:spAutoFit/>
          </a:bodyPr>
          <a:lstStyle/>
          <a:p>
            <a:r>
              <a:rPr lang="en-US" sz="1400" b="1" dirty="0">
                <a:solidFill>
                  <a:srgbClr val="00B050"/>
                </a:solidFill>
              </a:rPr>
              <a:t>CRN survey suggests this is infrequent</a:t>
            </a:r>
          </a:p>
        </p:txBody>
      </p:sp>
      <p:sp>
        <p:nvSpPr>
          <p:cNvPr id="42" name="TextBox 41"/>
          <p:cNvSpPr txBox="1"/>
          <p:nvPr/>
        </p:nvSpPr>
        <p:spPr>
          <a:xfrm>
            <a:off x="220739" y="3323218"/>
            <a:ext cx="1498861" cy="523220"/>
          </a:xfrm>
          <a:prstGeom prst="rect">
            <a:avLst/>
          </a:prstGeom>
          <a:noFill/>
        </p:spPr>
        <p:txBody>
          <a:bodyPr wrap="square" rtlCol="0">
            <a:spAutoFit/>
          </a:bodyPr>
          <a:lstStyle/>
          <a:p>
            <a:r>
              <a:rPr lang="en-US" sz="1400" b="1" dirty="0">
                <a:solidFill>
                  <a:srgbClr val="00B050"/>
                </a:solidFill>
              </a:rPr>
              <a:t>We don’t know  the frequency</a:t>
            </a:r>
          </a:p>
        </p:txBody>
      </p:sp>
      <p:sp>
        <p:nvSpPr>
          <p:cNvPr id="33" name="TextBox 32"/>
          <p:cNvSpPr txBox="1"/>
          <p:nvPr/>
        </p:nvSpPr>
        <p:spPr>
          <a:xfrm>
            <a:off x="3464330" y="3507624"/>
            <a:ext cx="1466373" cy="738664"/>
          </a:xfrm>
          <a:prstGeom prst="rect">
            <a:avLst/>
          </a:prstGeom>
          <a:noFill/>
        </p:spPr>
        <p:txBody>
          <a:bodyPr wrap="square" rtlCol="0">
            <a:spAutoFit/>
          </a:bodyPr>
          <a:lstStyle/>
          <a:p>
            <a:r>
              <a:rPr lang="en-US" sz="1400" b="1" dirty="0">
                <a:solidFill>
                  <a:srgbClr val="00B050"/>
                </a:solidFill>
              </a:rPr>
              <a:t>CRN survey suggests this is infrequent</a:t>
            </a:r>
          </a:p>
        </p:txBody>
      </p:sp>
      <p:sp>
        <p:nvSpPr>
          <p:cNvPr id="35" name="TextBox 34"/>
          <p:cNvSpPr txBox="1"/>
          <p:nvPr/>
        </p:nvSpPr>
        <p:spPr>
          <a:xfrm>
            <a:off x="5209127" y="3846438"/>
            <a:ext cx="2360463" cy="1077218"/>
          </a:xfrm>
          <a:prstGeom prst="rect">
            <a:avLst/>
          </a:prstGeom>
          <a:noFill/>
        </p:spPr>
        <p:txBody>
          <a:bodyPr wrap="square" rtlCol="0">
            <a:spAutoFit/>
          </a:bodyPr>
          <a:lstStyle/>
          <a:p>
            <a:r>
              <a:rPr lang="en-US" sz="1600" b="1" dirty="0">
                <a:solidFill>
                  <a:schemeClr val="accent1">
                    <a:lumMod val="75000"/>
                  </a:schemeClr>
                </a:solidFill>
              </a:rPr>
              <a:t>Consumer does not request ROV but proceeds with an alleged biased 1</a:t>
            </a:r>
            <a:r>
              <a:rPr lang="en-US" sz="1600" b="1" baseline="30000" dirty="0">
                <a:solidFill>
                  <a:schemeClr val="accent1">
                    <a:lumMod val="75000"/>
                  </a:schemeClr>
                </a:solidFill>
              </a:rPr>
              <a:t>st</a:t>
            </a:r>
            <a:r>
              <a:rPr lang="en-US" sz="1600" b="1" dirty="0">
                <a:solidFill>
                  <a:schemeClr val="accent1">
                    <a:lumMod val="75000"/>
                  </a:schemeClr>
                </a:solidFill>
              </a:rPr>
              <a:t> appraisal</a:t>
            </a:r>
          </a:p>
        </p:txBody>
      </p:sp>
      <p:sp>
        <p:nvSpPr>
          <p:cNvPr id="39" name="TextBox 38"/>
          <p:cNvSpPr txBox="1"/>
          <p:nvPr/>
        </p:nvSpPr>
        <p:spPr>
          <a:xfrm>
            <a:off x="2669066" y="5307233"/>
            <a:ext cx="1936119" cy="830997"/>
          </a:xfrm>
          <a:prstGeom prst="rect">
            <a:avLst/>
          </a:prstGeom>
          <a:noFill/>
        </p:spPr>
        <p:txBody>
          <a:bodyPr wrap="square" rtlCol="0">
            <a:spAutoFit/>
          </a:bodyPr>
          <a:lstStyle/>
          <a:p>
            <a:r>
              <a:rPr lang="en-US" sz="1600" b="1" dirty="0">
                <a:solidFill>
                  <a:schemeClr val="accent1">
                    <a:lumMod val="75000"/>
                  </a:schemeClr>
                </a:solidFill>
              </a:rPr>
              <a:t>Yields a presumably unbiased 2</a:t>
            </a:r>
            <a:r>
              <a:rPr lang="en-US" sz="1600" b="1" baseline="30000" dirty="0">
                <a:solidFill>
                  <a:schemeClr val="accent1">
                    <a:lumMod val="75000"/>
                  </a:schemeClr>
                </a:solidFill>
              </a:rPr>
              <a:t>nd</a:t>
            </a:r>
            <a:r>
              <a:rPr lang="en-US" sz="1600" b="1" dirty="0">
                <a:solidFill>
                  <a:schemeClr val="accent1">
                    <a:lumMod val="75000"/>
                  </a:schemeClr>
                </a:solidFill>
              </a:rPr>
              <a:t> appraisal</a:t>
            </a:r>
          </a:p>
        </p:txBody>
      </p:sp>
      <p:cxnSp>
        <p:nvCxnSpPr>
          <p:cNvPr id="40" name="Straight Arrow Connector 39"/>
          <p:cNvCxnSpPr>
            <a:stCxn id="21" idx="2"/>
            <a:endCxn id="39" idx="0"/>
          </p:cNvCxnSpPr>
          <p:nvPr/>
        </p:nvCxnSpPr>
        <p:spPr>
          <a:xfrm>
            <a:off x="3327625" y="4677435"/>
            <a:ext cx="309501" cy="6297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1" idx="2"/>
            <a:endCxn id="24" idx="0"/>
          </p:cNvCxnSpPr>
          <p:nvPr/>
        </p:nvCxnSpPr>
        <p:spPr>
          <a:xfrm>
            <a:off x="3327625" y="4677435"/>
            <a:ext cx="2854309" cy="3716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68474" y="5279864"/>
            <a:ext cx="2031613" cy="830997"/>
          </a:xfrm>
          <a:prstGeom prst="rect">
            <a:avLst/>
          </a:prstGeom>
          <a:noFill/>
        </p:spPr>
        <p:txBody>
          <a:bodyPr wrap="square" rtlCol="0">
            <a:spAutoFit/>
          </a:bodyPr>
          <a:lstStyle/>
          <a:p>
            <a:r>
              <a:rPr lang="en-US" sz="1600" b="1" dirty="0"/>
              <a:t>Consumer accepts 1</a:t>
            </a:r>
            <a:r>
              <a:rPr lang="en-US" sz="1600" b="1" baseline="30000" dirty="0"/>
              <a:t>st</a:t>
            </a:r>
            <a:r>
              <a:rPr lang="en-US" sz="1600" b="1" dirty="0"/>
              <a:t> appraisal and loan does not get made</a:t>
            </a:r>
          </a:p>
        </p:txBody>
      </p:sp>
      <p:cxnSp>
        <p:nvCxnSpPr>
          <p:cNvPr id="94" name="Straight Arrow Connector 93"/>
          <p:cNvCxnSpPr>
            <a:stCxn id="21" idx="2"/>
            <a:endCxn id="93" idx="0"/>
          </p:cNvCxnSpPr>
          <p:nvPr/>
        </p:nvCxnSpPr>
        <p:spPr>
          <a:xfrm flipH="1">
            <a:off x="1184281" y="4677435"/>
            <a:ext cx="2143344" cy="6024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4569" y="6174414"/>
            <a:ext cx="2071942" cy="523220"/>
          </a:xfrm>
          <a:prstGeom prst="rect">
            <a:avLst/>
          </a:prstGeom>
          <a:noFill/>
        </p:spPr>
        <p:txBody>
          <a:bodyPr wrap="square" rtlCol="0">
            <a:spAutoFit/>
          </a:bodyPr>
          <a:lstStyle/>
          <a:p>
            <a:r>
              <a:rPr lang="en-US" sz="1400" b="1" dirty="0">
                <a:solidFill>
                  <a:srgbClr val="00B050"/>
                </a:solidFill>
              </a:rPr>
              <a:t>CRN survey suggests this is infrequent</a:t>
            </a:r>
          </a:p>
        </p:txBody>
      </p:sp>
      <p:sp>
        <p:nvSpPr>
          <p:cNvPr id="64" name="TextBox 63"/>
          <p:cNvSpPr txBox="1"/>
          <p:nvPr/>
        </p:nvSpPr>
        <p:spPr>
          <a:xfrm>
            <a:off x="245577" y="6147044"/>
            <a:ext cx="1498861" cy="523220"/>
          </a:xfrm>
          <a:prstGeom prst="rect">
            <a:avLst/>
          </a:prstGeom>
          <a:noFill/>
        </p:spPr>
        <p:txBody>
          <a:bodyPr wrap="square" rtlCol="0">
            <a:spAutoFit/>
          </a:bodyPr>
          <a:lstStyle/>
          <a:p>
            <a:r>
              <a:rPr lang="en-US" sz="1400" b="1" dirty="0">
                <a:solidFill>
                  <a:srgbClr val="00B050"/>
                </a:solidFill>
              </a:rPr>
              <a:t>We don’t know  the frequency</a:t>
            </a:r>
          </a:p>
        </p:txBody>
      </p:sp>
      <p:sp>
        <p:nvSpPr>
          <p:cNvPr id="67" name="TextBox 66"/>
          <p:cNvSpPr txBox="1"/>
          <p:nvPr/>
        </p:nvSpPr>
        <p:spPr>
          <a:xfrm>
            <a:off x="5333066" y="6077540"/>
            <a:ext cx="2071942" cy="523220"/>
          </a:xfrm>
          <a:prstGeom prst="rect">
            <a:avLst/>
          </a:prstGeom>
          <a:noFill/>
        </p:spPr>
        <p:txBody>
          <a:bodyPr wrap="square" rtlCol="0">
            <a:spAutoFit/>
          </a:bodyPr>
          <a:lstStyle/>
          <a:p>
            <a:r>
              <a:rPr lang="en-US" sz="1400" b="1" dirty="0">
                <a:solidFill>
                  <a:srgbClr val="00B050"/>
                </a:solidFill>
              </a:rPr>
              <a:t>CRN survey suggests this is infrequent</a:t>
            </a:r>
          </a:p>
        </p:txBody>
      </p:sp>
      <p:sp>
        <p:nvSpPr>
          <p:cNvPr id="65" name="Slide Number Placeholder 64"/>
          <p:cNvSpPr>
            <a:spLocks noGrp="1"/>
          </p:cNvSpPr>
          <p:nvPr>
            <p:ph type="sldNum" sz="quarter" idx="12"/>
          </p:nvPr>
        </p:nvSpPr>
        <p:spPr/>
        <p:txBody>
          <a:bodyPr/>
          <a:lstStyle/>
          <a:p>
            <a:fld id="{640B93FB-070B-4945-8AF2-4B941007AB20}" type="slidenum">
              <a:rPr lang="en-US" smtClean="0"/>
              <a:t>7</a:t>
            </a:fld>
            <a:endParaRPr lang="en-US" dirty="0"/>
          </a:p>
        </p:txBody>
      </p:sp>
      <p:sp>
        <p:nvSpPr>
          <p:cNvPr id="12" name="Rectangle 11"/>
          <p:cNvSpPr/>
          <p:nvPr/>
        </p:nvSpPr>
        <p:spPr>
          <a:xfrm>
            <a:off x="5134809" y="3874201"/>
            <a:ext cx="2434781" cy="2005913"/>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7605078" y="3744916"/>
            <a:ext cx="1462195" cy="2554545"/>
          </a:xfrm>
          <a:prstGeom prst="rect">
            <a:avLst/>
          </a:prstGeom>
          <a:noFill/>
        </p:spPr>
        <p:txBody>
          <a:bodyPr wrap="square" rtlCol="0">
            <a:spAutoFit/>
          </a:bodyPr>
          <a:lstStyle/>
          <a:p>
            <a:r>
              <a:rPr lang="en-US" sz="1600" b="1" dirty="0">
                <a:solidFill>
                  <a:srgbClr val="C00000"/>
                </a:solidFill>
              </a:rPr>
              <a:t>The more biased appraisals there are and the larger the bias, the easier it will be to detect them in the results – and vice versa.</a:t>
            </a:r>
          </a:p>
        </p:txBody>
      </p:sp>
    </p:spTree>
    <p:extLst>
      <p:ext uri="{BB962C8B-B14F-4D97-AF65-F5344CB8AC3E}">
        <p14:creationId xmlns:p14="http://schemas.microsoft.com/office/powerpoint/2010/main" val="1749189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395784"/>
          </a:xfrm>
          <a:solidFill>
            <a:schemeClr val="accent1">
              <a:lumMod val="40000"/>
              <a:lumOff val="60000"/>
            </a:schemeClr>
          </a:solidFill>
        </p:spPr>
        <p:txBody>
          <a:bodyPr>
            <a:noAutofit/>
          </a:bodyPr>
          <a:lstStyle/>
          <a:p>
            <a:pPr algn="ctr"/>
            <a:r>
              <a:rPr lang="en-US" sz="2100" dirty="0">
                <a:latin typeface="Arial" panose="020B0604020202020204" pitchFamily="34" charset="0"/>
                <a:cs typeface="Arial" panose="020B0604020202020204" pitchFamily="34" charset="0"/>
              </a:rPr>
              <a:t>We Use Big Data to Evaluate the Likelihood of Racial Bias by an Appraiser</a:t>
            </a:r>
            <a:endParaRPr lang="en-US" sz="2100" dirty="0">
              <a:latin typeface="+mn-lt"/>
            </a:endParaRPr>
          </a:p>
        </p:txBody>
      </p:sp>
      <p:sp>
        <p:nvSpPr>
          <p:cNvPr id="3" name="Content Placeholder 2"/>
          <p:cNvSpPr>
            <a:spLocks noGrp="1"/>
          </p:cNvSpPr>
          <p:nvPr>
            <p:ph idx="1"/>
          </p:nvPr>
        </p:nvSpPr>
        <p:spPr>
          <a:xfrm>
            <a:off x="0" y="395786"/>
            <a:ext cx="9144000" cy="6462214"/>
          </a:xfrm>
        </p:spPr>
        <p:txBody>
          <a:bodyPr>
            <a:normAutofit fontScale="77500" lnSpcReduction="20000"/>
          </a:bodyPr>
          <a:lstStyle/>
          <a:p>
            <a:r>
              <a:rPr lang="en-US" sz="2600" dirty="0"/>
              <a:t>The AEI Housing Center has assembled the National Housing Market Database (NHMDB), which uses and connects many different datasets.</a:t>
            </a:r>
          </a:p>
          <a:p>
            <a:pPr lvl="1"/>
            <a:r>
              <a:rPr lang="en-US" sz="2300" dirty="0"/>
              <a:t>Most in-depth resource for key housing data and </a:t>
            </a:r>
            <a:r>
              <a:rPr lang="en-US" sz="2300" dirty="0" smtClean="0"/>
              <a:t>trends.</a:t>
            </a:r>
            <a:endParaRPr lang="en-US" sz="2300" dirty="0"/>
          </a:p>
          <a:p>
            <a:pPr lvl="1"/>
            <a:r>
              <a:rPr lang="en-US" sz="2300" dirty="0"/>
              <a:t>Accurate, timely, and in-depth coverage of purchase </a:t>
            </a:r>
            <a:r>
              <a:rPr lang="en-US" sz="2300" dirty="0" smtClean="0"/>
              <a:t>trends.</a:t>
            </a:r>
            <a:endParaRPr lang="en-US" sz="2300" dirty="0"/>
          </a:p>
          <a:p>
            <a:pPr lvl="1"/>
            <a:r>
              <a:rPr lang="en-US" sz="2300" dirty="0"/>
              <a:t>Connects the dots for many housing indicators, yielding the most comprehensive analysis of the housing </a:t>
            </a:r>
            <a:r>
              <a:rPr lang="en-US" sz="2300" dirty="0" smtClean="0"/>
              <a:t>market.</a:t>
            </a:r>
            <a:endParaRPr lang="en-US" sz="2300" dirty="0"/>
          </a:p>
          <a:p>
            <a:pPr lvl="1"/>
            <a:r>
              <a:rPr lang="en-US" sz="2300" dirty="0"/>
              <a:t>Its integrated structure is uniquely suited to study countless </a:t>
            </a:r>
            <a:r>
              <a:rPr lang="en-US" sz="2300" dirty="0" smtClean="0"/>
              <a:t>questions.</a:t>
            </a:r>
            <a:endParaRPr lang="en-US" sz="2300" dirty="0"/>
          </a:p>
          <a:p>
            <a:pPr lvl="1"/>
            <a:r>
              <a:rPr lang="en-US" sz="2300" dirty="0"/>
              <a:t>Here we apply the NHMDB to help shed light on the question: </a:t>
            </a:r>
            <a:r>
              <a:rPr lang="en-US" sz="2300" dirty="0" smtClean="0"/>
              <a:t>Is </a:t>
            </a:r>
            <a:r>
              <a:rPr lang="en-US" sz="2300" dirty="0"/>
              <a:t>there intentional or unintentional racial bias by appraisers?</a:t>
            </a:r>
          </a:p>
          <a:p>
            <a:pPr lvl="2"/>
            <a:r>
              <a:rPr lang="en-US" sz="2200" dirty="0"/>
              <a:t>We are able to identify whether the transaction had a human appraiser or a GSE appraisal waiver using a computer generated value. </a:t>
            </a:r>
            <a:endParaRPr lang="en-US" sz="2200" dirty="0" smtClean="0"/>
          </a:p>
          <a:p>
            <a:pPr lvl="3"/>
            <a:r>
              <a:rPr lang="en-US" sz="1900" dirty="0" smtClean="0"/>
              <a:t>The </a:t>
            </a:r>
            <a:r>
              <a:rPr lang="en-US" sz="1900" dirty="0"/>
              <a:t>waiver value is unbiased, </a:t>
            </a:r>
            <a:r>
              <a:rPr lang="en-US" sz="1900" dirty="0" smtClean="0"/>
              <a:t>as neither </a:t>
            </a:r>
            <a:r>
              <a:rPr lang="en-US" sz="1900" dirty="0"/>
              <a:t>race nor any other borrower characteristic is used that could be correlated with race is used in generating the </a:t>
            </a:r>
            <a:r>
              <a:rPr lang="en-US" sz="1900" dirty="0" smtClean="0"/>
              <a:t>value.</a:t>
            </a:r>
            <a:endParaRPr lang="en-US" sz="1900" dirty="0"/>
          </a:p>
          <a:p>
            <a:pPr lvl="2"/>
            <a:r>
              <a:rPr lang="en-US" sz="2200" dirty="0"/>
              <a:t>We use the race neutral Automated Valuation Model (AVM), where </a:t>
            </a:r>
            <a:r>
              <a:rPr lang="en-US" sz="2200" dirty="0" smtClean="0"/>
              <a:t>neither race nor any other borrower characteristic is used that could be correlated with race is used </a:t>
            </a:r>
            <a:r>
              <a:rPr lang="en-US" sz="2200" dirty="0"/>
              <a:t>in generating the value.</a:t>
            </a:r>
          </a:p>
          <a:p>
            <a:pPr lvl="2"/>
            <a:r>
              <a:rPr lang="en-US" sz="2200" dirty="0" smtClean="0"/>
              <a:t>The AVM </a:t>
            </a:r>
            <a:r>
              <a:rPr lang="en-US" sz="2200" dirty="0"/>
              <a:t>controls for non-racial factors that affect home value, leaving the race dummies to pick up any racial </a:t>
            </a:r>
            <a:r>
              <a:rPr lang="en-US" sz="2200" dirty="0" smtClean="0"/>
              <a:t>effects.</a:t>
            </a:r>
            <a:endParaRPr lang="en-US" sz="2200" dirty="0"/>
          </a:p>
          <a:p>
            <a:pPr lvl="2"/>
            <a:r>
              <a:rPr lang="en-US" sz="2200" dirty="0"/>
              <a:t>AVMs allow us to statistically test bias assertions by </a:t>
            </a:r>
            <a:r>
              <a:rPr lang="en-US" sz="2200" dirty="0" smtClean="0"/>
              <a:t>objectively assessing previously </a:t>
            </a:r>
            <a:r>
              <a:rPr lang="en-US" sz="2200" dirty="0"/>
              <a:t>performed human appraisals and appraisal waivers.</a:t>
            </a:r>
          </a:p>
          <a:p>
            <a:pPr lvl="1"/>
            <a:r>
              <a:rPr lang="en-US" sz="2300" dirty="0"/>
              <a:t>A literature search found no statistical analysis of this </a:t>
            </a:r>
            <a:r>
              <a:rPr lang="en-US" sz="2300" dirty="0" smtClean="0"/>
              <a:t>type.</a:t>
            </a:r>
            <a:endParaRPr lang="en-US" sz="2300" dirty="0"/>
          </a:p>
          <a:p>
            <a:pPr lvl="2"/>
            <a:r>
              <a:rPr lang="en-US" sz="2200" dirty="0"/>
              <a:t>This study is based on 243,000 appraisals (of which 59,000 are GSE appraisal waiver cases </a:t>
            </a:r>
            <a:r>
              <a:rPr lang="en-US" sz="2200" dirty="0" smtClean="0"/>
              <a:t>&amp; </a:t>
            </a:r>
            <a:r>
              <a:rPr lang="en-US" sz="2200" dirty="0"/>
              <a:t>22,000 GSE human appraisals), </a:t>
            </a:r>
            <a:r>
              <a:rPr lang="en-US" sz="2200" dirty="0" smtClean="0"/>
              <a:t>&amp; 2,600 group </a:t>
            </a:r>
            <a:r>
              <a:rPr lang="en-US" sz="2200" dirty="0"/>
              <a:t>match cases originated in 2018 </a:t>
            </a:r>
            <a:r>
              <a:rPr lang="en-US" sz="2200" dirty="0" smtClean="0"/>
              <a:t>&amp; </a:t>
            </a:r>
            <a:r>
              <a:rPr lang="en-US" sz="2200" dirty="0"/>
              <a:t>2019.</a:t>
            </a:r>
          </a:p>
          <a:p>
            <a:pPr lvl="1"/>
            <a:r>
              <a:rPr lang="en-US" sz="2300" dirty="0" smtClean="0">
                <a:cs typeface="Arial" panose="020B0604020202020204" pitchFamily="34" charset="0"/>
              </a:rPr>
              <a:t>Unintentional </a:t>
            </a:r>
            <a:r>
              <a:rPr lang="en-US" sz="2300" dirty="0">
                <a:cs typeface="Arial" panose="020B0604020202020204" pitchFamily="34" charset="0"/>
              </a:rPr>
              <a:t>bias may have a disparate impact, </a:t>
            </a:r>
            <a:r>
              <a:rPr lang="en-US" sz="2300" dirty="0" smtClean="0">
                <a:cs typeface="Arial" panose="020B0604020202020204" pitchFamily="34" charset="0"/>
              </a:rPr>
              <a:t>but it </a:t>
            </a:r>
            <a:r>
              <a:rPr lang="en-US" sz="2300" dirty="0">
                <a:cs typeface="Arial" panose="020B0604020202020204" pitchFamily="34" charset="0"/>
              </a:rPr>
              <a:t>must </a:t>
            </a:r>
            <a:r>
              <a:rPr lang="en-US" sz="2300" dirty="0" smtClean="0">
                <a:cs typeface="Arial" panose="020B0604020202020204" pitchFamily="34" charset="0"/>
              </a:rPr>
              <a:t>be </a:t>
            </a:r>
            <a:r>
              <a:rPr lang="en-US" sz="2300" dirty="0">
                <a:cs typeface="Arial" panose="020B0604020202020204" pitchFamily="34" charset="0"/>
              </a:rPr>
              <a:t>demonstrated that a challenged practice </a:t>
            </a:r>
            <a:r>
              <a:rPr lang="en-US" sz="2300" dirty="0" smtClean="0">
                <a:cs typeface="Arial" panose="020B0604020202020204" pitchFamily="34" charset="0"/>
              </a:rPr>
              <a:t>involving </a:t>
            </a:r>
            <a:r>
              <a:rPr lang="en-US" sz="2300" dirty="0">
                <a:cs typeface="Arial" panose="020B0604020202020204" pitchFamily="34" charset="0"/>
              </a:rPr>
              <a:t>racial bias is the substantial cause of the disparate impact. </a:t>
            </a:r>
          </a:p>
          <a:p>
            <a:pPr lvl="1"/>
            <a:r>
              <a:rPr lang="en-US" sz="2300" dirty="0">
                <a:cs typeface="Arial" panose="020B0604020202020204" pitchFamily="34" charset="0"/>
              </a:rPr>
              <a:t>Using computer generated property values, we </a:t>
            </a:r>
            <a:r>
              <a:rPr lang="en-US" sz="2300" dirty="0" smtClean="0">
                <a:cs typeface="Arial" panose="020B0604020202020204" pitchFamily="34" charset="0"/>
              </a:rPr>
              <a:t>used </a:t>
            </a:r>
            <a:r>
              <a:rPr lang="en-US" sz="2300" dirty="0">
                <a:cs typeface="Arial" panose="020B0604020202020204" pitchFamily="34" charset="0"/>
              </a:rPr>
              <a:t>big data to look for </a:t>
            </a:r>
            <a:r>
              <a:rPr lang="en-US" sz="2300" dirty="0" smtClean="0">
                <a:cs typeface="Arial" panose="020B0604020202020204" pitchFamily="34" charset="0"/>
              </a:rPr>
              <a:t>bias of the type alleged </a:t>
            </a:r>
            <a:r>
              <a:rPr lang="en-US" sz="2300" dirty="0">
                <a:cs typeface="Arial" panose="020B0604020202020204" pitchFamily="34" charset="0"/>
              </a:rPr>
              <a:t>in the media and racial bias that might result in a disparate impact allegation.</a:t>
            </a:r>
          </a:p>
          <a:p>
            <a:r>
              <a:rPr lang="en-US" sz="2600" dirty="0">
                <a:cs typeface="Arial" panose="020B0604020202020204" pitchFamily="34" charset="0"/>
              </a:rPr>
              <a:t>This Working Report presents preliminary results and we </a:t>
            </a:r>
            <a:r>
              <a:rPr lang="en-US" sz="2600" dirty="0"/>
              <a:t>welcome comments.</a:t>
            </a:r>
          </a:p>
        </p:txBody>
      </p:sp>
      <p:sp>
        <p:nvSpPr>
          <p:cNvPr id="4" name="Slide Number Placeholder 3"/>
          <p:cNvSpPr>
            <a:spLocks noGrp="1"/>
          </p:cNvSpPr>
          <p:nvPr>
            <p:ph type="sldNum" sz="quarter" idx="12"/>
          </p:nvPr>
        </p:nvSpPr>
        <p:spPr>
          <a:xfrm>
            <a:off x="6949269" y="6310312"/>
            <a:ext cx="2057400" cy="365125"/>
          </a:xfrm>
        </p:spPr>
        <p:txBody>
          <a:bodyPr/>
          <a:lstStyle/>
          <a:p>
            <a:fld id="{640B93FB-070B-4945-8AF2-4B941007AB20}" type="slidenum">
              <a:rPr lang="en-US" smtClean="0"/>
              <a:t>8</a:t>
            </a:fld>
            <a:endParaRPr lang="en-US" dirty="0"/>
          </a:p>
        </p:txBody>
      </p:sp>
    </p:spTree>
    <p:extLst>
      <p:ext uri="{BB962C8B-B14F-4D97-AF65-F5344CB8AC3E}">
        <p14:creationId xmlns:p14="http://schemas.microsoft.com/office/powerpoint/2010/main" val="294635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1319"/>
          </a:xfrm>
          <a:solidFill>
            <a:schemeClr val="accent1">
              <a:lumMod val="40000"/>
              <a:lumOff val="60000"/>
            </a:schemeClr>
          </a:solidFill>
        </p:spPr>
        <p:txBody>
          <a:bodyPr>
            <a:normAutofit/>
          </a:bodyPr>
          <a:lstStyle/>
          <a:p>
            <a:pPr algn="ctr"/>
            <a:r>
              <a:rPr lang="en-US" sz="2400" dirty="0">
                <a:latin typeface="Arial" panose="020B0604020202020204" pitchFamily="34" charset="0"/>
                <a:cs typeface="Arial" panose="020B0604020202020204" pitchFamily="34" charset="0"/>
              </a:rPr>
              <a:t>Using Big Data to Evaluate the Presence of Appraiser Bias </a:t>
            </a:r>
            <a:endParaRPr lang="en-US" sz="2400" dirty="0">
              <a:latin typeface="+mn-lt"/>
            </a:endParaRPr>
          </a:p>
        </p:txBody>
      </p:sp>
      <p:sp>
        <p:nvSpPr>
          <p:cNvPr id="3" name="Content Placeholder 2"/>
          <p:cNvSpPr>
            <a:spLocks noGrp="1"/>
          </p:cNvSpPr>
          <p:nvPr>
            <p:ph idx="1"/>
          </p:nvPr>
        </p:nvSpPr>
        <p:spPr>
          <a:xfrm>
            <a:off x="0" y="655092"/>
            <a:ext cx="9144000" cy="6489511"/>
          </a:xfrm>
        </p:spPr>
        <p:txBody>
          <a:bodyPr>
            <a:normAutofit lnSpcReduction="10000"/>
          </a:bodyPr>
          <a:lstStyle/>
          <a:p>
            <a:pPr>
              <a:spcBef>
                <a:spcPts val="500"/>
              </a:spcBef>
            </a:pPr>
            <a:r>
              <a:rPr lang="en-US" sz="2400" dirty="0"/>
              <a:t>NHMDB data used in performing this analysis include:</a:t>
            </a:r>
          </a:p>
          <a:p>
            <a:pPr lvl="1"/>
            <a:r>
              <a:rPr lang="en-US" sz="2000" dirty="0"/>
              <a:t>Public records</a:t>
            </a:r>
          </a:p>
          <a:p>
            <a:pPr lvl="1"/>
            <a:r>
              <a:rPr lang="en-US" sz="2000" dirty="0"/>
              <a:t>Automated Valuation </a:t>
            </a:r>
            <a:r>
              <a:rPr lang="en-US" sz="2000" dirty="0" smtClean="0"/>
              <a:t>Models (AVM)</a:t>
            </a:r>
            <a:endParaRPr lang="en-US" sz="2000" dirty="0"/>
          </a:p>
          <a:p>
            <a:pPr lvl="1"/>
            <a:r>
              <a:rPr lang="en-US" sz="2000" dirty="0"/>
              <a:t>National Mortgage Risk Index using agency loan data, including use of appraisal waivers</a:t>
            </a:r>
          </a:p>
          <a:p>
            <a:pPr lvl="1"/>
            <a:r>
              <a:rPr lang="en-US" sz="2000" dirty="0"/>
              <a:t>Home Mortgage Disclosure Act (HMDA) data</a:t>
            </a:r>
          </a:p>
          <a:p>
            <a:pPr>
              <a:spcBef>
                <a:spcPts val="500"/>
              </a:spcBef>
            </a:pPr>
            <a:r>
              <a:rPr lang="en-US" sz="2400" dirty="0"/>
              <a:t>Our main focus is on refinance loans:</a:t>
            </a:r>
          </a:p>
          <a:p>
            <a:pPr lvl="1"/>
            <a:r>
              <a:rPr lang="en-US" sz="2000" dirty="0"/>
              <a:t>Refinance loans lack an arm’s length transaction, </a:t>
            </a:r>
            <a:r>
              <a:rPr lang="en-US" sz="2000" dirty="0" smtClean="0"/>
              <a:t>potentially </a:t>
            </a:r>
            <a:r>
              <a:rPr lang="en-US" sz="2000" dirty="0"/>
              <a:t>providing </a:t>
            </a:r>
            <a:r>
              <a:rPr lang="en-US" sz="2000" dirty="0" smtClean="0"/>
              <a:t>more </a:t>
            </a:r>
            <a:r>
              <a:rPr lang="en-US" sz="2000" dirty="0"/>
              <a:t>of an </a:t>
            </a:r>
            <a:r>
              <a:rPr lang="en-US" sz="2000" dirty="0" smtClean="0"/>
              <a:t>opportunity </a:t>
            </a:r>
            <a:r>
              <a:rPr lang="en-US" sz="2000" dirty="0"/>
              <a:t>to exercise racial bias.</a:t>
            </a:r>
          </a:p>
          <a:p>
            <a:pPr lvl="1"/>
            <a:r>
              <a:rPr lang="en-US" sz="2000" dirty="0"/>
              <a:t>Purchase loan appraisals are highly anchored to the sales price and therefore tend to not come in below the sales price.* This makes them useful as a check, since they provide less of an opportunity and potential to exercise racial bias.</a:t>
            </a:r>
          </a:p>
          <a:p>
            <a:pPr lvl="1"/>
            <a:r>
              <a:rPr lang="en-US" sz="2000" dirty="0" smtClean="0"/>
              <a:t>Thus, </a:t>
            </a:r>
            <a:r>
              <a:rPr lang="en-US" sz="2000" dirty="0"/>
              <a:t>deviations due to bias, if present, should be larger for unanchored refi valuations compared to anchored purchase valuations.</a:t>
            </a:r>
          </a:p>
          <a:p>
            <a:pPr lvl="1"/>
            <a:r>
              <a:rPr lang="en-US" sz="2000" dirty="0"/>
              <a:t>FHA purchase loans have a unique double anchor, which is useful for a natural </a:t>
            </a:r>
            <a:r>
              <a:rPr lang="en-US" sz="2000" dirty="0" smtClean="0"/>
              <a:t>experiment:</a:t>
            </a:r>
            <a:endParaRPr lang="en-US" sz="2000" dirty="0"/>
          </a:p>
          <a:p>
            <a:pPr lvl="2"/>
            <a:r>
              <a:rPr lang="en-US" sz="1800" dirty="0"/>
              <a:t>The 1</a:t>
            </a:r>
            <a:r>
              <a:rPr lang="en-US" sz="1800" baseline="30000" dirty="0"/>
              <a:t>st</a:t>
            </a:r>
            <a:r>
              <a:rPr lang="en-US" sz="1800" dirty="0"/>
              <a:t> anchor is to sales price and the 2</a:t>
            </a:r>
            <a:r>
              <a:rPr lang="en-US" sz="1800" baseline="30000" dirty="0"/>
              <a:t>nd</a:t>
            </a:r>
            <a:r>
              <a:rPr lang="en-US" sz="1800" dirty="0"/>
              <a:t> to a statutory maximum LTV of 96.5%.</a:t>
            </a:r>
          </a:p>
          <a:p>
            <a:pPr lvl="2"/>
            <a:r>
              <a:rPr lang="en-US" sz="1800" dirty="0"/>
              <a:t>Also, an average LTV of around 95% </a:t>
            </a:r>
            <a:r>
              <a:rPr lang="en-US" sz="1800" dirty="0" smtClean="0"/>
              <a:t>for</a:t>
            </a:r>
            <a:r>
              <a:rPr lang="en-US" sz="1800" dirty="0" smtClean="0">
                <a:solidFill>
                  <a:srgbClr val="FF0000"/>
                </a:solidFill>
              </a:rPr>
              <a:t> </a:t>
            </a:r>
            <a:r>
              <a:rPr lang="en-US" sz="1800" dirty="0" smtClean="0"/>
              <a:t>groups </a:t>
            </a:r>
            <a:r>
              <a:rPr lang="en-US" sz="1800" dirty="0"/>
              <a:t>being compared, which means even a small gap between the sales price and appraised value would require a price renegotiation with the seller. </a:t>
            </a:r>
          </a:p>
          <a:p>
            <a:pPr marL="0" lvl="2" indent="0">
              <a:buNone/>
            </a:pPr>
            <a:r>
              <a:rPr lang="en-US" sz="1200" dirty="0"/>
              <a:t>* </a:t>
            </a:r>
            <a:r>
              <a:rPr lang="en-US" sz="1200" dirty="0">
                <a:hlinkClick r:id="rId2"/>
              </a:rPr>
              <a:t>Contract Price Confirmation Bias: Evidence from Repeat Appraisals</a:t>
            </a:r>
            <a:endParaRPr lang="en-US" sz="1200" dirty="0"/>
          </a:p>
        </p:txBody>
      </p:sp>
      <p:sp>
        <p:nvSpPr>
          <p:cNvPr id="4" name="Slide Number Placeholder 3"/>
          <p:cNvSpPr>
            <a:spLocks noGrp="1"/>
          </p:cNvSpPr>
          <p:nvPr>
            <p:ph type="sldNum" sz="quarter" idx="12"/>
          </p:nvPr>
        </p:nvSpPr>
        <p:spPr/>
        <p:txBody>
          <a:bodyPr/>
          <a:lstStyle/>
          <a:p>
            <a:fld id="{640B93FB-070B-4945-8AF2-4B941007AB20}" type="slidenum">
              <a:rPr lang="en-US" smtClean="0"/>
              <a:t>9</a:t>
            </a:fld>
            <a:endParaRPr lang="en-US" dirty="0"/>
          </a:p>
        </p:txBody>
      </p:sp>
    </p:spTree>
    <p:extLst>
      <p:ext uri="{BB962C8B-B14F-4D97-AF65-F5344CB8AC3E}">
        <p14:creationId xmlns:p14="http://schemas.microsoft.com/office/powerpoint/2010/main" val="250787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79480D-4507-429B-8EAE-339D32663116}"/>
</file>

<file path=customXml/itemProps2.xml><?xml version="1.0" encoding="utf-8"?>
<ds:datastoreItem xmlns:ds="http://schemas.openxmlformats.org/officeDocument/2006/customXml" ds:itemID="{66D68101-03E5-46B0-A388-DCCA19D0E37C}"/>
</file>

<file path=customXml/itemProps3.xml><?xml version="1.0" encoding="utf-8"?>
<ds:datastoreItem xmlns:ds="http://schemas.openxmlformats.org/officeDocument/2006/customXml" ds:itemID="{08E0327C-C303-44BB-9337-806A5428C2FC}"/>
</file>

<file path=docProps/app.xml><?xml version="1.0" encoding="utf-8"?>
<Properties xmlns="http://schemas.openxmlformats.org/officeDocument/2006/extended-properties" xmlns:vt="http://schemas.openxmlformats.org/officeDocument/2006/docPropsVTypes">
  <Template>Office Theme</Template>
  <TotalTime>58002</TotalTime>
  <Words>15469</Words>
  <Application>Microsoft Office PowerPoint</Application>
  <PresentationFormat>On-screen Show (4:3)</PresentationFormat>
  <Paragraphs>1561</Paragraphs>
  <Slides>65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等线</vt:lpstr>
      <vt:lpstr>Times New Roman</vt:lpstr>
      <vt:lpstr>Office Theme</vt:lpstr>
      <vt:lpstr>FHFA’s Request for Input on Appraisal Related Policies, Practices, and Processes</vt:lpstr>
      <vt:lpstr>AEI’s In-depth Study into Alleged Racial Bias by Appraisers on Mortgage Loans Full report may also be found at: https://www.aei.org/economics/special-briefing-on-appraiser-bias/ </vt:lpstr>
      <vt:lpstr>How Common Is Appraiser Racial Bias? An Analysis Using Big Data to Inform as to Whether It Is Common or Uncommon that an Appraiser’s Knowledge of an Applicant’s Race Results in Valuation Bias</vt:lpstr>
      <vt:lpstr>Recent Reports Alleging Racial Bias by Appraisers on Mortgage Loans</vt:lpstr>
      <vt:lpstr>We Asked the Collateral Risk Network (CRN) to Survey Appraisal Management Companies and Lenders  </vt:lpstr>
      <vt:lpstr>Home Mortgage Disclosure Act Data for 2018-2019 (HMDA) and HUD Data for 2019-2020 Seemingly Confirm That Selection Bias Is Low</vt:lpstr>
      <vt:lpstr>Analytical Framework</vt:lpstr>
      <vt:lpstr>We Use Big Data to Evaluate the Likelihood of Racial Bias by an Appraiser</vt:lpstr>
      <vt:lpstr>Using Big Data to Evaluate the Presence of Appraiser Bias </vt:lpstr>
      <vt:lpstr>Methodology</vt:lpstr>
      <vt:lpstr>Note on Interpreting the Results</vt:lpstr>
      <vt:lpstr>AVM Approach Results for Refinance Loans</vt:lpstr>
      <vt:lpstr>AVM Approach: Robustness Checks</vt:lpstr>
      <vt:lpstr>Group Approach Results</vt:lpstr>
      <vt:lpstr>Refi Waiver-Appraisal Gap between Whites (Control Group) and Blacks</vt:lpstr>
      <vt:lpstr>FHA Purchase Transactions: A Unique Natural Experiment to Evaluate Bias</vt:lpstr>
      <vt:lpstr>FHA Purchase Transactions: a Natural Experiment to Evaluate Bias (Cont’d)</vt:lpstr>
      <vt:lpstr>A Further Robustness Test: Refi Appraisal Gap by Neighborhood </vt:lpstr>
      <vt:lpstr>Pro-actively Identifying or Defending against Appraiser Bias </vt:lpstr>
      <vt:lpstr>Conclusion: How Common Is Appraiser Racial Bias?</vt:lpstr>
      <vt:lpstr>Appendix</vt:lpstr>
      <vt:lpstr>Detailed Model Specification</vt:lpstr>
      <vt:lpstr>Appendix – Dec. 2017 AVM Evaluation</vt:lpstr>
      <vt:lpstr>Appendix: Additional Robustness Checks</vt:lpstr>
      <vt:lpstr>Appendix – Results for Hispanics and Asians</vt:lpstr>
      <vt:lpstr>Appendix– Results for Hispanics and Asians (cont.)</vt:lpstr>
      <vt:lpstr>Appendix – AVM Approach Results for Refinance Loans by State</vt:lpstr>
      <vt:lpstr>Appendix – AVM Approach Results for Refinance Loans by Metro</vt:lpstr>
      <vt:lpstr>Appendix – AVM Approach Results for Refinance Loans by Region</vt:lpstr>
      <vt:lpstr>General Findings on GSE Appraisal Waivers Compared to Human Appraisals </vt:lpstr>
      <vt:lpstr>PowerPoint Presentation</vt:lpstr>
      <vt:lpstr>PowerPoint Presentation</vt:lpstr>
      <vt:lpstr>PowerPoint Presentation</vt:lpstr>
      <vt:lpstr>GSE Refinance Value Overstatement</vt:lpstr>
      <vt:lpstr>GSE Refi Value Overstatement by Refi Type </vt:lpstr>
      <vt:lpstr>The Salutary Effect of GSE Appraisal Waivers on CO and NCO Refinances </vt:lpstr>
      <vt:lpstr>PowerPoint Presentation</vt:lpstr>
      <vt:lpstr>PowerPoint Presentation</vt:lpstr>
      <vt:lpstr>PowerPoint Presentation</vt:lpstr>
      <vt:lpstr>Evidence of Potential Gaming of Appraisal Waivers:  Higher Waiver Valuations at Anchor Points than for Human Appraisals</vt:lpstr>
      <vt:lpstr>The Potential Disparate Impact of LTV Limits of Waivers</vt:lpstr>
      <vt:lpstr>Summary Findings on GSE Appraisal Waivers Compared to Human Appraisals </vt:lpstr>
      <vt:lpstr>Overall Policy Recommendations</vt:lpstr>
      <vt:lpstr>Overall Policy Recommendations (Cont’d.)</vt:lpstr>
      <vt:lpstr>Valuation Differences by Borrower and Neighborhood 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Appraiser Bias:  Using Large Data to Help Inform about Anecdotes</dc:title>
  <dc:creator>Edward Pinto</dc:creator>
  <cp:lastModifiedBy>Tobias Peter</cp:lastModifiedBy>
  <cp:revision>707</cp:revision>
  <cp:lastPrinted>2021-01-17T14:47:54Z</cp:lastPrinted>
  <dcterms:created xsi:type="dcterms:W3CDTF">2020-12-05T01:11:38Z</dcterms:created>
  <dcterms:modified xsi:type="dcterms:W3CDTF">2021-02-26T17:38:27Z</dcterms:modified>
</cp:coreProperties>
</file>