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648" r:id="rId5"/>
    <p:sldMasterId id="2147483702" r:id="rId6"/>
    <p:sldMasterId id="2147483672" r:id="rId7"/>
    <p:sldMasterId id="2147483677" r:id="rId8"/>
    <p:sldMasterId id="2147483712" r:id="rId9"/>
    <p:sldMasterId id="2147483723" r:id="rId10"/>
    <p:sldMasterId id="2147483739" r:id="rId11"/>
    <p:sldMasterId id="2147483755" r:id="rId12"/>
    <p:sldMasterId id="2147483767" r:id="rId13"/>
  </p:sldMasterIdLst>
  <p:notesMasterIdLst>
    <p:notesMasterId r:id="rId35"/>
  </p:notesMasterIdLst>
  <p:handoutMasterIdLst>
    <p:handoutMasterId r:id="rId36"/>
  </p:handoutMasterIdLst>
  <p:sldIdLst>
    <p:sldId id="270" r:id="rId14"/>
    <p:sldId id="2147375151" r:id="rId15"/>
    <p:sldId id="2147375152" r:id="rId16"/>
    <p:sldId id="256" r:id="rId17"/>
    <p:sldId id="2147375153" r:id="rId18"/>
    <p:sldId id="2147375154" r:id="rId19"/>
    <p:sldId id="257" r:id="rId20"/>
    <p:sldId id="2147375158" r:id="rId21"/>
    <p:sldId id="2147375156" r:id="rId22"/>
    <p:sldId id="260" r:id="rId23"/>
    <p:sldId id="262" r:id="rId24"/>
    <p:sldId id="269" r:id="rId25"/>
    <p:sldId id="258" r:id="rId26"/>
    <p:sldId id="265" r:id="rId27"/>
    <p:sldId id="263" r:id="rId28"/>
    <p:sldId id="2147375157" r:id="rId29"/>
    <p:sldId id="268" r:id="rId30"/>
    <p:sldId id="267" r:id="rId31"/>
    <p:sldId id="271" r:id="rId32"/>
    <p:sldId id="2147375159" r:id="rId33"/>
    <p:sldId id="294" r:id="rId34"/>
  </p:sldIdLst>
  <p:sldSz cx="12192000"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na Fleming" initials="Y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8306D"/>
    <a:srgbClr val="000000"/>
    <a:srgbClr val="4C6DA1"/>
    <a:srgbClr val="0042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7" autoAdjust="0"/>
  </p:normalViewPr>
  <p:slideViewPr>
    <p:cSldViewPr snapToGrid="0" snapToObjects="1">
      <p:cViewPr varScale="1">
        <p:scale>
          <a:sx n="113" d="100"/>
          <a:sy n="113" d="100"/>
        </p:scale>
        <p:origin x="510" y="102"/>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ort, Phuong" userId="93625b90-1fc8-46c7-8e62-398df6dba08b" providerId="ADAL" clId="{12CDFF66-04A1-4661-82F2-2C46A7367969}"/>
    <pc:docChg chg="custSel modSld">
      <pc:chgData name="Short, Phuong" userId="93625b90-1fc8-46c7-8e62-398df6dba08b" providerId="ADAL" clId="{12CDFF66-04A1-4661-82F2-2C46A7367969}" dt="2024-07-16T13:17:08.302" v="1" actId="20577"/>
      <pc:docMkLst>
        <pc:docMk/>
      </pc:docMkLst>
      <pc:sldChg chg="modSp mod">
        <pc:chgData name="Short, Phuong" userId="93625b90-1fc8-46c7-8e62-398df6dba08b" providerId="ADAL" clId="{12CDFF66-04A1-4661-82F2-2C46A7367969}" dt="2024-07-16T13:17:08.302" v="1" actId="20577"/>
        <pc:sldMkLst>
          <pc:docMk/>
          <pc:sldMk cId="3239453138" sldId="268"/>
        </pc:sldMkLst>
        <pc:spChg chg="mod">
          <ac:chgData name="Short, Phuong" userId="93625b90-1fc8-46c7-8e62-398df6dba08b" providerId="ADAL" clId="{12CDFF66-04A1-4661-82F2-2C46A7367969}" dt="2024-07-16T13:17:08.302" v="1" actId="20577"/>
          <ac:spMkLst>
            <pc:docMk/>
            <pc:sldMk cId="3239453138" sldId="268"/>
            <ac:spMk id="35" creationId="{01BB860B-59C8-4710-B6ED-BC1F66B04CF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3518A2-881F-2C45-A8FA-EFB71EF08730}" type="datetimeFigureOut">
              <a:rPr lang="en-US" smtClean="0"/>
              <a:t>7/16/2024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DD9D3E-B33A-FE44-82D0-AC509F235AF3}" type="slidenum">
              <a:rPr lang="en-US" smtClean="0"/>
              <a:t>‹#›</a:t>
            </a:fld>
            <a:endParaRPr lang="en-US"/>
          </a:p>
        </p:txBody>
      </p:sp>
    </p:spTree>
    <p:extLst>
      <p:ext uri="{BB962C8B-B14F-4D97-AF65-F5344CB8AC3E}">
        <p14:creationId xmlns:p14="http://schemas.microsoft.com/office/powerpoint/2010/main" val="26798921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6C241-9D21-3B49-A92F-098113DCBF84}" type="datetimeFigureOut">
              <a:rPr lang="en-US" smtClean="0"/>
              <a:t>7/16/2024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CAC3DB-D8BE-B042-AFDE-256D34EBB134}" type="slidenum">
              <a:rPr lang="en-US" smtClean="0"/>
              <a:t>‹#›</a:t>
            </a:fld>
            <a:endParaRPr lang="en-US"/>
          </a:p>
        </p:txBody>
      </p:sp>
    </p:spTree>
    <p:extLst>
      <p:ext uri="{BB962C8B-B14F-4D97-AF65-F5344CB8AC3E}">
        <p14:creationId xmlns:p14="http://schemas.microsoft.com/office/powerpoint/2010/main" val="26328368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160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73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537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411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04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93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the proposed 2025-2027 activities and objectives address the most relevant obstacles to liquidity in the applicable underserved market? 2. Are the proposed objectives likely to increase liquidity in the applicable underserved market? 3. 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 4. Are there other activities and objectives that the Enterprises should consider adding to their Plans for the rural housing market to address access to liquidity and other housing finance needs in all rural areas? 5. Are there other activities and objectives the Enterprises should consider adding to their Plans for the manufactured housing and affordable housing preservation markets to address access to liquidity and other housing finance needs in those markets? 6. Should the Enterprises adjust the methodology used to set loan purchase baselines for 2025-2027, given current market conditions including elevated interest rates? 7. Are there other market conditions that FHFA should consider when assessing the proposed activities and objectives? 8. Are there any safety and soundness con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79766-0EA5-45D2-B835-7EC8572ACDA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310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Problem Statement: </a:t>
            </a:r>
            <a:r>
              <a:rPr lang="en-US" sz="1200" b="0" i="0" u="none" strike="noStrike">
                <a:solidFill>
                  <a:srgbClr val="000000"/>
                </a:solidFill>
                <a:effectLst/>
              </a:rPr>
              <a:t>Only 3% of foster youth persist through undergraduate programs, with many facing homelessness and incarceration within two years of leaving care. Despite passage of the the 1985 Independent Living Act, empirical studies focusing on educational barriers have not significantly improved these outcomes. By using appreciative inquiry, I aim to highlight the resilience of these individuals, inform policy, address system gaps, and reduce barriers and associated costs.</a:t>
            </a:r>
          </a:p>
          <a:p>
            <a:endParaRPr lang="en-US"/>
          </a:p>
          <a:p>
            <a:endParaRPr lang="en-US"/>
          </a:p>
          <a:p>
            <a:endParaRPr lang="en-US"/>
          </a:p>
          <a:p>
            <a:r>
              <a:rPr lang="en-US" err="1"/>
              <a:t>DEMETRIU</a:t>
            </a:r>
            <a:r>
              <a:rPr lang="en-US"/>
              <a:t>@USC.EDU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4F7AE-CAFB-6745-88D6-42E71CCA3C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905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5.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6.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sv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emf"/><Relationship Id="rId1" Type="http://schemas.openxmlformats.org/officeDocument/2006/relationships/slideMaster" Target="../slideMasters/slideMaster6.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19673" y="5954131"/>
            <a:ext cx="8045216" cy="451623"/>
          </a:xfrm>
        </p:spPr>
        <p:txBody>
          <a:bodyPr anchor="t">
            <a:noAutofit/>
          </a:bodyPr>
          <a:lstStyle>
            <a:lvl1pPr marL="0" indent="0" algn="l">
              <a:lnSpc>
                <a:spcPct val="100000"/>
              </a:lnSpc>
              <a:buNone/>
              <a:defRPr sz="2800" b="0" cap="all">
                <a:solidFill>
                  <a:srgbClr val="4D4F5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09600" y="633183"/>
            <a:ext cx="5386917" cy="264620"/>
          </a:xfrm>
        </p:spPr>
        <p:txBody>
          <a:bodyPr anchor="t">
            <a:noAutofit/>
          </a:bodyPr>
          <a:lstStyle>
            <a:lvl1pPr>
              <a:defRPr sz="1400" spc="6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Edit Master text styles</a:t>
            </a:r>
          </a:p>
        </p:txBody>
      </p:sp>
      <p:sp>
        <p:nvSpPr>
          <p:cNvPr id="6" name="Content Placeholder 5"/>
          <p:cNvSpPr>
            <a:spLocks noGrp="1"/>
          </p:cNvSpPr>
          <p:nvPr>
            <p:ph sz="quarter" idx="4" hasCustomPrompt="1"/>
          </p:nvPr>
        </p:nvSpPr>
        <p:spPr>
          <a:xfrm>
            <a:off x="609606" y="811320"/>
            <a:ext cx="5389033" cy="444573"/>
          </a:xfrm>
        </p:spPr>
        <p:txBody>
          <a:bodyPr anchor="t">
            <a:noAutofit/>
          </a:bodyPr>
          <a:lstStyle>
            <a:lvl1pPr>
              <a:defRPr sz="2000" b="1" spc="0"/>
            </a:lvl1pPr>
            <a:lvl2pPr>
              <a:defRPr sz="2000" b="1" spc="0"/>
            </a:lvl2pPr>
            <a:lvl3pPr>
              <a:defRPr sz="2000" b="1" spc="0"/>
            </a:lvl3pPr>
            <a:lvl4pPr>
              <a:defRPr sz="2000" b="1" spc="0"/>
            </a:lvl4pPr>
            <a:lvl5pPr>
              <a:defRPr sz="2000" b="1" spc="0"/>
            </a:lvl5pPr>
            <a:lvl6pPr>
              <a:defRPr sz="1600"/>
            </a:lvl6pPr>
            <a:lvl7pPr>
              <a:defRPr sz="1600"/>
            </a:lvl7pPr>
            <a:lvl8pPr>
              <a:defRPr sz="1600"/>
            </a:lvl8pPr>
            <a:lvl9pPr>
              <a:defRPr sz="16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283527" y="-12471"/>
            <a:ext cx="1641231" cy="276999"/>
          </a:xfrm>
          <a:prstGeom prst="rect">
            <a:avLst/>
          </a:prstGeom>
          <a:noFill/>
        </p:spPr>
        <p:txBody>
          <a:bodyPr wrap="square" rtlCol="0">
            <a:spAutoFit/>
          </a:bodyPr>
          <a:lstStyle/>
          <a:p>
            <a:r>
              <a:rPr lang="en-US" sz="1200" dirty="0">
                <a:solidFill>
                  <a:srgbClr val="000000"/>
                </a:solidFill>
                <a:latin typeface="Times New Roman" panose="02020603050405020304" pitchFamily="18" charset="0"/>
                <a:cs typeface="Times New Roman" panose="02020603050405020304" pitchFamily="18" charset="0"/>
              </a:rPr>
              <a:t>CONTROLLED</a:t>
            </a:r>
          </a:p>
        </p:txBody>
      </p:sp>
      <p:cxnSp>
        <p:nvCxnSpPr>
          <p:cNvPr id="8" name="Straight Connector 7">
            <a:extLst>
              <a:ext uri="{FF2B5EF4-FFF2-40B4-BE49-F238E27FC236}">
                <a16:creationId xmlns:a16="http://schemas.microsoft.com/office/drawing/2014/main" id="{4093CEA5-6F01-4479-AB85-AFC10AB7D41A}"/>
              </a:ext>
            </a:extLst>
          </p:cNvPr>
          <p:cNvCxnSpPr>
            <a:cxnSpLocks/>
          </p:cNvCxnSpPr>
          <p:nvPr userDrawn="1"/>
        </p:nvCxnSpPr>
        <p:spPr>
          <a:xfrm>
            <a:off x="0" y="6010182"/>
            <a:ext cx="609600"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9" name="Picture 8" descr="Logo&#10;&#10;Description automatically generated">
            <a:extLst>
              <a:ext uri="{FF2B5EF4-FFF2-40B4-BE49-F238E27FC236}">
                <a16:creationId xmlns:a16="http://schemas.microsoft.com/office/drawing/2014/main" id="{D424824B-DEFF-412D-85C0-42FD1E040BA6}"/>
              </a:ext>
            </a:extLst>
          </p:cNvPr>
          <p:cNvPicPr>
            <a:picLocks noChangeAspect="1"/>
          </p:cNvPicPr>
          <p:nvPr userDrawn="1"/>
        </p:nvPicPr>
        <p:blipFill>
          <a:blip r:embed="rId3"/>
          <a:stretch>
            <a:fillRect/>
          </a:stretch>
        </p:blipFill>
        <p:spPr>
          <a:xfrm>
            <a:off x="789239" y="5599357"/>
            <a:ext cx="821650" cy="821650"/>
          </a:xfrm>
          <a:prstGeom prst="rect">
            <a:avLst/>
          </a:prstGeom>
        </p:spPr>
      </p:pic>
      <p:cxnSp>
        <p:nvCxnSpPr>
          <p:cNvPr id="10" name="Straight Connector 9">
            <a:extLst>
              <a:ext uri="{FF2B5EF4-FFF2-40B4-BE49-F238E27FC236}">
                <a16:creationId xmlns:a16="http://schemas.microsoft.com/office/drawing/2014/main" id="{CC0ED8B1-F74D-408F-9D18-49CA6AE29ECA}"/>
              </a:ext>
            </a:extLst>
          </p:cNvPr>
          <p:cNvCxnSpPr>
            <a:cxnSpLocks/>
          </p:cNvCxnSpPr>
          <p:nvPr userDrawn="1"/>
        </p:nvCxnSpPr>
        <p:spPr>
          <a:xfrm>
            <a:off x="1758595" y="6010182"/>
            <a:ext cx="5176774"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9506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5A951-2770-4646-9711-56D9B37A8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535442-5652-4A21-BC19-1F2B559B7D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a:extLst>
              <a:ext uri="{FF2B5EF4-FFF2-40B4-BE49-F238E27FC236}">
                <a16:creationId xmlns:a16="http://schemas.microsoft.com/office/drawing/2014/main" id="{AA2088AD-6A03-4CE7-9EA7-9A00D4E49C4E}"/>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9" name="Slide Number Placeholder 7">
            <a:extLst>
              <a:ext uri="{FF2B5EF4-FFF2-40B4-BE49-F238E27FC236}">
                <a16:creationId xmlns:a16="http://schemas.microsoft.com/office/drawing/2014/main" id="{221DB6FC-0746-4C33-8924-47442EA20D6D}"/>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238553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967D-5E5D-401F-803B-D3D9AD2321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26CFF4-759A-44CB-9282-22B64DC745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969B06-50DD-41F5-AA55-5A1F36EE55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38F3AC-509C-4A5D-A31D-DC9BFE9A2F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C7186D-7286-4454-A7D6-AB7E95264F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6">
            <a:extLst>
              <a:ext uri="{FF2B5EF4-FFF2-40B4-BE49-F238E27FC236}">
                <a16:creationId xmlns:a16="http://schemas.microsoft.com/office/drawing/2014/main" id="{951AB03E-AC67-4F7B-8C6B-C239A3183CB5}"/>
              </a:ext>
            </a:extLst>
          </p:cNvPr>
          <p:cNvSpPr>
            <a:spLocks noGrp="1"/>
          </p:cNvSpPr>
          <p:nvPr>
            <p:ph type="ftr" sz="quarter" idx="10"/>
          </p:nvPr>
        </p:nvSpPr>
        <p:spPr>
          <a:xfrm>
            <a:off x="609600" y="6275229"/>
            <a:ext cx="7416800" cy="365125"/>
          </a:xfrm>
          <a:prstGeom prst="rect">
            <a:avLst/>
          </a:prstGeom>
        </p:spPr>
        <p:txBody>
          <a:bodyPr/>
          <a:lstStyle/>
          <a:p>
            <a:r>
              <a:rPr lang="en-US"/>
              <a:t>Duty to Serve Underserved Market Plans</a:t>
            </a:r>
            <a:endParaRPr lang="en-US" dirty="0"/>
          </a:p>
        </p:txBody>
      </p:sp>
      <p:sp>
        <p:nvSpPr>
          <p:cNvPr id="11" name="Slide Number Placeholder 7">
            <a:extLst>
              <a:ext uri="{FF2B5EF4-FFF2-40B4-BE49-F238E27FC236}">
                <a16:creationId xmlns:a16="http://schemas.microsoft.com/office/drawing/2014/main" id="{24B8F18F-FA81-401E-8272-AD2E7ADDD1F7}"/>
              </a:ext>
            </a:extLst>
          </p:cNvPr>
          <p:cNvSpPr>
            <a:spLocks noGrp="1"/>
          </p:cNvSpPr>
          <p:nvPr>
            <p:ph type="sldNum" sz="quarter" idx="11"/>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167866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6">
            <a:extLst>
              <a:ext uri="{FF2B5EF4-FFF2-40B4-BE49-F238E27FC236}">
                <a16:creationId xmlns:a16="http://schemas.microsoft.com/office/drawing/2014/main" id="{4414E984-F4A9-4EA9-8F0D-E5EAE0C37FFC}"/>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6" name="Slide Number Placeholder 7">
            <a:extLst>
              <a:ext uri="{FF2B5EF4-FFF2-40B4-BE49-F238E27FC236}">
                <a16:creationId xmlns:a16="http://schemas.microsoft.com/office/drawing/2014/main" id="{9DD81C74-4CDE-473C-9D9C-F5D7D7C62AC3}"/>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1652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E4F4-D5B5-4E11-9D3C-D20C374CA4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F8CA715-4738-41F8-AC76-0EB2CBEDFFC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5A66D-62F2-4900-B60F-1BE170D940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6">
            <a:extLst>
              <a:ext uri="{FF2B5EF4-FFF2-40B4-BE49-F238E27FC236}">
                <a16:creationId xmlns:a16="http://schemas.microsoft.com/office/drawing/2014/main" id="{2CFC6BAB-0F6F-43DE-B819-8A189BA634B6}"/>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11" name="Slide Number Placeholder 7">
            <a:extLst>
              <a:ext uri="{FF2B5EF4-FFF2-40B4-BE49-F238E27FC236}">
                <a16:creationId xmlns:a16="http://schemas.microsoft.com/office/drawing/2014/main" id="{D96DE686-FF76-4C74-9E78-458A73B91AAA}"/>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375991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6274-8565-420E-BADE-5F7FD1E001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B12D2E-D60D-4B57-AA5E-084C6FB423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0C79F0-14C3-4D4F-AC4A-FCCAACCE1D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4F605-BFCF-40B0-A241-6EC66058BEB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0365A22-F267-4364-B326-9EBE52D0E739}"/>
              </a:ext>
            </a:extLst>
          </p:cNvPr>
          <p:cNvSpPr>
            <a:spLocks noGrp="1"/>
          </p:cNvSpPr>
          <p:nvPr>
            <p:ph type="ftr" sz="quarter" idx="11"/>
          </p:nvPr>
        </p:nvSpPr>
        <p:spPr>
          <a:xfrm>
            <a:off x="4038600" y="6356350"/>
            <a:ext cx="4114800" cy="365125"/>
          </a:xfrm>
          <a:prstGeom prst="rect">
            <a:avLst/>
          </a:prstGeom>
        </p:spPr>
        <p:txBody>
          <a:bodyPr/>
          <a:lstStyle/>
          <a:p>
            <a:r>
              <a:rPr lang="en-US"/>
              <a:t>Duty to Serve Underserved Market Plans</a:t>
            </a:r>
          </a:p>
        </p:txBody>
      </p:sp>
      <p:sp>
        <p:nvSpPr>
          <p:cNvPr id="7" name="Slide Number Placeholder 6">
            <a:extLst>
              <a:ext uri="{FF2B5EF4-FFF2-40B4-BE49-F238E27FC236}">
                <a16:creationId xmlns:a16="http://schemas.microsoft.com/office/drawing/2014/main" id="{A3AC77ED-E719-43EA-8B6E-A9343A536938}"/>
              </a:ext>
            </a:extLst>
          </p:cNvPr>
          <p:cNvSpPr>
            <a:spLocks noGrp="1"/>
          </p:cNvSpPr>
          <p:nvPr>
            <p:ph type="sldNum" sz="quarter" idx="12"/>
          </p:nvPr>
        </p:nvSpPr>
        <p:spPr>
          <a:xfrm>
            <a:off x="8610600" y="6356350"/>
            <a:ext cx="2743200" cy="365125"/>
          </a:xfrm>
          <a:prstGeom prst="rect">
            <a:avLst/>
          </a:prstGeom>
        </p:spPr>
        <p:txBody>
          <a:bodyPr/>
          <a:lstStyle/>
          <a:p>
            <a:fld id="{2BDCA5D4-6AB1-414C-870F-7D46724C56EE}" type="slidenum">
              <a:rPr lang="en-US" smtClean="0"/>
              <a:t>‹#›</a:t>
            </a:fld>
            <a:endParaRPr lang="en-US"/>
          </a:p>
        </p:txBody>
      </p:sp>
    </p:spTree>
    <p:extLst>
      <p:ext uri="{BB962C8B-B14F-4D97-AF65-F5344CB8AC3E}">
        <p14:creationId xmlns:p14="http://schemas.microsoft.com/office/powerpoint/2010/main" val="3907340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Duty to Serve Underserved Market Plans</a:t>
            </a:r>
            <a:endParaRPr lang="en-US" dirty="0"/>
          </a:p>
        </p:txBody>
      </p:sp>
      <p:sp>
        <p:nvSpPr>
          <p:cNvPr id="4" name="Slide Number Placeholder 3"/>
          <p:cNvSpPr>
            <a:spLocks noGrp="1"/>
          </p:cNvSpPr>
          <p:nvPr>
            <p:ph type="sldNum" sz="quarter" idx="11"/>
          </p:nvPr>
        </p:nvSpPr>
        <p:spPr/>
        <p:txBody>
          <a:bodyPr/>
          <a:lstStyle/>
          <a:p>
            <a:fld id="{7288D147-ED19-8E4C-8794-26A17D1986EA}" type="slidenum">
              <a:rPr lang="en-US" smtClean="0"/>
              <a:pPr/>
              <a:t>‹#›</a:t>
            </a:fld>
            <a:endParaRPr lang="en-US"/>
          </a:p>
        </p:txBody>
      </p:sp>
      <p:sp>
        <p:nvSpPr>
          <p:cNvPr id="6" name="Content Placeholder 5"/>
          <p:cNvSpPr>
            <a:spLocks noGrp="1"/>
          </p:cNvSpPr>
          <p:nvPr>
            <p:ph sz="quarter" idx="12"/>
          </p:nvPr>
        </p:nvSpPr>
        <p:spPr>
          <a:xfrm>
            <a:off x="402167" y="1270004"/>
            <a:ext cx="10972800" cy="4459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949439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637" y="1411111"/>
            <a:ext cx="5384800" cy="4261556"/>
          </a:xfrm>
        </p:spPr>
        <p:txBody>
          <a:bodyPr>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11111"/>
            <a:ext cx="5384800" cy="4261556"/>
          </a:xfrm>
        </p:spPr>
        <p:txBody>
          <a:bodyPr>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Duty to Serve Underserved Market Plans</a:t>
            </a:r>
            <a:endParaRPr lang="en-US" dirty="0"/>
          </a:p>
        </p:txBody>
      </p:sp>
      <p:sp>
        <p:nvSpPr>
          <p:cNvPr id="9" name="Slide Number Placeholder 8"/>
          <p:cNvSpPr>
            <a:spLocks noGrp="1"/>
          </p:cNvSpPr>
          <p:nvPr>
            <p:ph type="sldNum" sz="quarter" idx="11"/>
          </p:nvPr>
        </p:nvSpPr>
        <p:spPr/>
        <p:txBody>
          <a:bodyPr/>
          <a:lstStyle/>
          <a:p>
            <a:fld id="{7288D147-ED19-8E4C-8794-26A17D1986EA}" type="slidenum">
              <a:rPr lang="en-US" smtClean="0"/>
              <a:pPr/>
              <a:t>‹#›</a:t>
            </a:fld>
            <a:endParaRPr lang="en-US"/>
          </a:p>
        </p:txBody>
      </p:sp>
    </p:spTree>
    <p:custDataLst>
      <p:tags r:id="rId1"/>
    </p:custDataLst>
    <p:extLst>
      <p:ext uri="{BB962C8B-B14F-4D97-AF65-F5344CB8AC3E}">
        <p14:creationId xmlns:p14="http://schemas.microsoft.com/office/powerpoint/2010/main" val="867209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91348" y="1241780"/>
            <a:ext cx="5386917" cy="437511"/>
          </a:xfrm>
        </p:spPr>
        <p:txBody>
          <a:bodyPr anchor="b">
            <a:normAutofit/>
          </a:bodyPr>
          <a:lstStyle>
            <a:lvl1pPr marL="0" indent="0" algn="ctr">
              <a:lnSpc>
                <a:spcPct val="100000"/>
              </a:lnSpc>
              <a:buNone/>
              <a:defRPr sz="2000" b="1" cap="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91348" y="1880272"/>
            <a:ext cx="5386917" cy="3764175"/>
          </a:xfrm>
        </p:spPr>
        <p:txBody>
          <a:bodyPr>
            <a:norm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241780"/>
            <a:ext cx="5389033" cy="437511"/>
          </a:xfrm>
        </p:spPr>
        <p:txBody>
          <a:bodyPr anchor="b">
            <a:normAutofit/>
          </a:bodyPr>
          <a:lstStyle>
            <a:lvl1pPr marL="0" indent="0" algn="ctr">
              <a:lnSpc>
                <a:spcPct val="100000"/>
              </a:lnSpc>
              <a:buNone/>
              <a:defRPr sz="2000" b="1" cap="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1880272"/>
            <a:ext cx="5389033" cy="3764175"/>
          </a:xfrm>
        </p:spPr>
        <p:txBody>
          <a:bodyPr>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t>Duty to Serve Underserved Market Plans</a:t>
            </a:r>
            <a:endParaRPr lang="en-US" dirty="0"/>
          </a:p>
        </p:txBody>
      </p:sp>
      <p:sp>
        <p:nvSpPr>
          <p:cNvPr id="11" name="Slide Number Placeholder 10"/>
          <p:cNvSpPr>
            <a:spLocks noGrp="1"/>
          </p:cNvSpPr>
          <p:nvPr>
            <p:ph type="sldNum" sz="quarter" idx="11"/>
          </p:nvPr>
        </p:nvSpPr>
        <p:spPr/>
        <p:txBody>
          <a:bodyPr/>
          <a:lstStyle/>
          <a:p>
            <a:fld id="{7288D147-ED19-8E4C-8794-26A17D1986EA}" type="slidenum">
              <a:rPr lang="en-US" smtClean="0"/>
              <a:pPr/>
              <a:t>‹#›</a:t>
            </a:fld>
            <a:endParaRPr lang="en-US"/>
          </a:p>
        </p:txBody>
      </p:sp>
    </p:spTree>
    <p:custDataLst>
      <p:tags r:id="rId1"/>
    </p:custDataLst>
    <p:extLst>
      <p:ext uri="{BB962C8B-B14F-4D97-AF65-F5344CB8AC3E}">
        <p14:creationId xmlns:p14="http://schemas.microsoft.com/office/powerpoint/2010/main" val="4204176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p:txBody>
          <a:bodyPr/>
          <a:lstStyle/>
          <a:p>
            <a:r>
              <a:rPr lang="en-US"/>
              <a:t>Duty to Serve Underserved Market Plans</a:t>
            </a:r>
            <a:endParaRPr lang="en-US" dirty="0"/>
          </a:p>
        </p:txBody>
      </p:sp>
      <p:sp>
        <p:nvSpPr>
          <p:cNvPr id="7" name="Slide Number Placeholder 6"/>
          <p:cNvSpPr>
            <a:spLocks noGrp="1"/>
          </p:cNvSpPr>
          <p:nvPr>
            <p:ph type="sldNum" sz="quarter" idx="11"/>
          </p:nvPr>
        </p:nvSpPr>
        <p:spPr/>
        <p:txBody>
          <a:bodyPr/>
          <a:lstStyle/>
          <a:p>
            <a:fld id="{7288D147-ED19-8E4C-8794-26A17D1986EA}" type="slidenum">
              <a:rPr lang="en-US" smtClean="0"/>
              <a:pPr/>
              <a:t>‹#›</a:t>
            </a:fld>
            <a:endParaRPr lang="en-US"/>
          </a:p>
        </p:txBody>
      </p:sp>
    </p:spTree>
    <p:custDataLst>
      <p:tags r:id="rId1"/>
    </p:custDataLst>
    <p:extLst>
      <p:ext uri="{BB962C8B-B14F-4D97-AF65-F5344CB8AC3E}">
        <p14:creationId xmlns:p14="http://schemas.microsoft.com/office/powerpoint/2010/main" val="3433299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8D"/>
                </a:solidFill>
              </a:defRPr>
            </a:lvl1pPr>
          </a:lstStyle>
          <a:p>
            <a:r>
              <a:rPr lang="en-US" dirty="0"/>
              <a:t>Click to edit Master title style</a:t>
            </a:r>
          </a:p>
        </p:txBody>
      </p:sp>
      <p:sp>
        <p:nvSpPr>
          <p:cNvPr id="6" name="Slide Number Placeholder 7"/>
          <p:cNvSpPr>
            <a:spLocks noGrp="1"/>
          </p:cNvSpPr>
          <p:nvPr>
            <p:ph type="sldNum" sz="quarter" idx="11"/>
          </p:nvPr>
        </p:nvSpPr>
        <p:spPr>
          <a:xfrm>
            <a:off x="9125147" y="339799"/>
            <a:ext cx="2844800" cy="365125"/>
          </a:xfrm>
        </p:spPr>
        <p:txBody>
          <a:bodyPr/>
          <a:lstStyle>
            <a:lvl1pPr>
              <a:defRPr>
                <a:solidFill>
                  <a:srgbClr val="4D4F53"/>
                </a:solidFill>
              </a:defRPr>
            </a:lvl1pPr>
          </a:lstStyle>
          <a:p>
            <a:fld id="{7288D147-ED19-8E4C-8794-26A17D1986EA}" type="slidenum">
              <a:rPr lang="en-US" smtClean="0"/>
              <a:pPr/>
              <a:t>‹#›</a:t>
            </a:fld>
            <a:endParaRPr lang="en-US" dirty="0"/>
          </a:p>
        </p:txBody>
      </p:sp>
      <p:sp>
        <p:nvSpPr>
          <p:cNvPr id="3" name="Footer Placeholder 2"/>
          <p:cNvSpPr>
            <a:spLocks noGrp="1"/>
          </p:cNvSpPr>
          <p:nvPr>
            <p:ph type="ftr" sz="quarter" idx="12"/>
          </p:nvPr>
        </p:nvSpPr>
        <p:spPr>
          <a:xfrm>
            <a:off x="609600" y="302685"/>
            <a:ext cx="7416800" cy="365125"/>
          </a:xfrm>
          <a:prstGeom prst="rect">
            <a:avLst/>
          </a:prstGeom>
        </p:spPr>
        <p:txBody>
          <a:bodyPr/>
          <a:lstStyle>
            <a:lvl1pPr>
              <a:defRPr>
                <a:solidFill>
                  <a:schemeClr val="tx1"/>
                </a:solidFill>
              </a:defRPr>
            </a:lvl1pPr>
          </a:lstStyle>
          <a:p>
            <a:r>
              <a:rPr lang="en-US"/>
              <a:t>Duty to Serve Underserved Market Plans</a:t>
            </a:r>
            <a:endParaRPr lang="en-US" dirty="0"/>
          </a:p>
        </p:txBody>
      </p:sp>
      <p:sp>
        <p:nvSpPr>
          <p:cNvPr id="7" name="TextBox 6">
            <a:extLst>
              <a:ext uri="{FF2B5EF4-FFF2-40B4-BE49-F238E27FC236}">
                <a16:creationId xmlns:a16="http://schemas.microsoft.com/office/drawing/2014/main" id="{5230A6D1-BB76-4F08-87AC-5FA505F8C93D}"/>
              </a:ext>
            </a:extLst>
          </p:cNvPr>
          <p:cNvSpPr txBox="1"/>
          <p:nvPr userDrawn="1"/>
        </p:nvSpPr>
        <p:spPr>
          <a:xfrm>
            <a:off x="0" y="0"/>
            <a:ext cx="12192000" cy="307777"/>
          </a:xfrm>
          <a:prstGeom prst="rect">
            <a:avLst/>
          </a:prstGeom>
          <a:noFill/>
        </p:spPr>
        <p:txBody>
          <a:bodyPr wrap="square" rtlCol="0">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CONTROLLED</a:t>
            </a:r>
          </a:p>
        </p:txBody>
      </p:sp>
    </p:spTree>
    <p:custDataLst>
      <p:tags r:id="rId1"/>
    </p:custDataLst>
    <p:extLst>
      <p:ext uri="{BB962C8B-B14F-4D97-AF65-F5344CB8AC3E}">
        <p14:creationId xmlns:p14="http://schemas.microsoft.com/office/powerpoint/2010/main" val="285952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19673" y="5954131"/>
            <a:ext cx="8045216" cy="451623"/>
          </a:xfrm>
        </p:spPr>
        <p:txBody>
          <a:bodyPr anchor="t">
            <a:noAutofit/>
          </a:bodyPr>
          <a:lstStyle>
            <a:lvl1pPr marL="0" indent="0" algn="l">
              <a:lnSpc>
                <a:spcPct val="100000"/>
              </a:lnSpc>
              <a:buNone/>
              <a:defRPr sz="2800" b="0" cap="all">
                <a:solidFill>
                  <a:srgbClr val="4D4F5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09600" y="633183"/>
            <a:ext cx="5386917" cy="264620"/>
          </a:xfrm>
        </p:spPr>
        <p:txBody>
          <a:bodyPr anchor="t">
            <a:noAutofit/>
          </a:bodyPr>
          <a:lstStyle>
            <a:lvl1pPr>
              <a:defRPr sz="1400" spc="6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B41C3CE-025C-4715-953D-3EABBFDC46B5}"/>
              </a:ext>
            </a:extLst>
          </p:cNvPr>
          <p:cNvCxnSpPr>
            <a:cxnSpLocks/>
          </p:cNvCxnSpPr>
          <p:nvPr userDrawn="1"/>
        </p:nvCxnSpPr>
        <p:spPr>
          <a:xfrm>
            <a:off x="0" y="6010182"/>
            <a:ext cx="609600"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9" name="Picture 8" descr="Logo&#10;&#10;Description automatically generated">
            <a:extLst>
              <a:ext uri="{FF2B5EF4-FFF2-40B4-BE49-F238E27FC236}">
                <a16:creationId xmlns:a16="http://schemas.microsoft.com/office/drawing/2014/main" id="{92E742CA-55E2-465B-B9B8-CD3E762EB950}"/>
              </a:ext>
            </a:extLst>
          </p:cNvPr>
          <p:cNvPicPr>
            <a:picLocks noChangeAspect="1"/>
          </p:cNvPicPr>
          <p:nvPr userDrawn="1"/>
        </p:nvPicPr>
        <p:blipFill>
          <a:blip r:embed="rId3"/>
          <a:stretch>
            <a:fillRect/>
          </a:stretch>
        </p:blipFill>
        <p:spPr>
          <a:xfrm>
            <a:off x="789239" y="5599357"/>
            <a:ext cx="821650" cy="821650"/>
          </a:xfrm>
          <a:prstGeom prst="rect">
            <a:avLst/>
          </a:prstGeom>
        </p:spPr>
      </p:pic>
      <p:cxnSp>
        <p:nvCxnSpPr>
          <p:cNvPr id="10" name="Straight Connector 9">
            <a:extLst>
              <a:ext uri="{FF2B5EF4-FFF2-40B4-BE49-F238E27FC236}">
                <a16:creationId xmlns:a16="http://schemas.microsoft.com/office/drawing/2014/main" id="{0EC6DF53-8710-4FFF-8860-FB4904EE8A1E}"/>
              </a:ext>
            </a:extLst>
          </p:cNvPr>
          <p:cNvCxnSpPr>
            <a:cxnSpLocks/>
          </p:cNvCxnSpPr>
          <p:nvPr userDrawn="1"/>
        </p:nvCxnSpPr>
        <p:spPr>
          <a:xfrm>
            <a:off x="1758595" y="6010182"/>
            <a:ext cx="5176774"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356805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Page">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7"/>
          <p:cNvSpPr>
            <a:spLocks noGrp="1"/>
          </p:cNvSpPr>
          <p:nvPr>
            <p:ph type="sldNum" sz="quarter" idx="11"/>
          </p:nvPr>
        </p:nvSpPr>
        <p:spPr>
          <a:xfrm>
            <a:off x="9125147" y="339799"/>
            <a:ext cx="2844800" cy="365125"/>
          </a:xfrm>
        </p:spPr>
        <p:txBody>
          <a:bodyPr/>
          <a:lstStyle>
            <a:lvl1pPr>
              <a:defRPr>
                <a:solidFill>
                  <a:schemeClr val="bg1"/>
                </a:solidFill>
              </a:defRPr>
            </a:lvl1pPr>
          </a:lstStyle>
          <a:p>
            <a:fld id="{7288D147-ED19-8E4C-8794-26A17D1986EA}" type="slidenum">
              <a:rPr lang="en-US" smtClean="0"/>
              <a:pPr/>
              <a:t>‹#›</a:t>
            </a:fld>
            <a:endParaRPr lang="en-US" dirty="0"/>
          </a:p>
        </p:txBody>
      </p:sp>
      <p:pic>
        <p:nvPicPr>
          <p:cNvPr id="4" name="Picture 3" descr="LINE-rev_4_3.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29" y="376035"/>
            <a:ext cx="12192000" cy="713232"/>
          </a:xfrm>
          <a:prstGeom prst="rect">
            <a:avLst/>
          </a:prstGeom>
        </p:spPr>
      </p:pic>
      <p:sp>
        <p:nvSpPr>
          <p:cNvPr id="7" name="Footer Placeholder 6"/>
          <p:cNvSpPr>
            <a:spLocks noGrp="1"/>
          </p:cNvSpPr>
          <p:nvPr>
            <p:ph type="ftr" sz="quarter" idx="12"/>
          </p:nvPr>
        </p:nvSpPr>
        <p:spPr/>
        <p:txBody>
          <a:bodyPr/>
          <a:lstStyle>
            <a:lvl1pPr>
              <a:defRPr>
                <a:solidFill>
                  <a:schemeClr val="bg1"/>
                </a:solidFill>
              </a:defRPr>
            </a:lvl1pPr>
          </a:lstStyle>
          <a:p>
            <a:r>
              <a:rPr lang="en-US"/>
              <a:t>Duty to Serve Underserved Market Plans</a:t>
            </a:r>
            <a:endParaRPr lang="en-US" dirty="0"/>
          </a:p>
        </p:txBody>
      </p:sp>
      <p:sp>
        <p:nvSpPr>
          <p:cNvPr id="8" name="Title 7"/>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Box 5">
            <a:extLst>
              <a:ext uri="{FF2B5EF4-FFF2-40B4-BE49-F238E27FC236}">
                <a16:creationId xmlns:a16="http://schemas.microsoft.com/office/drawing/2014/main" id="{E8105623-883B-48CE-B6BB-79C407894971}"/>
              </a:ext>
            </a:extLst>
          </p:cNvPr>
          <p:cNvSpPr txBox="1"/>
          <p:nvPr userDrawn="1"/>
        </p:nvSpPr>
        <p:spPr>
          <a:xfrm>
            <a:off x="0" y="0"/>
            <a:ext cx="12192000" cy="307777"/>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CONTROLLED</a:t>
            </a:r>
          </a:p>
        </p:txBody>
      </p:sp>
    </p:spTree>
    <p:custDataLst>
      <p:tags r:id="rId1"/>
    </p:custDataLst>
    <p:extLst>
      <p:ext uri="{BB962C8B-B14F-4D97-AF65-F5344CB8AC3E}">
        <p14:creationId xmlns:p14="http://schemas.microsoft.com/office/powerpoint/2010/main" val="2101066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37D36A6-38EC-2E45-AD3D-6C8685B3AF8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8505" y="6089901"/>
            <a:ext cx="2096894" cy="621792"/>
          </a:xfrm>
          <a:prstGeom prst="rect">
            <a:avLst/>
          </a:prstGeom>
        </p:spPr>
      </p:pic>
      <p:sp>
        <p:nvSpPr>
          <p:cNvPr id="18" name="Title 1">
            <a:extLst>
              <a:ext uri="{FF2B5EF4-FFF2-40B4-BE49-F238E27FC236}">
                <a16:creationId xmlns:a16="http://schemas.microsoft.com/office/drawing/2014/main" id="{00C74AE4-3A4D-CF4F-9415-EC961010C971}"/>
              </a:ext>
            </a:extLst>
          </p:cNvPr>
          <p:cNvSpPr>
            <a:spLocks noGrp="1"/>
          </p:cNvSpPr>
          <p:nvPr>
            <p:ph type="title" hasCustomPrompt="1"/>
          </p:nvPr>
        </p:nvSpPr>
        <p:spPr>
          <a:xfrm>
            <a:off x="914400" y="1371600"/>
            <a:ext cx="9753600" cy="685252"/>
          </a:xfrm>
        </p:spPr>
        <p:txBody>
          <a:bodyPr/>
          <a:lstStyle>
            <a:lvl1pPr>
              <a:defRPr>
                <a:solidFill>
                  <a:schemeClr val="bg1"/>
                </a:solidFill>
              </a:defRPr>
            </a:lvl1pPr>
          </a:lstStyle>
          <a:p>
            <a:r>
              <a:rPr lang="en-US"/>
              <a:t>Insert presentation title</a:t>
            </a:r>
          </a:p>
        </p:txBody>
      </p:sp>
      <p:sp>
        <p:nvSpPr>
          <p:cNvPr id="19" name="object 5">
            <a:extLst>
              <a:ext uri="{FF2B5EF4-FFF2-40B4-BE49-F238E27FC236}">
                <a16:creationId xmlns:a16="http://schemas.microsoft.com/office/drawing/2014/main" id="{481CE969-A691-3E44-A323-E09EB2975A9E}"/>
              </a:ext>
            </a:extLst>
          </p:cNvPr>
          <p:cNvSpPr/>
          <p:nvPr userDrawn="1"/>
        </p:nvSpPr>
        <p:spPr>
          <a:xfrm>
            <a:off x="914400" y="914400"/>
            <a:ext cx="858519" cy="100965"/>
          </a:xfrm>
          <a:custGeom>
            <a:avLst/>
            <a:gdLst/>
            <a:ahLst/>
            <a:cxnLst/>
            <a:rect l="l" t="t" r="r" b="b"/>
            <a:pathLst>
              <a:path w="858520" h="100964">
                <a:moveTo>
                  <a:pt x="0" y="100584"/>
                </a:moveTo>
                <a:lnTo>
                  <a:pt x="858011" y="100584"/>
                </a:lnTo>
                <a:lnTo>
                  <a:pt x="858011" y="0"/>
                </a:lnTo>
                <a:lnTo>
                  <a:pt x="0" y="0"/>
                </a:lnTo>
                <a:lnTo>
                  <a:pt x="0" y="100584"/>
                </a:lnTo>
                <a:close/>
              </a:path>
            </a:pathLst>
          </a:custGeom>
          <a:solidFill>
            <a:srgbClr val="FFB400"/>
          </a:solidFill>
        </p:spPr>
        <p:txBody>
          <a:bodyPr wrap="square" lIns="0" tIns="0" rIns="0" bIns="0" rtlCol="0"/>
          <a:lstStyle/>
          <a:p>
            <a:endParaRPr/>
          </a:p>
        </p:txBody>
      </p:sp>
      <p:sp>
        <p:nvSpPr>
          <p:cNvPr id="20" name="Text Placeholder 5">
            <a:extLst>
              <a:ext uri="{FF2B5EF4-FFF2-40B4-BE49-F238E27FC236}">
                <a16:creationId xmlns:a16="http://schemas.microsoft.com/office/drawing/2014/main" id="{644A4E00-7F18-884E-A02A-4A96B0795AFF}"/>
              </a:ext>
            </a:extLst>
          </p:cNvPr>
          <p:cNvSpPr>
            <a:spLocks noGrp="1"/>
          </p:cNvSpPr>
          <p:nvPr>
            <p:ph type="body" sz="quarter" idx="10" hasCustomPrompt="1"/>
          </p:nvPr>
        </p:nvSpPr>
        <p:spPr>
          <a:xfrm>
            <a:off x="914400" y="2157984"/>
            <a:ext cx="8088424" cy="443198"/>
          </a:xfrm>
        </p:spPr>
        <p:txBody>
          <a:bodyPr/>
          <a:lstStyle>
            <a:lvl1pPr>
              <a:defRPr sz="3200" b="0" i="0" baseline="0">
                <a:solidFill>
                  <a:schemeClr val="bg1"/>
                </a:solidFill>
                <a:latin typeface="+mn-lt"/>
              </a:defRPr>
            </a:lvl1pPr>
          </a:lstStyle>
          <a:p>
            <a:pPr lvl="0"/>
            <a:r>
              <a:rPr lang="en-US"/>
              <a:t>Insert subheader</a:t>
            </a:r>
          </a:p>
        </p:txBody>
      </p:sp>
      <p:sp>
        <p:nvSpPr>
          <p:cNvPr id="21" name="Text Placeholder 5">
            <a:extLst>
              <a:ext uri="{FF2B5EF4-FFF2-40B4-BE49-F238E27FC236}">
                <a16:creationId xmlns:a16="http://schemas.microsoft.com/office/drawing/2014/main" id="{4D64DD5B-EF5E-C04D-8E4C-97E039C56D1D}"/>
              </a:ext>
            </a:extLst>
          </p:cNvPr>
          <p:cNvSpPr>
            <a:spLocks noGrp="1"/>
          </p:cNvSpPr>
          <p:nvPr>
            <p:ph type="body" sz="quarter" idx="11" hasCustomPrompt="1"/>
          </p:nvPr>
        </p:nvSpPr>
        <p:spPr>
          <a:xfrm>
            <a:off x="914400" y="3202772"/>
            <a:ext cx="8088424" cy="332399"/>
          </a:xfrm>
        </p:spPr>
        <p:txBody>
          <a:bodyPr/>
          <a:lstStyle>
            <a:lvl1pPr>
              <a:defRPr sz="2400" b="0" i="0" baseline="0">
                <a:solidFill>
                  <a:schemeClr val="bg1"/>
                </a:solidFill>
                <a:latin typeface="+mn-lt"/>
              </a:defRPr>
            </a:lvl1pPr>
          </a:lstStyle>
          <a:p>
            <a:pPr lvl="0"/>
            <a:r>
              <a:rPr lang="en-US"/>
              <a:t>Insert speaker, date, location, etc. </a:t>
            </a:r>
          </a:p>
        </p:txBody>
      </p:sp>
      <p:sp>
        <p:nvSpPr>
          <p:cNvPr id="10" name="TextBox 9">
            <a:extLst>
              <a:ext uri="{FF2B5EF4-FFF2-40B4-BE49-F238E27FC236}">
                <a16:creationId xmlns:a16="http://schemas.microsoft.com/office/drawing/2014/main" id="{448929B1-940D-10F9-69BD-AE1A40AAC22A}"/>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Tree>
    <p:extLst>
      <p:ext uri="{BB962C8B-B14F-4D97-AF65-F5344CB8AC3E}">
        <p14:creationId xmlns:p14="http://schemas.microsoft.com/office/powerpoint/2010/main" val="1533580280"/>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0A26-98E5-0B42-9AC7-B4924149186F}"/>
              </a:ext>
            </a:extLst>
          </p:cNvPr>
          <p:cNvSpPr>
            <a:spLocks noGrp="1"/>
          </p:cNvSpPr>
          <p:nvPr>
            <p:ph type="title" hasCustomPrompt="1"/>
          </p:nvPr>
        </p:nvSpPr>
        <p:spPr>
          <a:xfrm>
            <a:off x="914400" y="2742185"/>
            <a:ext cx="9753600" cy="685252"/>
          </a:xfrm>
        </p:spPr>
        <p:txBody>
          <a:bodyPr/>
          <a:lstStyle>
            <a:lvl1pPr>
              <a:defRPr>
                <a:solidFill>
                  <a:schemeClr val="bg1"/>
                </a:solidFill>
              </a:defRPr>
            </a:lvl1pPr>
          </a:lstStyle>
          <a:p>
            <a:r>
              <a:rPr lang="en-US"/>
              <a:t>Insert presentation title</a:t>
            </a:r>
          </a:p>
        </p:txBody>
      </p:sp>
      <p:sp>
        <p:nvSpPr>
          <p:cNvPr id="3" name="object 5">
            <a:extLst>
              <a:ext uri="{FF2B5EF4-FFF2-40B4-BE49-F238E27FC236}">
                <a16:creationId xmlns:a16="http://schemas.microsoft.com/office/drawing/2014/main" id="{1B5A447A-67BD-BF41-BE8B-CC1A1A89E3CB}"/>
              </a:ext>
            </a:extLst>
          </p:cNvPr>
          <p:cNvSpPr/>
          <p:nvPr userDrawn="1"/>
        </p:nvSpPr>
        <p:spPr>
          <a:xfrm>
            <a:off x="914400" y="2286000"/>
            <a:ext cx="858519" cy="100965"/>
          </a:xfrm>
          <a:custGeom>
            <a:avLst/>
            <a:gdLst/>
            <a:ahLst/>
            <a:cxnLst/>
            <a:rect l="l" t="t" r="r" b="b"/>
            <a:pathLst>
              <a:path w="858520" h="100964">
                <a:moveTo>
                  <a:pt x="0" y="100584"/>
                </a:moveTo>
                <a:lnTo>
                  <a:pt x="858011" y="100584"/>
                </a:lnTo>
                <a:lnTo>
                  <a:pt x="858011" y="0"/>
                </a:lnTo>
                <a:lnTo>
                  <a:pt x="0" y="0"/>
                </a:lnTo>
                <a:lnTo>
                  <a:pt x="0" y="100584"/>
                </a:lnTo>
                <a:close/>
              </a:path>
            </a:pathLst>
          </a:custGeom>
          <a:solidFill>
            <a:srgbClr val="FFB400"/>
          </a:solidFill>
        </p:spPr>
        <p:txBody>
          <a:bodyPr wrap="square" lIns="0" tIns="0" rIns="0" bIns="0" rtlCol="0"/>
          <a:lstStyle/>
          <a:p>
            <a:endParaRPr/>
          </a:p>
        </p:txBody>
      </p:sp>
      <p:pic>
        <p:nvPicPr>
          <p:cNvPr id="9" name="Graphic 8">
            <a:extLst>
              <a:ext uri="{FF2B5EF4-FFF2-40B4-BE49-F238E27FC236}">
                <a16:creationId xmlns:a16="http://schemas.microsoft.com/office/drawing/2014/main" id="{D0EDF683-1B8F-9844-82DD-FB790BCE03D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1"/>
            <a:ext cx="12252960" cy="1378459"/>
          </a:xfrm>
          <a:prstGeom prst="rect">
            <a:avLst/>
          </a:prstGeom>
        </p:spPr>
      </p:pic>
      <p:sp>
        <p:nvSpPr>
          <p:cNvPr id="7" name="Text Placeholder 5">
            <a:extLst>
              <a:ext uri="{FF2B5EF4-FFF2-40B4-BE49-F238E27FC236}">
                <a16:creationId xmlns:a16="http://schemas.microsoft.com/office/drawing/2014/main" id="{31F336FF-EE3D-CD49-A57E-D8D7917B8EFA}"/>
              </a:ext>
            </a:extLst>
          </p:cNvPr>
          <p:cNvSpPr>
            <a:spLocks noGrp="1"/>
          </p:cNvSpPr>
          <p:nvPr>
            <p:ph type="body" sz="quarter" idx="10" hasCustomPrompt="1"/>
          </p:nvPr>
        </p:nvSpPr>
        <p:spPr>
          <a:xfrm>
            <a:off x="914400" y="3529093"/>
            <a:ext cx="8088424" cy="443198"/>
          </a:xfrm>
        </p:spPr>
        <p:txBody>
          <a:bodyPr/>
          <a:lstStyle>
            <a:lvl1pPr>
              <a:defRPr sz="3200" b="0" i="0" baseline="0">
                <a:solidFill>
                  <a:schemeClr val="bg1"/>
                </a:solidFill>
                <a:latin typeface="+mn-lt"/>
              </a:defRPr>
            </a:lvl1pPr>
          </a:lstStyle>
          <a:p>
            <a:pPr lvl="0"/>
            <a:r>
              <a:rPr lang="en-US"/>
              <a:t>Insert subheader</a:t>
            </a:r>
          </a:p>
        </p:txBody>
      </p:sp>
      <p:sp>
        <p:nvSpPr>
          <p:cNvPr id="11" name="Text Placeholder 5">
            <a:extLst>
              <a:ext uri="{FF2B5EF4-FFF2-40B4-BE49-F238E27FC236}">
                <a16:creationId xmlns:a16="http://schemas.microsoft.com/office/drawing/2014/main" id="{77160A90-74CA-774C-9971-5D2FCFF86711}"/>
              </a:ext>
            </a:extLst>
          </p:cNvPr>
          <p:cNvSpPr>
            <a:spLocks noGrp="1"/>
          </p:cNvSpPr>
          <p:nvPr>
            <p:ph type="body" sz="quarter" idx="11" hasCustomPrompt="1"/>
          </p:nvPr>
        </p:nvSpPr>
        <p:spPr>
          <a:xfrm>
            <a:off x="914400" y="4574372"/>
            <a:ext cx="8088424" cy="332399"/>
          </a:xfrm>
        </p:spPr>
        <p:txBody>
          <a:bodyPr/>
          <a:lstStyle>
            <a:lvl1pPr>
              <a:defRPr sz="2400" b="0" i="0" baseline="0">
                <a:solidFill>
                  <a:schemeClr val="bg1"/>
                </a:solidFill>
                <a:latin typeface="+mn-lt"/>
              </a:defRPr>
            </a:lvl1pPr>
          </a:lstStyle>
          <a:p>
            <a:pPr lvl="0"/>
            <a:r>
              <a:rPr lang="en-US"/>
              <a:t>Insert speaker, date, location, etc. </a:t>
            </a:r>
          </a:p>
        </p:txBody>
      </p:sp>
      <p:pic>
        <p:nvPicPr>
          <p:cNvPr id="12" name="Graphic 11">
            <a:extLst>
              <a:ext uri="{FF2B5EF4-FFF2-40B4-BE49-F238E27FC236}">
                <a16:creationId xmlns:a16="http://schemas.microsoft.com/office/drawing/2014/main" id="{5DD2A354-F188-684D-845C-E58D473C30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574" y="6089901"/>
            <a:ext cx="2096894" cy="621792"/>
          </a:xfrm>
          <a:prstGeom prst="rect">
            <a:avLst/>
          </a:prstGeom>
        </p:spPr>
      </p:pic>
      <p:sp>
        <p:nvSpPr>
          <p:cNvPr id="14" name="TextBox 13">
            <a:extLst>
              <a:ext uri="{FF2B5EF4-FFF2-40B4-BE49-F238E27FC236}">
                <a16:creationId xmlns:a16="http://schemas.microsoft.com/office/drawing/2014/main" id="{9ACF4463-8777-EE49-B421-E07625B6C779}"/>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Tree>
    <p:extLst>
      <p:ext uri="{BB962C8B-B14F-4D97-AF65-F5344CB8AC3E}">
        <p14:creationId xmlns:p14="http://schemas.microsoft.com/office/powerpoint/2010/main" val="199341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2352D-98BB-6F40-8FE0-7ADDF7FC1F37}"/>
              </a:ext>
            </a:extLst>
          </p:cNvPr>
          <p:cNvSpPr>
            <a:spLocks noGrp="1"/>
          </p:cNvSpPr>
          <p:nvPr>
            <p:ph type="pic" sz="quarter" idx="12"/>
          </p:nvPr>
        </p:nvSpPr>
        <p:spPr>
          <a:xfrm>
            <a:off x="0" y="0"/>
            <a:ext cx="5867400" cy="6665205"/>
          </a:xfrm>
          <a:solidFill>
            <a:schemeClr val="bg2"/>
          </a:solidFill>
        </p:spPr>
        <p:txBody>
          <a:bodyPr/>
          <a:lstStyle/>
          <a:p>
            <a:endParaRPr lang="en-US"/>
          </a:p>
        </p:txBody>
      </p:sp>
      <p:sp>
        <p:nvSpPr>
          <p:cNvPr id="3" name="object 5">
            <a:extLst>
              <a:ext uri="{FF2B5EF4-FFF2-40B4-BE49-F238E27FC236}">
                <a16:creationId xmlns:a16="http://schemas.microsoft.com/office/drawing/2014/main" id="{1B5A447A-67BD-BF41-BE8B-CC1A1A89E3CB}"/>
              </a:ext>
            </a:extLst>
          </p:cNvPr>
          <p:cNvSpPr/>
          <p:nvPr userDrawn="1"/>
        </p:nvSpPr>
        <p:spPr>
          <a:xfrm>
            <a:off x="6331286" y="914400"/>
            <a:ext cx="858519" cy="100965"/>
          </a:xfrm>
          <a:custGeom>
            <a:avLst/>
            <a:gdLst/>
            <a:ahLst/>
            <a:cxnLst/>
            <a:rect l="l" t="t" r="r" b="b"/>
            <a:pathLst>
              <a:path w="858520" h="100964">
                <a:moveTo>
                  <a:pt x="0" y="100584"/>
                </a:moveTo>
                <a:lnTo>
                  <a:pt x="858011" y="100584"/>
                </a:lnTo>
                <a:lnTo>
                  <a:pt x="858011" y="0"/>
                </a:lnTo>
                <a:lnTo>
                  <a:pt x="0" y="0"/>
                </a:lnTo>
                <a:lnTo>
                  <a:pt x="0" y="100584"/>
                </a:lnTo>
                <a:close/>
              </a:path>
            </a:pathLst>
          </a:custGeom>
          <a:solidFill>
            <a:srgbClr val="FFB400"/>
          </a:solidFill>
        </p:spPr>
        <p:txBody>
          <a:bodyPr wrap="square" lIns="0" tIns="0" rIns="0" bIns="0" rtlCol="0"/>
          <a:lstStyle/>
          <a:p>
            <a:endParaRPr/>
          </a:p>
        </p:txBody>
      </p:sp>
      <p:sp>
        <p:nvSpPr>
          <p:cNvPr id="8" name="Text Placeholder 5">
            <a:extLst>
              <a:ext uri="{FF2B5EF4-FFF2-40B4-BE49-F238E27FC236}">
                <a16:creationId xmlns:a16="http://schemas.microsoft.com/office/drawing/2014/main" id="{07A4E0A3-611B-614C-9AE8-50CA076E111F}"/>
              </a:ext>
            </a:extLst>
          </p:cNvPr>
          <p:cNvSpPr>
            <a:spLocks noGrp="1"/>
          </p:cNvSpPr>
          <p:nvPr>
            <p:ph type="body" sz="quarter" idx="10" hasCustomPrompt="1"/>
          </p:nvPr>
        </p:nvSpPr>
        <p:spPr>
          <a:xfrm>
            <a:off x="6324600" y="3529093"/>
            <a:ext cx="5026022" cy="443198"/>
          </a:xfrm>
        </p:spPr>
        <p:txBody>
          <a:bodyPr/>
          <a:lstStyle>
            <a:lvl1pPr>
              <a:defRPr sz="3200" b="0" i="0" baseline="0">
                <a:solidFill>
                  <a:schemeClr val="bg1"/>
                </a:solidFill>
                <a:latin typeface="+mn-lt"/>
              </a:defRPr>
            </a:lvl1pPr>
          </a:lstStyle>
          <a:p>
            <a:pPr lvl="0"/>
            <a:r>
              <a:rPr lang="en-US"/>
              <a:t>Insert subheader</a:t>
            </a:r>
          </a:p>
        </p:txBody>
      </p:sp>
      <p:sp>
        <p:nvSpPr>
          <p:cNvPr id="9" name="Text Placeholder 5">
            <a:extLst>
              <a:ext uri="{FF2B5EF4-FFF2-40B4-BE49-F238E27FC236}">
                <a16:creationId xmlns:a16="http://schemas.microsoft.com/office/drawing/2014/main" id="{A55C9EBC-D643-8144-BA7A-91C891736796}"/>
              </a:ext>
            </a:extLst>
          </p:cNvPr>
          <p:cNvSpPr>
            <a:spLocks noGrp="1"/>
          </p:cNvSpPr>
          <p:nvPr>
            <p:ph type="body" sz="quarter" idx="11" hasCustomPrompt="1"/>
          </p:nvPr>
        </p:nvSpPr>
        <p:spPr>
          <a:xfrm>
            <a:off x="6324600" y="4574372"/>
            <a:ext cx="5026022" cy="332399"/>
          </a:xfrm>
        </p:spPr>
        <p:txBody>
          <a:bodyPr/>
          <a:lstStyle>
            <a:lvl1pPr>
              <a:defRPr sz="2400" b="0" i="0" baseline="0">
                <a:solidFill>
                  <a:schemeClr val="bg1"/>
                </a:solidFill>
                <a:latin typeface="+mn-lt"/>
              </a:defRPr>
            </a:lvl1pPr>
          </a:lstStyle>
          <a:p>
            <a:pPr lvl="0"/>
            <a:r>
              <a:rPr lang="en-US"/>
              <a:t>Insert speaker, date, location, etc. </a:t>
            </a:r>
          </a:p>
        </p:txBody>
      </p:sp>
      <p:pic>
        <p:nvPicPr>
          <p:cNvPr id="10" name="Graphic 9">
            <a:extLst>
              <a:ext uri="{FF2B5EF4-FFF2-40B4-BE49-F238E27FC236}">
                <a16:creationId xmlns:a16="http://schemas.microsoft.com/office/drawing/2014/main" id="{D294ACA6-23C3-BF46-97C5-89DD3074577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96443" y="6089901"/>
            <a:ext cx="1940121" cy="575304"/>
          </a:xfrm>
          <a:prstGeom prst="rect">
            <a:avLst/>
          </a:prstGeom>
        </p:spPr>
      </p:pic>
      <p:sp>
        <p:nvSpPr>
          <p:cNvPr id="4" name="Title 3">
            <a:extLst>
              <a:ext uri="{FF2B5EF4-FFF2-40B4-BE49-F238E27FC236}">
                <a16:creationId xmlns:a16="http://schemas.microsoft.com/office/drawing/2014/main" id="{8529C054-E1A1-AC4A-AE6D-F63ECF94F771}"/>
              </a:ext>
            </a:extLst>
          </p:cNvPr>
          <p:cNvSpPr>
            <a:spLocks noGrp="1"/>
          </p:cNvSpPr>
          <p:nvPr>
            <p:ph type="title" hasCustomPrompt="1"/>
          </p:nvPr>
        </p:nvSpPr>
        <p:spPr>
          <a:xfrm>
            <a:off x="6331286" y="1370585"/>
            <a:ext cx="5019336" cy="1977914"/>
          </a:xfrm>
        </p:spPr>
        <p:txBody>
          <a:bodyPr vert="horz" wrap="square" lIns="0" tIns="0" rIns="0" bIns="0" rtlCol="0" anchor="t">
            <a:spAutoFit/>
          </a:bodyPr>
          <a:lstStyle>
            <a:lvl1pPr>
              <a:defRPr lang="en-US">
                <a:solidFill>
                  <a:schemeClr val="bg1"/>
                </a:solidFill>
              </a:defRPr>
            </a:lvl1pPr>
          </a:lstStyle>
          <a:p>
            <a:pPr marL="0" lvl="0"/>
            <a:r>
              <a:rPr lang="en-US"/>
              <a:t>Insert presentation title</a:t>
            </a:r>
          </a:p>
        </p:txBody>
      </p:sp>
      <p:sp>
        <p:nvSpPr>
          <p:cNvPr id="5" name="TextBox 4">
            <a:extLst>
              <a:ext uri="{FF2B5EF4-FFF2-40B4-BE49-F238E27FC236}">
                <a16:creationId xmlns:a16="http://schemas.microsoft.com/office/drawing/2014/main" id="{2D108EEB-C300-07BA-4085-9A121F9D38A4}"/>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Tree>
    <p:extLst>
      <p:ext uri="{BB962C8B-B14F-4D97-AF65-F5344CB8AC3E}">
        <p14:creationId xmlns:p14="http://schemas.microsoft.com/office/powerpoint/2010/main" val="655396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nner imag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7637B2-6F53-5744-B69C-938EB18E6382}"/>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l="3006" r="51581"/>
          <a:stretch/>
        </p:blipFill>
        <p:spPr>
          <a:xfrm rot="16200000">
            <a:off x="4490550" y="-843450"/>
            <a:ext cx="3210901" cy="12191998"/>
          </a:xfrm>
          <a:prstGeom prst="rect">
            <a:avLst/>
          </a:prstGeom>
        </p:spPr>
      </p:pic>
      <p:sp>
        <p:nvSpPr>
          <p:cNvPr id="6" name="Picture Placeholder 5">
            <a:extLst>
              <a:ext uri="{FF2B5EF4-FFF2-40B4-BE49-F238E27FC236}">
                <a16:creationId xmlns:a16="http://schemas.microsoft.com/office/drawing/2014/main" id="{23C2352D-98BB-6F40-8FE0-7ADDF7FC1F37}"/>
              </a:ext>
            </a:extLst>
          </p:cNvPr>
          <p:cNvSpPr>
            <a:spLocks noGrp="1"/>
          </p:cNvSpPr>
          <p:nvPr>
            <p:ph type="pic" sz="quarter" idx="12"/>
          </p:nvPr>
        </p:nvSpPr>
        <p:spPr>
          <a:xfrm>
            <a:off x="0" y="1"/>
            <a:ext cx="12192000" cy="3647098"/>
          </a:xfrm>
          <a:solidFill>
            <a:schemeClr val="bg2"/>
          </a:solidFill>
        </p:spPr>
        <p:txBody>
          <a:bodyPr/>
          <a:lstStyle/>
          <a:p>
            <a:endParaRPr lang="en-US"/>
          </a:p>
        </p:txBody>
      </p:sp>
      <p:sp>
        <p:nvSpPr>
          <p:cNvPr id="8" name="Text Placeholder 5">
            <a:extLst>
              <a:ext uri="{FF2B5EF4-FFF2-40B4-BE49-F238E27FC236}">
                <a16:creationId xmlns:a16="http://schemas.microsoft.com/office/drawing/2014/main" id="{07A4E0A3-611B-614C-9AE8-50CA076E111F}"/>
              </a:ext>
            </a:extLst>
          </p:cNvPr>
          <p:cNvSpPr>
            <a:spLocks noGrp="1"/>
          </p:cNvSpPr>
          <p:nvPr>
            <p:ph type="body" sz="quarter" idx="10" hasCustomPrompt="1"/>
          </p:nvPr>
        </p:nvSpPr>
        <p:spPr>
          <a:xfrm>
            <a:off x="907714" y="5351361"/>
            <a:ext cx="10450124" cy="443198"/>
          </a:xfrm>
        </p:spPr>
        <p:txBody>
          <a:bodyPr/>
          <a:lstStyle>
            <a:lvl1pPr>
              <a:defRPr sz="3200" b="0" i="0" baseline="0">
                <a:solidFill>
                  <a:schemeClr val="bg1"/>
                </a:solidFill>
                <a:latin typeface="+mn-lt"/>
              </a:defRPr>
            </a:lvl1pPr>
          </a:lstStyle>
          <a:p>
            <a:pPr lvl="0"/>
            <a:r>
              <a:rPr lang="en-US"/>
              <a:t>Insert subheader</a:t>
            </a:r>
          </a:p>
        </p:txBody>
      </p:sp>
      <p:sp>
        <p:nvSpPr>
          <p:cNvPr id="4" name="Title 3">
            <a:extLst>
              <a:ext uri="{FF2B5EF4-FFF2-40B4-BE49-F238E27FC236}">
                <a16:creationId xmlns:a16="http://schemas.microsoft.com/office/drawing/2014/main" id="{8529C054-E1A1-AC4A-AE6D-F63ECF94F771}"/>
              </a:ext>
            </a:extLst>
          </p:cNvPr>
          <p:cNvSpPr>
            <a:spLocks noGrp="1"/>
          </p:cNvSpPr>
          <p:nvPr>
            <p:ph type="title" hasCustomPrompt="1"/>
          </p:nvPr>
        </p:nvSpPr>
        <p:spPr>
          <a:xfrm>
            <a:off x="914400" y="4336400"/>
            <a:ext cx="10436222" cy="685252"/>
          </a:xfrm>
        </p:spPr>
        <p:txBody>
          <a:bodyPr vert="horz" wrap="square" lIns="0" tIns="0" rIns="0" bIns="0" rtlCol="0" anchor="t">
            <a:spAutoFit/>
          </a:bodyPr>
          <a:lstStyle>
            <a:lvl1pPr>
              <a:defRPr lang="en-US">
                <a:solidFill>
                  <a:schemeClr val="bg1"/>
                </a:solidFill>
              </a:defRPr>
            </a:lvl1pPr>
          </a:lstStyle>
          <a:p>
            <a:pPr marL="0" lvl="0"/>
            <a:r>
              <a:rPr lang="en-US"/>
              <a:t>Insert presentation title</a:t>
            </a:r>
          </a:p>
        </p:txBody>
      </p:sp>
      <p:pic>
        <p:nvPicPr>
          <p:cNvPr id="11" name="Graphic 10">
            <a:extLst>
              <a:ext uri="{FF2B5EF4-FFF2-40B4-BE49-F238E27FC236}">
                <a16:creationId xmlns:a16="http://schemas.microsoft.com/office/drawing/2014/main" id="{C5CAA51A-24F8-0442-8B6A-19891132F4B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574" y="6089901"/>
            <a:ext cx="2096894" cy="621792"/>
          </a:xfrm>
          <a:prstGeom prst="rect">
            <a:avLst/>
          </a:prstGeom>
        </p:spPr>
      </p:pic>
      <p:sp>
        <p:nvSpPr>
          <p:cNvPr id="3" name="TextBox 2">
            <a:extLst>
              <a:ext uri="{FF2B5EF4-FFF2-40B4-BE49-F238E27FC236}">
                <a16:creationId xmlns:a16="http://schemas.microsoft.com/office/drawing/2014/main" id="{DBAFD913-5A6C-7181-FD84-3B017B72EDFE}"/>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
        <p:nvSpPr>
          <p:cNvPr id="5" name="TextBox 4">
            <a:extLst>
              <a:ext uri="{FF2B5EF4-FFF2-40B4-BE49-F238E27FC236}">
                <a16:creationId xmlns:a16="http://schemas.microsoft.com/office/drawing/2014/main" id="{9248E5E7-EEED-37D7-3923-34E2288DD4CC}"/>
              </a:ext>
            </a:extLst>
          </p:cNvPr>
          <p:cNvSpPr txBox="1"/>
          <p:nvPr userDrawn="1"/>
        </p:nvSpPr>
        <p:spPr>
          <a:xfrm>
            <a:off x="12748437" y="5741581"/>
            <a:ext cx="65" cy="249299"/>
          </a:xfrm>
          <a:prstGeom prst="rect">
            <a:avLst/>
          </a:prstGeom>
          <a:noFill/>
        </p:spPr>
        <p:txBody>
          <a:bodyPr wrap="none" lIns="0" tIns="0" rIns="0" bIns="0" rtlCol="0">
            <a:spAutoFit/>
          </a:bodyPr>
          <a:lstStyle/>
          <a:p>
            <a:pPr algn="l">
              <a:lnSpc>
                <a:spcPct val="90000"/>
              </a:lnSpc>
              <a:spcAft>
                <a:spcPts val="1200"/>
              </a:spcAft>
            </a:pPr>
            <a:endParaRPr lang="en-US"/>
          </a:p>
        </p:txBody>
      </p:sp>
    </p:spTree>
    <p:extLst>
      <p:ext uri="{BB962C8B-B14F-4D97-AF65-F5344CB8AC3E}">
        <p14:creationId xmlns:p14="http://schemas.microsoft.com/office/powerpoint/2010/main" val="367615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Fami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4D435EC-7F1B-1249-A137-E3B449794A53}"/>
              </a:ext>
            </a:extLst>
          </p:cNvPr>
          <p:cNvSpPr>
            <a:spLocks noGrp="1"/>
          </p:cNvSpPr>
          <p:nvPr>
            <p:ph type="title" hasCustomPrompt="1"/>
          </p:nvPr>
        </p:nvSpPr>
        <p:spPr>
          <a:xfrm>
            <a:off x="914400" y="1371600"/>
            <a:ext cx="7658100" cy="685252"/>
          </a:xfrm>
        </p:spPr>
        <p:txBody>
          <a:bodyPr/>
          <a:lstStyle>
            <a:lvl1pPr>
              <a:defRPr>
                <a:solidFill>
                  <a:schemeClr val="tx2"/>
                </a:solidFill>
              </a:defRPr>
            </a:lvl1pPr>
          </a:lstStyle>
          <a:p>
            <a:r>
              <a:rPr lang="en-US"/>
              <a:t>Insert presentation title</a:t>
            </a:r>
          </a:p>
        </p:txBody>
      </p:sp>
      <p:sp>
        <p:nvSpPr>
          <p:cNvPr id="9" name="Text Placeholder 5">
            <a:extLst>
              <a:ext uri="{FF2B5EF4-FFF2-40B4-BE49-F238E27FC236}">
                <a16:creationId xmlns:a16="http://schemas.microsoft.com/office/drawing/2014/main" id="{A4DBA69A-5736-7641-8A02-FF47D9B562EE}"/>
              </a:ext>
            </a:extLst>
          </p:cNvPr>
          <p:cNvSpPr>
            <a:spLocks noGrp="1"/>
          </p:cNvSpPr>
          <p:nvPr>
            <p:ph type="body" sz="quarter" idx="10" hasCustomPrompt="1"/>
          </p:nvPr>
        </p:nvSpPr>
        <p:spPr>
          <a:xfrm>
            <a:off x="914400" y="2630054"/>
            <a:ext cx="4953000" cy="443198"/>
          </a:xfrm>
        </p:spPr>
        <p:txBody>
          <a:bodyPr/>
          <a:lstStyle>
            <a:lvl1pPr>
              <a:defRPr sz="3200" b="0" i="0" baseline="0">
                <a:solidFill>
                  <a:srgbClr val="73A679"/>
                </a:solidFill>
                <a:latin typeface="+mn-lt"/>
              </a:defRPr>
            </a:lvl1pPr>
          </a:lstStyle>
          <a:p>
            <a:pPr lvl="0"/>
            <a:r>
              <a:rPr lang="en-US"/>
              <a:t>Insert subheader</a:t>
            </a:r>
          </a:p>
        </p:txBody>
      </p:sp>
      <p:sp>
        <p:nvSpPr>
          <p:cNvPr id="11" name="Text Placeholder 5">
            <a:extLst>
              <a:ext uri="{FF2B5EF4-FFF2-40B4-BE49-F238E27FC236}">
                <a16:creationId xmlns:a16="http://schemas.microsoft.com/office/drawing/2014/main" id="{D7F39393-AC16-5C47-A8E2-31683B5F0C4F}"/>
              </a:ext>
            </a:extLst>
          </p:cNvPr>
          <p:cNvSpPr>
            <a:spLocks noGrp="1"/>
          </p:cNvSpPr>
          <p:nvPr>
            <p:ph type="body" sz="quarter" idx="11" hasCustomPrompt="1"/>
          </p:nvPr>
        </p:nvSpPr>
        <p:spPr>
          <a:xfrm>
            <a:off x="914400" y="3725715"/>
            <a:ext cx="4953000" cy="332399"/>
          </a:xfrm>
        </p:spPr>
        <p:txBody>
          <a:bodyPr/>
          <a:lstStyle>
            <a:lvl1pPr>
              <a:defRPr sz="2400" b="0" i="0" baseline="0">
                <a:solidFill>
                  <a:schemeClr val="tx2"/>
                </a:solidFill>
                <a:latin typeface="+mn-lt"/>
              </a:defRPr>
            </a:lvl1pPr>
          </a:lstStyle>
          <a:p>
            <a:pPr lvl="0"/>
            <a:r>
              <a:rPr lang="en-US"/>
              <a:t>Insert speaker, date, location, etc. </a:t>
            </a:r>
          </a:p>
        </p:txBody>
      </p:sp>
      <p:pic>
        <p:nvPicPr>
          <p:cNvPr id="12" name="Graphic 11">
            <a:extLst>
              <a:ext uri="{FF2B5EF4-FFF2-40B4-BE49-F238E27FC236}">
                <a16:creationId xmlns:a16="http://schemas.microsoft.com/office/drawing/2014/main" id="{FDA630FF-F0FD-7140-B4B2-4E0385305F1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574" y="6089901"/>
            <a:ext cx="2096894" cy="621792"/>
          </a:xfrm>
          <a:prstGeom prst="rect">
            <a:avLst/>
          </a:prstGeom>
        </p:spPr>
      </p:pic>
      <p:sp>
        <p:nvSpPr>
          <p:cNvPr id="4" name="TextBox 3">
            <a:extLst>
              <a:ext uri="{FF2B5EF4-FFF2-40B4-BE49-F238E27FC236}">
                <a16:creationId xmlns:a16="http://schemas.microsoft.com/office/drawing/2014/main" id="{591AE4B2-2FC5-A045-38FC-B4F0CBE9E203}"/>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pic>
        <p:nvPicPr>
          <p:cNvPr id="15" name="Picture 14" descr="Icon&#10;&#10;Description automatically generated">
            <a:extLst>
              <a:ext uri="{FF2B5EF4-FFF2-40B4-BE49-F238E27FC236}">
                <a16:creationId xmlns:a16="http://schemas.microsoft.com/office/drawing/2014/main" id="{3665D3FB-BA40-81E4-0692-B8D76AD432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16374" y="2672589"/>
            <a:ext cx="6164094" cy="3467303"/>
          </a:xfrm>
          <a:prstGeom prst="rect">
            <a:avLst/>
          </a:prstGeom>
        </p:spPr>
      </p:pic>
      <p:sp>
        <p:nvSpPr>
          <p:cNvPr id="16" name="Rectangle 15">
            <a:extLst>
              <a:ext uri="{FF2B5EF4-FFF2-40B4-BE49-F238E27FC236}">
                <a16:creationId xmlns:a16="http://schemas.microsoft.com/office/drawing/2014/main" id="{EF0FCFDD-EBEA-7101-9B74-E58EF012BD7B}"/>
              </a:ext>
            </a:extLst>
          </p:cNvPr>
          <p:cNvSpPr/>
          <p:nvPr userDrawn="1"/>
        </p:nvSpPr>
        <p:spPr>
          <a:xfrm>
            <a:off x="0" y="5833843"/>
            <a:ext cx="11401426" cy="332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22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fami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F852CCA-1621-004C-93C9-E987CB98EF8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398061" y="2891970"/>
            <a:ext cx="4905208" cy="3217181"/>
          </a:xfrm>
          <a:prstGeom prst="rect">
            <a:avLst/>
          </a:prstGeom>
        </p:spPr>
      </p:pic>
      <p:sp>
        <p:nvSpPr>
          <p:cNvPr id="8" name="Title 1">
            <a:extLst>
              <a:ext uri="{FF2B5EF4-FFF2-40B4-BE49-F238E27FC236}">
                <a16:creationId xmlns:a16="http://schemas.microsoft.com/office/drawing/2014/main" id="{B4D435EC-7F1B-1249-A137-E3B449794A53}"/>
              </a:ext>
            </a:extLst>
          </p:cNvPr>
          <p:cNvSpPr>
            <a:spLocks noGrp="1"/>
          </p:cNvSpPr>
          <p:nvPr>
            <p:ph type="title" hasCustomPrompt="1"/>
          </p:nvPr>
        </p:nvSpPr>
        <p:spPr>
          <a:xfrm>
            <a:off x="914400" y="1371600"/>
            <a:ext cx="7658100" cy="685252"/>
          </a:xfrm>
        </p:spPr>
        <p:txBody>
          <a:bodyPr/>
          <a:lstStyle>
            <a:lvl1pPr>
              <a:defRPr>
                <a:solidFill>
                  <a:schemeClr val="tx2"/>
                </a:solidFill>
              </a:defRPr>
            </a:lvl1pPr>
          </a:lstStyle>
          <a:p>
            <a:r>
              <a:rPr lang="en-US"/>
              <a:t>Insert presentation title</a:t>
            </a:r>
          </a:p>
        </p:txBody>
      </p:sp>
      <p:sp>
        <p:nvSpPr>
          <p:cNvPr id="9" name="Text Placeholder 5">
            <a:extLst>
              <a:ext uri="{FF2B5EF4-FFF2-40B4-BE49-F238E27FC236}">
                <a16:creationId xmlns:a16="http://schemas.microsoft.com/office/drawing/2014/main" id="{A4DBA69A-5736-7641-8A02-FF47D9B562EE}"/>
              </a:ext>
            </a:extLst>
          </p:cNvPr>
          <p:cNvSpPr>
            <a:spLocks noGrp="1"/>
          </p:cNvSpPr>
          <p:nvPr>
            <p:ph type="body" sz="quarter" idx="10" hasCustomPrompt="1"/>
          </p:nvPr>
        </p:nvSpPr>
        <p:spPr>
          <a:xfrm>
            <a:off x="914400" y="2630054"/>
            <a:ext cx="4953000" cy="443198"/>
          </a:xfrm>
        </p:spPr>
        <p:txBody>
          <a:bodyPr/>
          <a:lstStyle>
            <a:lvl1pPr>
              <a:defRPr sz="3200" b="0" i="0" baseline="0">
                <a:solidFill>
                  <a:srgbClr val="73A679"/>
                </a:solidFill>
                <a:latin typeface="+mn-lt"/>
              </a:defRPr>
            </a:lvl1pPr>
          </a:lstStyle>
          <a:p>
            <a:pPr lvl="0"/>
            <a:r>
              <a:rPr lang="en-US"/>
              <a:t>Insert subheader</a:t>
            </a:r>
          </a:p>
        </p:txBody>
      </p:sp>
      <p:sp>
        <p:nvSpPr>
          <p:cNvPr id="11" name="Text Placeholder 5">
            <a:extLst>
              <a:ext uri="{FF2B5EF4-FFF2-40B4-BE49-F238E27FC236}">
                <a16:creationId xmlns:a16="http://schemas.microsoft.com/office/drawing/2014/main" id="{D7F39393-AC16-5C47-A8E2-31683B5F0C4F}"/>
              </a:ext>
            </a:extLst>
          </p:cNvPr>
          <p:cNvSpPr>
            <a:spLocks noGrp="1"/>
          </p:cNvSpPr>
          <p:nvPr>
            <p:ph type="body" sz="quarter" idx="11" hasCustomPrompt="1"/>
          </p:nvPr>
        </p:nvSpPr>
        <p:spPr>
          <a:xfrm>
            <a:off x="914400" y="3725715"/>
            <a:ext cx="4953000" cy="332399"/>
          </a:xfrm>
        </p:spPr>
        <p:txBody>
          <a:bodyPr/>
          <a:lstStyle>
            <a:lvl1pPr>
              <a:defRPr sz="2400" b="0" i="0" baseline="0">
                <a:solidFill>
                  <a:schemeClr val="tx2"/>
                </a:solidFill>
                <a:latin typeface="+mn-lt"/>
              </a:defRPr>
            </a:lvl1pPr>
          </a:lstStyle>
          <a:p>
            <a:pPr lvl="0"/>
            <a:r>
              <a:rPr lang="en-US"/>
              <a:t>Insert speaker, date, location, etc. </a:t>
            </a:r>
          </a:p>
        </p:txBody>
      </p:sp>
      <p:sp>
        <p:nvSpPr>
          <p:cNvPr id="4" name="Rectangle 3">
            <a:extLst>
              <a:ext uri="{FF2B5EF4-FFF2-40B4-BE49-F238E27FC236}">
                <a16:creationId xmlns:a16="http://schemas.microsoft.com/office/drawing/2014/main" id="{80B0D079-C4A1-DC4B-ACE2-EF2432AE5807}"/>
              </a:ext>
            </a:extLst>
          </p:cNvPr>
          <p:cNvSpPr/>
          <p:nvPr userDrawn="1"/>
        </p:nvSpPr>
        <p:spPr>
          <a:xfrm>
            <a:off x="0" y="5815889"/>
            <a:ext cx="10766860" cy="350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228204C-5BB9-154D-B985-D5355B61719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574" y="6089901"/>
            <a:ext cx="2096894" cy="621792"/>
          </a:xfrm>
          <a:prstGeom prst="rect">
            <a:avLst/>
          </a:prstGeom>
        </p:spPr>
      </p:pic>
      <p:sp>
        <p:nvSpPr>
          <p:cNvPr id="3" name="TextBox 2">
            <a:extLst>
              <a:ext uri="{FF2B5EF4-FFF2-40B4-BE49-F238E27FC236}">
                <a16:creationId xmlns:a16="http://schemas.microsoft.com/office/drawing/2014/main" id="{6EDC0AB0-DBF8-874D-B474-48DECC943F93}"/>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Tree>
    <p:extLst>
      <p:ext uri="{BB962C8B-B14F-4D97-AF65-F5344CB8AC3E}">
        <p14:creationId xmlns:p14="http://schemas.microsoft.com/office/powerpoint/2010/main" val="3356374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dtown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FB0C77-B71C-D343-9064-A1FA8C9EF30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96000" y="3725715"/>
            <a:ext cx="4952028" cy="2126638"/>
          </a:xfrm>
          <a:prstGeom prst="rect">
            <a:avLst/>
          </a:prstGeom>
        </p:spPr>
      </p:pic>
      <p:sp>
        <p:nvSpPr>
          <p:cNvPr id="8" name="Title 1">
            <a:extLst>
              <a:ext uri="{FF2B5EF4-FFF2-40B4-BE49-F238E27FC236}">
                <a16:creationId xmlns:a16="http://schemas.microsoft.com/office/drawing/2014/main" id="{B4D435EC-7F1B-1249-A137-E3B449794A53}"/>
              </a:ext>
            </a:extLst>
          </p:cNvPr>
          <p:cNvSpPr>
            <a:spLocks noGrp="1"/>
          </p:cNvSpPr>
          <p:nvPr>
            <p:ph type="title" hasCustomPrompt="1"/>
          </p:nvPr>
        </p:nvSpPr>
        <p:spPr>
          <a:xfrm>
            <a:off x="914400" y="1371600"/>
            <a:ext cx="7658100" cy="685252"/>
          </a:xfrm>
        </p:spPr>
        <p:txBody>
          <a:bodyPr/>
          <a:lstStyle>
            <a:lvl1pPr>
              <a:defRPr>
                <a:solidFill>
                  <a:schemeClr val="tx2"/>
                </a:solidFill>
              </a:defRPr>
            </a:lvl1pPr>
          </a:lstStyle>
          <a:p>
            <a:r>
              <a:rPr lang="en-US"/>
              <a:t>Insert presentation title</a:t>
            </a:r>
          </a:p>
        </p:txBody>
      </p:sp>
      <p:sp>
        <p:nvSpPr>
          <p:cNvPr id="9" name="Text Placeholder 5">
            <a:extLst>
              <a:ext uri="{FF2B5EF4-FFF2-40B4-BE49-F238E27FC236}">
                <a16:creationId xmlns:a16="http://schemas.microsoft.com/office/drawing/2014/main" id="{A4DBA69A-5736-7641-8A02-FF47D9B562EE}"/>
              </a:ext>
            </a:extLst>
          </p:cNvPr>
          <p:cNvSpPr>
            <a:spLocks noGrp="1"/>
          </p:cNvSpPr>
          <p:nvPr>
            <p:ph type="body" sz="quarter" idx="10" hasCustomPrompt="1"/>
          </p:nvPr>
        </p:nvSpPr>
        <p:spPr>
          <a:xfrm>
            <a:off x="914400" y="2630054"/>
            <a:ext cx="4953000" cy="443198"/>
          </a:xfrm>
        </p:spPr>
        <p:txBody>
          <a:bodyPr/>
          <a:lstStyle>
            <a:lvl1pPr>
              <a:defRPr sz="3200" b="0" i="0" baseline="0">
                <a:solidFill>
                  <a:srgbClr val="73A679"/>
                </a:solidFill>
                <a:latin typeface="+mn-lt"/>
              </a:defRPr>
            </a:lvl1pPr>
          </a:lstStyle>
          <a:p>
            <a:pPr lvl="0"/>
            <a:r>
              <a:rPr lang="en-US"/>
              <a:t>Insert subheader</a:t>
            </a:r>
          </a:p>
        </p:txBody>
      </p:sp>
      <p:sp>
        <p:nvSpPr>
          <p:cNvPr id="11" name="Text Placeholder 5">
            <a:extLst>
              <a:ext uri="{FF2B5EF4-FFF2-40B4-BE49-F238E27FC236}">
                <a16:creationId xmlns:a16="http://schemas.microsoft.com/office/drawing/2014/main" id="{D7F39393-AC16-5C47-A8E2-31683B5F0C4F}"/>
              </a:ext>
            </a:extLst>
          </p:cNvPr>
          <p:cNvSpPr>
            <a:spLocks noGrp="1"/>
          </p:cNvSpPr>
          <p:nvPr>
            <p:ph type="body" sz="quarter" idx="11" hasCustomPrompt="1"/>
          </p:nvPr>
        </p:nvSpPr>
        <p:spPr>
          <a:xfrm>
            <a:off x="914400" y="3725715"/>
            <a:ext cx="4953000" cy="332399"/>
          </a:xfrm>
        </p:spPr>
        <p:txBody>
          <a:bodyPr/>
          <a:lstStyle>
            <a:lvl1pPr>
              <a:defRPr sz="2400" b="0" i="0" baseline="0">
                <a:solidFill>
                  <a:schemeClr val="tx2"/>
                </a:solidFill>
                <a:latin typeface="+mn-lt"/>
              </a:defRPr>
            </a:lvl1pPr>
          </a:lstStyle>
          <a:p>
            <a:pPr lvl="0"/>
            <a:r>
              <a:rPr lang="en-US"/>
              <a:t>Insert speaker, date, location, etc. </a:t>
            </a:r>
          </a:p>
        </p:txBody>
      </p:sp>
      <p:pic>
        <p:nvPicPr>
          <p:cNvPr id="10" name="Graphic 9">
            <a:extLst>
              <a:ext uri="{FF2B5EF4-FFF2-40B4-BE49-F238E27FC236}">
                <a16:creationId xmlns:a16="http://schemas.microsoft.com/office/drawing/2014/main" id="{A2A46BEC-F5A2-EF47-AFB5-E744559D7B0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574" y="6089901"/>
            <a:ext cx="2096894" cy="621792"/>
          </a:xfrm>
          <a:prstGeom prst="rect">
            <a:avLst/>
          </a:prstGeom>
        </p:spPr>
      </p:pic>
      <p:sp>
        <p:nvSpPr>
          <p:cNvPr id="4" name="TextBox 3">
            <a:extLst>
              <a:ext uri="{FF2B5EF4-FFF2-40B4-BE49-F238E27FC236}">
                <a16:creationId xmlns:a16="http://schemas.microsoft.com/office/drawing/2014/main" id="{A574428E-EC7A-C7C4-9246-439DCC22FD75}"/>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
        <p:nvSpPr>
          <p:cNvPr id="7" name="Rectangle 6">
            <a:extLst>
              <a:ext uri="{FF2B5EF4-FFF2-40B4-BE49-F238E27FC236}">
                <a16:creationId xmlns:a16="http://schemas.microsoft.com/office/drawing/2014/main" id="{0562AEBB-710A-E5EC-9270-A2431B29A51B}"/>
              </a:ext>
            </a:extLst>
          </p:cNvPr>
          <p:cNvSpPr/>
          <p:nvPr userDrawn="1"/>
        </p:nvSpPr>
        <p:spPr>
          <a:xfrm>
            <a:off x="0" y="5815889"/>
            <a:ext cx="10766860" cy="350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097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chnolog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65A8036-2149-6246-96F3-DD5CAD417A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12321" y="4154622"/>
            <a:ext cx="5941480" cy="1794239"/>
          </a:xfrm>
          <a:prstGeom prst="rect">
            <a:avLst/>
          </a:prstGeom>
        </p:spPr>
      </p:pic>
      <p:sp>
        <p:nvSpPr>
          <p:cNvPr id="8" name="Title 1">
            <a:extLst>
              <a:ext uri="{FF2B5EF4-FFF2-40B4-BE49-F238E27FC236}">
                <a16:creationId xmlns:a16="http://schemas.microsoft.com/office/drawing/2014/main" id="{B4D435EC-7F1B-1249-A137-E3B449794A53}"/>
              </a:ext>
            </a:extLst>
          </p:cNvPr>
          <p:cNvSpPr>
            <a:spLocks noGrp="1"/>
          </p:cNvSpPr>
          <p:nvPr>
            <p:ph type="title" hasCustomPrompt="1"/>
          </p:nvPr>
        </p:nvSpPr>
        <p:spPr>
          <a:xfrm>
            <a:off x="914400" y="1371600"/>
            <a:ext cx="7658100" cy="685252"/>
          </a:xfrm>
        </p:spPr>
        <p:txBody>
          <a:bodyPr/>
          <a:lstStyle>
            <a:lvl1pPr>
              <a:defRPr>
                <a:solidFill>
                  <a:schemeClr val="tx2"/>
                </a:solidFill>
              </a:defRPr>
            </a:lvl1pPr>
          </a:lstStyle>
          <a:p>
            <a:r>
              <a:rPr lang="en-US"/>
              <a:t>Insert presentation title</a:t>
            </a:r>
          </a:p>
        </p:txBody>
      </p:sp>
      <p:sp>
        <p:nvSpPr>
          <p:cNvPr id="9" name="Text Placeholder 5">
            <a:extLst>
              <a:ext uri="{FF2B5EF4-FFF2-40B4-BE49-F238E27FC236}">
                <a16:creationId xmlns:a16="http://schemas.microsoft.com/office/drawing/2014/main" id="{A4DBA69A-5736-7641-8A02-FF47D9B562EE}"/>
              </a:ext>
            </a:extLst>
          </p:cNvPr>
          <p:cNvSpPr>
            <a:spLocks noGrp="1"/>
          </p:cNvSpPr>
          <p:nvPr>
            <p:ph type="body" sz="quarter" idx="10" hasCustomPrompt="1"/>
          </p:nvPr>
        </p:nvSpPr>
        <p:spPr>
          <a:xfrm>
            <a:off x="914400" y="2630054"/>
            <a:ext cx="4953000" cy="443198"/>
          </a:xfrm>
        </p:spPr>
        <p:txBody>
          <a:bodyPr/>
          <a:lstStyle>
            <a:lvl1pPr>
              <a:defRPr sz="3200" b="0" i="0" baseline="0">
                <a:solidFill>
                  <a:srgbClr val="73A679"/>
                </a:solidFill>
                <a:latin typeface="+mn-lt"/>
              </a:defRPr>
            </a:lvl1pPr>
          </a:lstStyle>
          <a:p>
            <a:pPr lvl="0"/>
            <a:r>
              <a:rPr lang="en-US"/>
              <a:t>Insert subheader</a:t>
            </a:r>
          </a:p>
        </p:txBody>
      </p:sp>
      <p:sp>
        <p:nvSpPr>
          <p:cNvPr id="11" name="Text Placeholder 5">
            <a:extLst>
              <a:ext uri="{FF2B5EF4-FFF2-40B4-BE49-F238E27FC236}">
                <a16:creationId xmlns:a16="http://schemas.microsoft.com/office/drawing/2014/main" id="{D7F39393-AC16-5C47-A8E2-31683B5F0C4F}"/>
              </a:ext>
            </a:extLst>
          </p:cNvPr>
          <p:cNvSpPr>
            <a:spLocks noGrp="1"/>
          </p:cNvSpPr>
          <p:nvPr>
            <p:ph type="body" sz="quarter" idx="11" hasCustomPrompt="1"/>
          </p:nvPr>
        </p:nvSpPr>
        <p:spPr>
          <a:xfrm>
            <a:off x="914400" y="3725715"/>
            <a:ext cx="4953000" cy="332399"/>
          </a:xfrm>
        </p:spPr>
        <p:txBody>
          <a:bodyPr/>
          <a:lstStyle>
            <a:lvl1pPr>
              <a:defRPr sz="2400" b="0" i="0" baseline="0">
                <a:solidFill>
                  <a:schemeClr val="tx2"/>
                </a:solidFill>
                <a:latin typeface="+mn-lt"/>
              </a:defRPr>
            </a:lvl1pPr>
          </a:lstStyle>
          <a:p>
            <a:pPr lvl="0"/>
            <a:r>
              <a:rPr lang="en-US"/>
              <a:t>Insert speaker, date, location, etc. </a:t>
            </a:r>
          </a:p>
        </p:txBody>
      </p:sp>
      <p:pic>
        <p:nvPicPr>
          <p:cNvPr id="10" name="Graphic 9">
            <a:extLst>
              <a:ext uri="{FF2B5EF4-FFF2-40B4-BE49-F238E27FC236}">
                <a16:creationId xmlns:a16="http://schemas.microsoft.com/office/drawing/2014/main" id="{A9E38766-B964-A445-A81C-3D7CAD99F8D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574" y="6089901"/>
            <a:ext cx="2096894" cy="621792"/>
          </a:xfrm>
          <a:prstGeom prst="rect">
            <a:avLst/>
          </a:prstGeom>
        </p:spPr>
      </p:pic>
      <p:sp>
        <p:nvSpPr>
          <p:cNvPr id="2" name="TextBox 1">
            <a:extLst>
              <a:ext uri="{FF2B5EF4-FFF2-40B4-BE49-F238E27FC236}">
                <a16:creationId xmlns:a16="http://schemas.microsoft.com/office/drawing/2014/main" id="{E0937836-7A4B-8320-3BD2-9CE9B2696E4E}"/>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
        <p:nvSpPr>
          <p:cNvPr id="6" name="Rectangle 5">
            <a:extLst>
              <a:ext uri="{FF2B5EF4-FFF2-40B4-BE49-F238E27FC236}">
                <a16:creationId xmlns:a16="http://schemas.microsoft.com/office/drawing/2014/main" id="{6F494F59-B95B-A7F3-6943-2A88A3C8CFC2}"/>
              </a:ext>
            </a:extLst>
          </p:cNvPr>
          <p:cNvSpPr/>
          <p:nvPr userDrawn="1"/>
        </p:nvSpPr>
        <p:spPr>
          <a:xfrm>
            <a:off x="0" y="5805531"/>
            <a:ext cx="10747717" cy="350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371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loye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09A156C-6ED6-A743-8C6A-174A15F61A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279088" y="2653025"/>
            <a:ext cx="3528061" cy="3181241"/>
          </a:xfrm>
          <a:prstGeom prst="rect">
            <a:avLst/>
          </a:prstGeom>
        </p:spPr>
      </p:pic>
      <p:sp>
        <p:nvSpPr>
          <p:cNvPr id="8" name="Title 1">
            <a:extLst>
              <a:ext uri="{FF2B5EF4-FFF2-40B4-BE49-F238E27FC236}">
                <a16:creationId xmlns:a16="http://schemas.microsoft.com/office/drawing/2014/main" id="{B4D435EC-7F1B-1249-A137-E3B449794A53}"/>
              </a:ext>
            </a:extLst>
          </p:cNvPr>
          <p:cNvSpPr>
            <a:spLocks noGrp="1"/>
          </p:cNvSpPr>
          <p:nvPr>
            <p:ph type="title" hasCustomPrompt="1"/>
          </p:nvPr>
        </p:nvSpPr>
        <p:spPr>
          <a:xfrm>
            <a:off x="914400" y="1371600"/>
            <a:ext cx="7658100" cy="685252"/>
          </a:xfrm>
        </p:spPr>
        <p:txBody>
          <a:bodyPr/>
          <a:lstStyle>
            <a:lvl1pPr>
              <a:defRPr>
                <a:solidFill>
                  <a:schemeClr val="tx2"/>
                </a:solidFill>
              </a:defRPr>
            </a:lvl1pPr>
          </a:lstStyle>
          <a:p>
            <a:r>
              <a:rPr lang="en-US"/>
              <a:t>Insert presentation title</a:t>
            </a:r>
          </a:p>
        </p:txBody>
      </p:sp>
      <p:sp>
        <p:nvSpPr>
          <p:cNvPr id="9" name="Text Placeholder 5">
            <a:extLst>
              <a:ext uri="{FF2B5EF4-FFF2-40B4-BE49-F238E27FC236}">
                <a16:creationId xmlns:a16="http://schemas.microsoft.com/office/drawing/2014/main" id="{A4DBA69A-5736-7641-8A02-FF47D9B562EE}"/>
              </a:ext>
            </a:extLst>
          </p:cNvPr>
          <p:cNvSpPr>
            <a:spLocks noGrp="1"/>
          </p:cNvSpPr>
          <p:nvPr>
            <p:ph type="body" sz="quarter" idx="10" hasCustomPrompt="1"/>
          </p:nvPr>
        </p:nvSpPr>
        <p:spPr>
          <a:xfrm>
            <a:off x="914400" y="2633472"/>
            <a:ext cx="4953000" cy="443198"/>
          </a:xfrm>
        </p:spPr>
        <p:txBody>
          <a:bodyPr/>
          <a:lstStyle>
            <a:lvl1pPr>
              <a:defRPr sz="3200" b="0" i="0" baseline="0">
                <a:solidFill>
                  <a:srgbClr val="73A679"/>
                </a:solidFill>
                <a:latin typeface="+mn-lt"/>
              </a:defRPr>
            </a:lvl1pPr>
          </a:lstStyle>
          <a:p>
            <a:pPr lvl="0"/>
            <a:r>
              <a:rPr lang="en-US"/>
              <a:t>Insert subheader</a:t>
            </a:r>
          </a:p>
        </p:txBody>
      </p:sp>
      <p:sp>
        <p:nvSpPr>
          <p:cNvPr id="11" name="Text Placeholder 5">
            <a:extLst>
              <a:ext uri="{FF2B5EF4-FFF2-40B4-BE49-F238E27FC236}">
                <a16:creationId xmlns:a16="http://schemas.microsoft.com/office/drawing/2014/main" id="{D7F39393-AC16-5C47-A8E2-31683B5F0C4F}"/>
              </a:ext>
            </a:extLst>
          </p:cNvPr>
          <p:cNvSpPr>
            <a:spLocks noGrp="1"/>
          </p:cNvSpPr>
          <p:nvPr>
            <p:ph type="body" sz="quarter" idx="11" hasCustomPrompt="1"/>
          </p:nvPr>
        </p:nvSpPr>
        <p:spPr>
          <a:xfrm>
            <a:off x="914400" y="3725715"/>
            <a:ext cx="4953000" cy="332399"/>
          </a:xfrm>
        </p:spPr>
        <p:txBody>
          <a:bodyPr/>
          <a:lstStyle>
            <a:lvl1pPr>
              <a:defRPr sz="2400" b="0" i="0" baseline="0">
                <a:solidFill>
                  <a:schemeClr val="tx2"/>
                </a:solidFill>
                <a:latin typeface="+mn-lt"/>
              </a:defRPr>
            </a:lvl1pPr>
          </a:lstStyle>
          <a:p>
            <a:pPr lvl="0"/>
            <a:r>
              <a:rPr lang="en-US"/>
              <a:t>Insert speaker, date, location, etc. </a:t>
            </a:r>
          </a:p>
        </p:txBody>
      </p:sp>
      <p:pic>
        <p:nvPicPr>
          <p:cNvPr id="13" name="Graphic 12">
            <a:extLst>
              <a:ext uri="{FF2B5EF4-FFF2-40B4-BE49-F238E27FC236}">
                <a16:creationId xmlns:a16="http://schemas.microsoft.com/office/drawing/2014/main" id="{79E727BA-E8BE-2749-8B24-848E96271F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574" y="6089901"/>
            <a:ext cx="2096894" cy="621792"/>
          </a:xfrm>
          <a:prstGeom prst="rect">
            <a:avLst/>
          </a:prstGeom>
        </p:spPr>
      </p:pic>
      <p:sp>
        <p:nvSpPr>
          <p:cNvPr id="3" name="TextBox 2">
            <a:extLst>
              <a:ext uri="{FF2B5EF4-FFF2-40B4-BE49-F238E27FC236}">
                <a16:creationId xmlns:a16="http://schemas.microsoft.com/office/drawing/2014/main" id="{A25CD142-AE9A-A8BE-7F2B-A79E6F55C1B4}"/>
              </a:ext>
            </a:extLst>
          </p:cNvPr>
          <p:cNvSpPr txBox="1"/>
          <p:nvPr userDrawn="1"/>
        </p:nvSpPr>
        <p:spPr>
          <a:xfrm>
            <a:off x="10287001" y="6502158"/>
            <a:ext cx="1066800" cy="156143"/>
          </a:xfrm>
          <a:prstGeom prst="rect">
            <a:avLst/>
          </a:prstGeom>
        </p:spPr>
        <p:txBody>
          <a:bodyPr vert="horz" lIns="0" tIns="0" rIns="0" bIns="0" rtlCol="0" anchor="ctr"/>
          <a:lstStyle>
            <a:defPPr>
              <a:defRPr lang="en-US"/>
            </a:defPPr>
            <a:lvl1pPr>
              <a:defRPr lang="en-US" sz="800">
                <a:solidFill>
                  <a:schemeClr val="bg1"/>
                </a:solidFill>
              </a:defRPr>
            </a:lvl1pPr>
          </a:lstStyle>
          <a:p>
            <a:pPr lvl="0" algn="r"/>
            <a:r>
              <a:rPr lang="en-US" sz="1000"/>
              <a:t>© 2023 Fannie Mae</a:t>
            </a:r>
          </a:p>
        </p:txBody>
      </p:sp>
      <p:sp>
        <p:nvSpPr>
          <p:cNvPr id="5" name="Rectangle 4">
            <a:extLst>
              <a:ext uri="{FF2B5EF4-FFF2-40B4-BE49-F238E27FC236}">
                <a16:creationId xmlns:a16="http://schemas.microsoft.com/office/drawing/2014/main" id="{EF44F33A-9C26-EE00-63AD-64CE067E7FBB}"/>
              </a:ext>
            </a:extLst>
          </p:cNvPr>
          <p:cNvSpPr/>
          <p:nvPr userDrawn="1"/>
        </p:nvSpPr>
        <p:spPr>
          <a:xfrm>
            <a:off x="0" y="5794773"/>
            <a:ext cx="11401426" cy="350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59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Duty to Serve Underserved Market Plans</a:t>
            </a:r>
            <a:endParaRPr lang="en-US" dirty="0"/>
          </a:p>
        </p:txBody>
      </p:sp>
      <p:sp>
        <p:nvSpPr>
          <p:cNvPr id="4" name="Slide Number Placeholder 3"/>
          <p:cNvSpPr>
            <a:spLocks noGrp="1"/>
          </p:cNvSpPr>
          <p:nvPr>
            <p:ph type="sldNum" sz="quarter" idx="11"/>
          </p:nvPr>
        </p:nvSpPr>
        <p:spPr/>
        <p:txBody>
          <a:bodyPr/>
          <a:lstStyle/>
          <a:p>
            <a:fld id="{7288D147-ED19-8E4C-8794-26A17D1986EA}" type="slidenum">
              <a:rPr lang="en-US" smtClean="0"/>
              <a:pPr/>
              <a:t>‹#›</a:t>
            </a:fld>
            <a:endParaRPr lang="en-US"/>
          </a:p>
        </p:txBody>
      </p:sp>
      <p:sp>
        <p:nvSpPr>
          <p:cNvPr id="6" name="Content Placeholder 5"/>
          <p:cNvSpPr>
            <a:spLocks noGrp="1"/>
          </p:cNvSpPr>
          <p:nvPr>
            <p:ph sz="quarter" idx="12"/>
          </p:nvPr>
        </p:nvSpPr>
        <p:spPr>
          <a:xfrm>
            <a:off x="609600" y="1227141"/>
            <a:ext cx="10828867" cy="4276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2324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25FAA4D-1CB5-4042-9DE3-C18280AF8BE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83050" y="2832100"/>
            <a:ext cx="4025900" cy="1193800"/>
          </a:xfrm>
          <a:prstGeom prst="rect">
            <a:avLst/>
          </a:prstGeom>
        </p:spPr>
      </p:pic>
    </p:spTree>
    <p:extLst>
      <p:ext uri="{BB962C8B-B14F-4D97-AF65-F5344CB8AC3E}">
        <p14:creationId xmlns:p14="http://schemas.microsoft.com/office/powerpoint/2010/main" val="995538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left header)">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97C97838-F2D5-724E-AF07-B71A54887058}"/>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Content Placeholder 2">
            <a:extLst>
              <a:ext uri="{FF2B5EF4-FFF2-40B4-BE49-F238E27FC236}">
                <a16:creationId xmlns:a16="http://schemas.microsoft.com/office/drawing/2014/main" id="{97DC1019-5A70-A84F-B14B-CE57106633B0}"/>
              </a:ext>
            </a:extLst>
          </p:cNvPr>
          <p:cNvSpPr>
            <a:spLocks noGrp="1"/>
          </p:cNvSpPr>
          <p:nvPr>
            <p:ph sz="quarter" idx="19"/>
          </p:nvPr>
        </p:nvSpPr>
        <p:spPr>
          <a:xfrm>
            <a:off x="914400" y="2286000"/>
            <a:ext cx="103632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C37FF32-DB0D-3E49-A450-97054E8F93D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7538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vertical header)">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97C97838-F2D5-724E-AF07-B71A54887058}"/>
              </a:ext>
            </a:extLst>
          </p:cNvPr>
          <p:cNvSpPr>
            <a:spLocks noGrp="1"/>
          </p:cNvSpPr>
          <p:nvPr>
            <p:ph sz="quarter" idx="18" hasCustomPrompt="1"/>
          </p:nvPr>
        </p:nvSpPr>
        <p:spPr>
          <a:xfrm>
            <a:off x="914400" y="2180223"/>
            <a:ext cx="4954396" cy="25510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Content Placeholder 2">
            <a:extLst>
              <a:ext uri="{FF2B5EF4-FFF2-40B4-BE49-F238E27FC236}">
                <a16:creationId xmlns:a16="http://schemas.microsoft.com/office/drawing/2014/main" id="{97DC1019-5A70-A84F-B14B-CE57106633B0}"/>
              </a:ext>
            </a:extLst>
          </p:cNvPr>
          <p:cNvSpPr>
            <a:spLocks noGrp="1"/>
          </p:cNvSpPr>
          <p:nvPr>
            <p:ph sz="quarter" idx="19"/>
          </p:nvPr>
        </p:nvSpPr>
        <p:spPr>
          <a:xfrm>
            <a:off x="6324600" y="914400"/>
            <a:ext cx="40386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1777F62-6793-6745-835A-470D18751574}"/>
              </a:ext>
            </a:extLst>
          </p:cNvPr>
          <p:cNvSpPr>
            <a:spLocks noGrp="1"/>
          </p:cNvSpPr>
          <p:nvPr>
            <p:ph type="title"/>
          </p:nvPr>
        </p:nvSpPr>
        <p:spPr>
          <a:xfrm>
            <a:off x="914400" y="914400"/>
            <a:ext cx="4953000" cy="603627"/>
          </a:xfrm>
        </p:spPr>
        <p:txBody>
          <a:bodyPr/>
          <a:lstStyle/>
          <a:p>
            <a:r>
              <a:rPr lang="en-US"/>
              <a:t>Click to edit Master title style</a:t>
            </a:r>
          </a:p>
        </p:txBody>
      </p:sp>
    </p:spTree>
    <p:extLst>
      <p:ext uri="{BB962C8B-B14F-4D97-AF65-F5344CB8AC3E}">
        <p14:creationId xmlns:p14="http://schemas.microsoft.com/office/powerpoint/2010/main" val="1729200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4DB88C2B-441D-4643-9037-ACA307A1077B}"/>
              </a:ext>
            </a:extLst>
          </p:cNvPr>
          <p:cNvSpPr>
            <a:spLocks noGrp="1"/>
          </p:cNvSpPr>
          <p:nvPr>
            <p:ph sz="quarter" idx="18" hasCustomPrompt="1"/>
          </p:nvPr>
        </p:nvSpPr>
        <p:spPr>
          <a:xfrm>
            <a:off x="914400" y="1554480"/>
            <a:ext cx="10363200" cy="221599"/>
          </a:xfrm>
        </p:spPr>
        <p:txBody>
          <a:bodyPr tIns="0" bIns="0" anchor="t"/>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7A3103E2-8BB7-1E40-947B-5FD92EB71B9C}"/>
              </a:ext>
            </a:extLst>
          </p:cNvPr>
          <p:cNvSpPr>
            <a:spLocks noGrp="1"/>
          </p:cNvSpPr>
          <p:nvPr>
            <p:ph sz="quarter" idx="19"/>
          </p:nvPr>
        </p:nvSpPr>
        <p:spPr>
          <a:xfrm>
            <a:off x="914400" y="2286000"/>
            <a:ext cx="49530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2D56B323-EDB7-2748-B328-A8BEE192D9EB}"/>
              </a:ext>
            </a:extLst>
          </p:cNvPr>
          <p:cNvSpPr>
            <a:spLocks noGrp="1"/>
          </p:cNvSpPr>
          <p:nvPr>
            <p:ph sz="quarter" idx="20"/>
          </p:nvPr>
        </p:nvSpPr>
        <p:spPr>
          <a:xfrm>
            <a:off x="6324600" y="2286000"/>
            <a:ext cx="49530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24667D-A146-364E-AA63-B4C8477BC7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2541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4DB88C2B-441D-4643-9037-ACA307A1077B}"/>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Content Placeholder 2">
            <a:extLst>
              <a:ext uri="{FF2B5EF4-FFF2-40B4-BE49-F238E27FC236}">
                <a16:creationId xmlns:a16="http://schemas.microsoft.com/office/drawing/2014/main" id="{57E493CE-A687-0C46-AD02-8196D1341B3D}"/>
              </a:ext>
            </a:extLst>
          </p:cNvPr>
          <p:cNvSpPr>
            <a:spLocks noGrp="1"/>
          </p:cNvSpPr>
          <p:nvPr>
            <p:ph sz="quarter" idx="21"/>
          </p:nvPr>
        </p:nvSpPr>
        <p:spPr>
          <a:xfrm>
            <a:off x="914717" y="2286000"/>
            <a:ext cx="3154363" cy="237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303CCF74-1F9F-3949-8CE5-DBCC3E406330}"/>
              </a:ext>
            </a:extLst>
          </p:cNvPr>
          <p:cNvSpPr>
            <a:spLocks noGrp="1"/>
          </p:cNvSpPr>
          <p:nvPr>
            <p:ph sz="quarter" idx="22"/>
          </p:nvPr>
        </p:nvSpPr>
        <p:spPr>
          <a:xfrm>
            <a:off x="4518977" y="2286000"/>
            <a:ext cx="3154363" cy="237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8B5A75B-0C86-9944-8D20-22815E8C2734}"/>
              </a:ext>
            </a:extLst>
          </p:cNvPr>
          <p:cNvSpPr>
            <a:spLocks noGrp="1"/>
          </p:cNvSpPr>
          <p:nvPr>
            <p:ph sz="quarter" idx="23"/>
          </p:nvPr>
        </p:nvSpPr>
        <p:spPr>
          <a:xfrm>
            <a:off x="8123237" y="2286000"/>
            <a:ext cx="3154363" cy="237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4D226238-C54B-374F-81C8-4ABA2028FD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4667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73448F21-704B-CF49-AC33-BAE67622FF0D}"/>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80903883-3C23-AE48-8ED7-D311E29729E9}"/>
              </a:ext>
            </a:extLst>
          </p:cNvPr>
          <p:cNvSpPr>
            <a:spLocks noGrp="1"/>
          </p:cNvSpPr>
          <p:nvPr>
            <p:ph sz="quarter" idx="19"/>
          </p:nvPr>
        </p:nvSpPr>
        <p:spPr>
          <a:xfrm>
            <a:off x="9144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7651CDD5-9FE3-4046-B50F-C6DF97D20480}"/>
              </a:ext>
            </a:extLst>
          </p:cNvPr>
          <p:cNvSpPr>
            <a:spLocks noGrp="1"/>
          </p:cNvSpPr>
          <p:nvPr>
            <p:ph sz="quarter" idx="20"/>
          </p:nvPr>
        </p:nvSpPr>
        <p:spPr>
          <a:xfrm>
            <a:off x="36195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857B50F7-A122-A34C-8CD8-235522CAE02C}"/>
              </a:ext>
            </a:extLst>
          </p:cNvPr>
          <p:cNvSpPr>
            <a:spLocks noGrp="1"/>
          </p:cNvSpPr>
          <p:nvPr>
            <p:ph sz="quarter" idx="21"/>
          </p:nvPr>
        </p:nvSpPr>
        <p:spPr>
          <a:xfrm>
            <a:off x="63246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55A063CF-A8F0-F845-925D-D5242D621861}"/>
              </a:ext>
            </a:extLst>
          </p:cNvPr>
          <p:cNvSpPr>
            <a:spLocks noGrp="1"/>
          </p:cNvSpPr>
          <p:nvPr>
            <p:ph sz="quarter" idx="22"/>
          </p:nvPr>
        </p:nvSpPr>
        <p:spPr>
          <a:xfrm>
            <a:off x="90297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7BB1368-680A-5F4A-B6AA-A0C422C55A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349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column">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73448F21-704B-CF49-AC33-BAE67622FF0D}"/>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80903883-3C23-AE48-8ED7-D311E29729E9}"/>
              </a:ext>
            </a:extLst>
          </p:cNvPr>
          <p:cNvSpPr>
            <a:spLocks noGrp="1"/>
          </p:cNvSpPr>
          <p:nvPr>
            <p:ph sz="quarter" idx="19"/>
          </p:nvPr>
        </p:nvSpPr>
        <p:spPr>
          <a:xfrm>
            <a:off x="9144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7651CDD5-9FE3-4046-B50F-C6DF97D20480}"/>
              </a:ext>
            </a:extLst>
          </p:cNvPr>
          <p:cNvSpPr>
            <a:spLocks noGrp="1"/>
          </p:cNvSpPr>
          <p:nvPr>
            <p:ph sz="quarter" idx="20"/>
          </p:nvPr>
        </p:nvSpPr>
        <p:spPr>
          <a:xfrm>
            <a:off x="3619500" y="2286000"/>
            <a:ext cx="76581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251E175-7A20-C045-83FB-7DEDD24E71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5697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 column">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73448F21-704B-CF49-AC33-BAE67622FF0D}"/>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80903883-3C23-AE48-8ED7-D311E29729E9}"/>
              </a:ext>
            </a:extLst>
          </p:cNvPr>
          <p:cNvSpPr>
            <a:spLocks noGrp="1"/>
          </p:cNvSpPr>
          <p:nvPr>
            <p:ph sz="quarter" idx="19"/>
          </p:nvPr>
        </p:nvSpPr>
        <p:spPr>
          <a:xfrm>
            <a:off x="914400" y="2286000"/>
            <a:ext cx="76581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7651CDD5-9FE3-4046-B50F-C6DF97D20480}"/>
              </a:ext>
            </a:extLst>
          </p:cNvPr>
          <p:cNvSpPr>
            <a:spLocks noGrp="1"/>
          </p:cNvSpPr>
          <p:nvPr>
            <p:ph sz="quarter" idx="20"/>
          </p:nvPr>
        </p:nvSpPr>
        <p:spPr>
          <a:xfrm>
            <a:off x="90297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58F710-9208-EE49-9828-223DDEE7C7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106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lumn right imag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6331DC-18BF-DD44-A792-26BED9952E86}"/>
              </a:ext>
            </a:extLst>
          </p:cNvPr>
          <p:cNvSpPr>
            <a:spLocks noGrp="1"/>
          </p:cNvSpPr>
          <p:nvPr>
            <p:ph sz="quarter" idx="12"/>
          </p:nvPr>
        </p:nvSpPr>
        <p:spPr>
          <a:xfrm>
            <a:off x="914400" y="2907792"/>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6324600" y="0"/>
            <a:ext cx="4038600" cy="6858000"/>
          </a:xfrm>
          <a:solidFill>
            <a:schemeClr val="bg2"/>
          </a:solidFill>
        </p:spPr>
        <p:txBody>
          <a:bodyPr/>
          <a:lstStyle/>
          <a:p>
            <a:endParaRPr lang="en-US"/>
          </a:p>
        </p:txBody>
      </p:sp>
      <p:sp>
        <p:nvSpPr>
          <p:cNvPr id="9" name="Content Placeholder 5">
            <a:extLst>
              <a:ext uri="{FF2B5EF4-FFF2-40B4-BE49-F238E27FC236}">
                <a16:creationId xmlns:a16="http://schemas.microsoft.com/office/drawing/2014/main" id="{54AD1552-2F85-214F-95ED-3BFF86E75724}"/>
              </a:ext>
            </a:extLst>
          </p:cNvPr>
          <p:cNvSpPr>
            <a:spLocks noGrp="1"/>
          </p:cNvSpPr>
          <p:nvPr>
            <p:ph sz="quarter" idx="18" hasCustomPrompt="1"/>
          </p:nvPr>
        </p:nvSpPr>
        <p:spPr>
          <a:xfrm>
            <a:off x="914400" y="2194560"/>
            <a:ext cx="4937760" cy="23351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5" name="Title 4">
            <a:extLst>
              <a:ext uri="{FF2B5EF4-FFF2-40B4-BE49-F238E27FC236}">
                <a16:creationId xmlns:a16="http://schemas.microsoft.com/office/drawing/2014/main" id="{EABFCE9F-D6BF-704D-B365-0CFEC39CD4AF}"/>
              </a:ext>
            </a:extLst>
          </p:cNvPr>
          <p:cNvSpPr>
            <a:spLocks noGrp="1"/>
          </p:cNvSpPr>
          <p:nvPr>
            <p:ph type="title"/>
          </p:nvPr>
        </p:nvSpPr>
        <p:spPr>
          <a:xfrm>
            <a:off x="914401" y="985665"/>
            <a:ext cx="4937760" cy="1194558"/>
          </a:xfrm>
        </p:spPr>
        <p:txBody>
          <a:bodyPr anchor="t"/>
          <a:lstStyle/>
          <a:p>
            <a:r>
              <a:rPr lang="en-US"/>
              <a:t>Click to edit Master title style</a:t>
            </a:r>
          </a:p>
        </p:txBody>
      </p:sp>
    </p:spTree>
    <p:extLst>
      <p:ext uri="{BB962C8B-B14F-4D97-AF65-F5344CB8AC3E}">
        <p14:creationId xmlns:p14="http://schemas.microsoft.com/office/powerpoint/2010/main" val="3662968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amp; lef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1371600" y="0"/>
            <a:ext cx="4495800" cy="6858000"/>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022814"/>
            <a:ext cx="4940808"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67F4F22C-5785-FC4B-9648-6B0A35C820BE}"/>
              </a:ext>
            </a:extLst>
          </p:cNvPr>
          <p:cNvSpPr>
            <a:spLocks noGrp="1"/>
          </p:cNvSpPr>
          <p:nvPr>
            <p:ph sz="quarter" idx="18" hasCustomPrompt="1"/>
          </p:nvPr>
        </p:nvSpPr>
        <p:spPr>
          <a:xfrm>
            <a:off x="6324599" y="2328392"/>
            <a:ext cx="4953001" cy="305934"/>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2" name="Title 1">
            <a:extLst>
              <a:ext uri="{FF2B5EF4-FFF2-40B4-BE49-F238E27FC236}">
                <a16:creationId xmlns:a16="http://schemas.microsoft.com/office/drawing/2014/main" id="{B3D87E14-8BBD-094B-8B96-AC5F885C3567}"/>
              </a:ext>
            </a:extLst>
          </p:cNvPr>
          <p:cNvSpPr>
            <a:spLocks noGrp="1"/>
          </p:cNvSpPr>
          <p:nvPr>
            <p:ph type="title"/>
          </p:nvPr>
        </p:nvSpPr>
        <p:spPr>
          <a:xfrm>
            <a:off x="6324600" y="914400"/>
            <a:ext cx="4953000" cy="603627"/>
          </a:xfrm>
        </p:spPr>
        <p:txBody>
          <a:bodyPr/>
          <a:lstStyle/>
          <a:p>
            <a:r>
              <a:rPr lang="en-US"/>
              <a:t>Click to edit Master title style</a:t>
            </a:r>
          </a:p>
        </p:txBody>
      </p:sp>
    </p:spTree>
    <p:extLst>
      <p:ext uri="{BB962C8B-B14F-4D97-AF65-F5344CB8AC3E}">
        <p14:creationId xmlns:p14="http://schemas.microsoft.com/office/powerpoint/2010/main" val="309703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54667"/>
            <a:ext cx="5384800" cy="4233333"/>
          </a:xfrm>
        </p:spPr>
        <p:txBody>
          <a:bodyPr anchor="ctr" anchorCtr="0">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54667"/>
            <a:ext cx="5384800" cy="4233333"/>
          </a:xfrm>
        </p:spPr>
        <p:txBody>
          <a:bodyPr anchor="ctr" anchorCtr="0">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0"/>
          </p:nvPr>
        </p:nvSpPr>
        <p:spPr/>
        <p:txBody>
          <a:bodyPr/>
          <a:lstStyle/>
          <a:p>
            <a:r>
              <a:rPr lang="en-US"/>
              <a:t>Duty to Serve Underserved Market Plans</a:t>
            </a:r>
            <a:endParaRPr lang="en-US" dirty="0"/>
          </a:p>
        </p:txBody>
      </p:sp>
      <p:sp>
        <p:nvSpPr>
          <p:cNvPr id="9" name="Slide Number Placeholder 8"/>
          <p:cNvSpPr>
            <a:spLocks noGrp="1"/>
          </p:cNvSpPr>
          <p:nvPr>
            <p:ph type="sldNum" sz="quarter" idx="11"/>
          </p:nvPr>
        </p:nvSpPr>
        <p:spPr/>
        <p:txBody>
          <a:bodyPr/>
          <a:lstStyle/>
          <a:p>
            <a:fld id="{7288D147-ED19-8E4C-8794-26A17D1986EA}" type="slidenum">
              <a:rPr lang="en-US" smtClean="0"/>
              <a:pPr/>
              <a:t>‹#›</a:t>
            </a:fld>
            <a:endParaRPr lang="en-US"/>
          </a:p>
        </p:txBody>
      </p:sp>
    </p:spTree>
    <p:custDataLst>
      <p:tags r:id="rId1"/>
    </p:custDataLst>
    <p:extLst>
      <p:ext uri="{BB962C8B-B14F-4D97-AF65-F5344CB8AC3E}">
        <p14:creationId xmlns:p14="http://schemas.microsoft.com/office/powerpoint/2010/main" val="677762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amp; center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3619500" y="0"/>
            <a:ext cx="4953000" cy="6858000"/>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9029700" y="1905000"/>
            <a:ext cx="2244852"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67F4F22C-5785-FC4B-9648-6B0A35C820BE}"/>
              </a:ext>
            </a:extLst>
          </p:cNvPr>
          <p:cNvSpPr>
            <a:spLocks noGrp="1"/>
          </p:cNvSpPr>
          <p:nvPr>
            <p:ph sz="quarter" idx="18" hasCustomPrompt="1"/>
          </p:nvPr>
        </p:nvSpPr>
        <p:spPr>
          <a:xfrm>
            <a:off x="932182" y="4897190"/>
            <a:ext cx="2230118" cy="222408"/>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5" name="Title 4">
            <a:extLst>
              <a:ext uri="{FF2B5EF4-FFF2-40B4-BE49-F238E27FC236}">
                <a16:creationId xmlns:a16="http://schemas.microsoft.com/office/drawing/2014/main" id="{BB8A3F01-CAE0-814A-AD54-504A466DAD06}"/>
              </a:ext>
            </a:extLst>
          </p:cNvPr>
          <p:cNvSpPr>
            <a:spLocks noGrp="1"/>
          </p:cNvSpPr>
          <p:nvPr>
            <p:ph type="title"/>
          </p:nvPr>
        </p:nvSpPr>
        <p:spPr>
          <a:xfrm>
            <a:off x="932182" y="1905000"/>
            <a:ext cx="2230118" cy="2967351"/>
          </a:xfrm>
        </p:spPr>
        <p:txBody>
          <a:bodyPr anchor="t"/>
          <a:lstStyle/>
          <a:p>
            <a:r>
              <a:rPr lang="en-US"/>
              <a:t>Click to edit Master title style</a:t>
            </a:r>
          </a:p>
        </p:txBody>
      </p:sp>
    </p:spTree>
    <p:extLst>
      <p:ext uri="{BB962C8B-B14F-4D97-AF65-F5344CB8AC3E}">
        <p14:creationId xmlns:p14="http://schemas.microsoft.com/office/powerpoint/2010/main" val="131725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amp; circ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noChangeAspect="1"/>
          </p:cNvSpPr>
          <p:nvPr>
            <p:ph type="pic" sz="quarter" idx="13"/>
          </p:nvPr>
        </p:nvSpPr>
        <p:spPr>
          <a:xfrm>
            <a:off x="-2476499" y="-1690156"/>
            <a:ext cx="8229600" cy="8229600"/>
          </a:xfrm>
          <a:prstGeom prst="ellipse">
            <a:avLst/>
          </a:prstGeo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11906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7E1AA118-1AE8-C143-8AB6-3CCDA6ED9243}"/>
              </a:ext>
            </a:extLst>
          </p:cNvPr>
          <p:cNvSpPr>
            <a:spLocks noGrp="1"/>
          </p:cNvSpPr>
          <p:nvPr>
            <p:ph sz="quarter" idx="18" hasCustomPrompt="1"/>
          </p:nvPr>
        </p:nvSpPr>
        <p:spPr>
          <a:xfrm>
            <a:off x="6324600" y="2424644"/>
            <a:ext cx="4952999" cy="203158"/>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6" name="Oval 5">
            <a:extLst>
              <a:ext uri="{FF2B5EF4-FFF2-40B4-BE49-F238E27FC236}">
                <a16:creationId xmlns:a16="http://schemas.microsoft.com/office/drawing/2014/main" id="{09F561FA-E8EC-E947-96BD-0C7CB3BA1B6D}"/>
              </a:ext>
            </a:extLst>
          </p:cNvPr>
          <p:cNvSpPr>
            <a:spLocks noChangeAspect="1"/>
          </p:cNvSpPr>
          <p:nvPr userDrawn="1"/>
        </p:nvSpPr>
        <p:spPr>
          <a:xfrm>
            <a:off x="-2590799" y="-1804456"/>
            <a:ext cx="8458200" cy="8458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177CAB3-829A-A94F-9820-FCE5E50FD89D}"/>
              </a:ext>
            </a:extLst>
          </p:cNvPr>
          <p:cNvSpPr>
            <a:spLocks noGrp="1"/>
          </p:cNvSpPr>
          <p:nvPr>
            <p:ph type="title"/>
          </p:nvPr>
        </p:nvSpPr>
        <p:spPr>
          <a:xfrm>
            <a:off x="6324600" y="914400"/>
            <a:ext cx="4937760" cy="603627"/>
          </a:xfrm>
        </p:spPr>
        <p:txBody>
          <a:bodyPr/>
          <a:lstStyle/>
          <a:p>
            <a:r>
              <a:rPr lang="en-US"/>
              <a:t>Click to edit Master title style</a:t>
            </a:r>
          </a:p>
        </p:txBody>
      </p:sp>
    </p:spTree>
    <p:extLst>
      <p:ext uri="{BB962C8B-B14F-4D97-AF65-F5344CB8AC3E}">
        <p14:creationId xmlns:p14="http://schemas.microsoft.com/office/powerpoint/2010/main" val="942069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amp; top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0" y="0"/>
            <a:ext cx="12192000" cy="3099816"/>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55701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711B564-A6B9-274B-8014-5974D0A10A06}"/>
              </a:ext>
            </a:extLst>
          </p:cNvPr>
          <p:cNvSpPr>
            <a:spLocks noGrp="1"/>
          </p:cNvSpPr>
          <p:nvPr>
            <p:ph type="title" hasCustomPrompt="1"/>
          </p:nvPr>
        </p:nvSpPr>
        <p:spPr>
          <a:xfrm>
            <a:off x="914400" y="3557016"/>
            <a:ext cx="4953000" cy="1194558"/>
          </a:xfrm>
        </p:spPr>
        <p:txBody>
          <a:bodyPr wrap="square" anchor="t" anchorCtr="0">
            <a:spAutoFit/>
          </a:bodyPr>
          <a:lstStyle>
            <a:lvl1pPr algn="l">
              <a:defRPr/>
            </a:lvl1pPr>
          </a:lstStyle>
          <a:p>
            <a:r>
              <a:rPr lang="en-US"/>
              <a:t>Click to enter header</a:t>
            </a:r>
          </a:p>
        </p:txBody>
      </p:sp>
      <p:sp>
        <p:nvSpPr>
          <p:cNvPr id="10" name="Content Placeholder 5">
            <a:extLst>
              <a:ext uri="{FF2B5EF4-FFF2-40B4-BE49-F238E27FC236}">
                <a16:creationId xmlns:a16="http://schemas.microsoft.com/office/drawing/2014/main" id="{67F4F22C-5785-FC4B-9648-6B0A35C820BE}"/>
              </a:ext>
            </a:extLst>
          </p:cNvPr>
          <p:cNvSpPr>
            <a:spLocks noGrp="1"/>
          </p:cNvSpPr>
          <p:nvPr>
            <p:ph sz="quarter" idx="18" hasCustomPrompt="1"/>
          </p:nvPr>
        </p:nvSpPr>
        <p:spPr>
          <a:xfrm>
            <a:off x="914399" y="4744116"/>
            <a:ext cx="4953000" cy="222408"/>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Tree>
    <p:extLst>
      <p:ext uri="{BB962C8B-B14F-4D97-AF65-F5344CB8AC3E}">
        <p14:creationId xmlns:p14="http://schemas.microsoft.com/office/powerpoint/2010/main" val="2975184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ga header">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D7355549-B690-F249-9932-68ABC78DB9CD}"/>
              </a:ext>
            </a:extLst>
          </p:cNvPr>
          <p:cNvSpPr>
            <a:spLocks noGrp="1"/>
          </p:cNvSpPr>
          <p:nvPr>
            <p:ph sz="quarter" idx="19"/>
          </p:nvPr>
        </p:nvSpPr>
        <p:spPr>
          <a:xfrm>
            <a:off x="929640" y="3867912"/>
            <a:ext cx="4937760" cy="18164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04BEEDD8-1408-3A41-A81A-BCF5DEADFD3F}"/>
              </a:ext>
            </a:extLst>
          </p:cNvPr>
          <p:cNvSpPr>
            <a:spLocks noGrp="1"/>
          </p:cNvSpPr>
          <p:nvPr>
            <p:ph type="title" hasCustomPrompt="1"/>
          </p:nvPr>
        </p:nvSpPr>
        <p:spPr>
          <a:xfrm>
            <a:off x="914400" y="914400"/>
            <a:ext cx="10363200" cy="1006045"/>
          </a:xfrm>
        </p:spPr>
        <p:txBody>
          <a:bodyPr wrap="square" anchor="t" anchorCtr="0">
            <a:spAutoFit/>
          </a:bodyPr>
          <a:lstStyle>
            <a:lvl1pPr algn="l">
              <a:defRPr sz="8000"/>
            </a:lvl1pPr>
          </a:lstStyle>
          <a:p>
            <a:r>
              <a:rPr lang="en-US"/>
              <a:t>Click to enter header</a:t>
            </a:r>
          </a:p>
        </p:txBody>
      </p:sp>
      <p:sp>
        <p:nvSpPr>
          <p:cNvPr id="15" name="Content Placeholder 5">
            <a:extLst>
              <a:ext uri="{FF2B5EF4-FFF2-40B4-BE49-F238E27FC236}">
                <a16:creationId xmlns:a16="http://schemas.microsoft.com/office/drawing/2014/main" id="{B6AF176C-EB8A-2A44-A4FF-1E8FA7F09670}"/>
              </a:ext>
            </a:extLst>
          </p:cNvPr>
          <p:cNvSpPr>
            <a:spLocks noGrp="1"/>
          </p:cNvSpPr>
          <p:nvPr>
            <p:ph sz="quarter" idx="18" hasCustomPrompt="1"/>
          </p:nvPr>
        </p:nvSpPr>
        <p:spPr>
          <a:xfrm>
            <a:off x="914400" y="1947458"/>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Tree>
    <p:extLst>
      <p:ext uri="{BB962C8B-B14F-4D97-AF65-F5344CB8AC3E}">
        <p14:creationId xmlns:p14="http://schemas.microsoft.com/office/powerpoint/2010/main" val="2339054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amp; top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0" y="10160"/>
            <a:ext cx="12192000" cy="3099816"/>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55701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D7355549-B690-F249-9932-68ABC78DB9CD}"/>
              </a:ext>
            </a:extLst>
          </p:cNvPr>
          <p:cNvSpPr>
            <a:spLocks noGrp="1"/>
          </p:cNvSpPr>
          <p:nvPr>
            <p:ph sz="quarter" idx="19"/>
          </p:nvPr>
        </p:nvSpPr>
        <p:spPr>
          <a:xfrm>
            <a:off x="929640" y="355701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04BEEDD8-1408-3A41-A81A-BCF5DEADFD3F}"/>
              </a:ext>
            </a:extLst>
          </p:cNvPr>
          <p:cNvSpPr>
            <a:spLocks noGrp="1"/>
          </p:cNvSpPr>
          <p:nvPr>
            <p:ph type="title" hasCustomPrompt="1"/>
          </p:nvPr>
        </p:nvSpPr>
        <p:spPr>
          <a:xfrm>
            <a:off x="1471449" y="1142142"/>
            <a:ext cx="9249103" cy="738664"/>
          </a:xfrm>
        </p:spPr>
        <p:txBody>
          <a:bodyPr wrap="square" anchor="t" anchorCtr="0">
            <a:spAutoFit/>
          </a:bodyPr>
          <a:lstStyle>
            <a:lvl1pPr algn="ctr">
              <a:defRPr/>
            </a:lvl1pPr>
          </a:lstStyle>
          <a:p>
            <a:r>
              <a:rPr lang="en-US"/>
              <a:t>Click to enter header</a:t>
            </a:r>
          </a:p>
        </p:txBody>
      </p:sp>
      <p:sp>
        <p:nvSpPr>
          <p:cNvPr id="15" name="Content Placeholder 5">
            <a:extLst>
              <a:ext uri="{FF2B5EF4-FFF2-40B4-BE49-F238E27FC236}">
                <a16:creationId xmlns:a16="http://schemas.microsoft.com/office/drawing/2014/main" id="{B6AF176C-EB8A-2A44-A4FF-1E8FA7F09670}"/>
              </a:ext>
            </a:extLst>
          </p:cNvPr>
          <p:cNvSpPr>
            <a:spLocks noGrp="1"/>
          </p:cNvSpPr>
          <p:nvPr>
            <p:ph sz="quarter" idx="18" hasCustomPrompt="1"/>
          </p:nvPr>
        </p:nvSpPr>
        <p:spPr>
          <a:xfrm>
            <a:off x="914400" y="1901826"/>
            <a:ext cx="10363200" cy="221599"/>
          </a:xfrm>
        </p:spPr>
        <p:txBody>
          <a:bodyPr tIns="0" bIns="0"/>
          <a:lstStyle>
            <a:lvl1pPr algn="ctr">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Tree>
    <p:extLst>
      <p:ext uri="{BB962C8B-B14F-4D97-AF65-F5344CB8AC3E}">
        <p14:creationId xmlns:p14="http://schemas.microsoft.com/office/powerpoint/2010/main" val="2247245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2A56FEB-982E-7F4D-BB0F-A20A81BC2E56}"/>
              </a:ext>
            </a:extLst>
          </p:cNvPr>
          <p:cNvSpPr>
            <a:spLocks noGrp="1"/>
          </p:cNvSpPr>
          <p:nvPr>
            <p:ph sz="quarter" idx="18" hasCustomPrompt="1"/>
          </p:nvPr>
        </p:nvSpPr>
        <p:spPr>
          <a:xfrm>
            <a:off x="914400" y="1554480"/>
            <a:ext cx="10363200" cy="246221"/>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Title 2">
            <a:extLst>
              <a:ext uri="{FF2B5EF4-FFF2-40B4-BE49-F238E27FC236}">
                <a16:creationId xmlns:a16="http://schemas.microsoft.com/office/drawing/2014/main" id="{98E42D8E-B738-AE49-A7CD-93B238A4F27D}"/>
              </a:ext>
            </a:extLst>
          </p:cNvPr>
          <p:cNvSpPr>
            <a:spLocks noGrp="1"/>
          </p:cNvSpPr>
          <p:nvPr>
            <p:ph type="title"/>
          </p:nvPr>
        </p:nvSpPr>
        <p:spPr>
          <a:xfrm>
            <a:off x="914400" y="914400"/>
            <a:ext cx="9448800" cy="60362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165118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left header)">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97C97838-F2D5-724E-AF07-B71A54887058}"/>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Content Placeholder 2">
            <a:extLst>
              <a:ext uri="{FF2B5EF4-FFF2-40B4-BE49-F238E27FC236}">
                <a16:creationId xmlns:a16="http://schemas.microsoft.com/office/drawing/2014/main" id="{97DC1019-5A70-A84F-B14B-CE57106633B0}"/>
              </a:ext>
            </a:extLst>
          </p:cNvPr>
          <p:cNvSpPr>
            <a:spLocks noGrp="1"/>
          </p:cNvSpPr>
          <p:nvPr>
            <p:ph sz="quarter" idx="19"/>
          </p:nvPr>
        </p:nvSpPr>
        <p:spPr>
          <a:xfrm>
            <a:off x="914400" y="2286000"/>
            <a:ext cx="103632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C37FF32-DB0D-3E49-A450-97054E8F93D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777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vertical header)">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97C97838-F2D5-724E-AF07-B71A54887058}"/>
              </a:ext>
            </a:extLst>
          </p:cNvPr>
          <p:cNvSpPr>
            <a:spLocks noGrp="1"/>
          </p:cNvSpPr>
          <p:nvPr>
            <p:ph sz="quarter" idx="18" hasCustomPrompt="1"/>
          </p:nvPr>
        </p:nvSpPr>
        <p:spPr>
          <a:xfrm>
            <a:off x="914400" y="2180223"/>
            <a:ext cx="4954396" cy="25510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Content Placeholder 2">
            <a:extLst>
              <a:ext uri="{FF2B5EF4-FFF2-40B4-BE49-F238E27FC236}">
                <a16:creationId xmlns:a16="http://schemas.microsoft.com/office/drawing/2014/main" id="{97DC1019-5A70-A84F-B14B-CE57106633B0}"/>
              </a:ext>
            </a:extLst>
          </p:cNvPr>
          <p:cNvSpPr>
            <a:spLocks noGrp="1"/>
          </p:cNvSpPr>
          <p:nvPr>
            <p:ph sz="quarter" idx="19"/>
          </p:nvPr>
        </p:nvSpPr>
        <p:spPr>
          <a:xfrm>
            <a:off x="6324600" y="914400"/>
            <a:ext cx="40386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1777F62-6793-6745-835A-470D18751574}"/>
              </a:ext>
            </a:extLst>
          </p:cNvPr>
          <p:cNvSpPr>
            <a:spLocks noGrp="1"/>
          </p:cNvSpPr>
          <p:nvPr>
            <p:ph type="title"/>
          </p:nvPr>
        </p:nvSpPr>
        <p:spPr>
          <a:xfrm>
            <a:off x="914400" y="914400"/>
            <a:ext cx="4953000" cy="603627"/>
          </a:xfrm>
        </p:spPr>
        <p:txBody>
          <a:bodyPr/>
          <a:lstStyle/>
          <a:p>
            <a:r>
              <a:rPr lang="en-US"/>
              <a:t>Click to edit Master title style</a:t>
            </a:r>
          </a:p>
        </p:txBody>
      </p:sp>
    </p:spTree>
    <p:extLst>
      <p:ext uri="{BB962C8B-B14F-4D97-AF65-F5344CB8AC3E}">
        <p14:creationId xmlns:p14="http://schemas.microsoft.com/office/powerpoint/2010/main" val="4021254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4DB88C2B-441D-4643-9037-ACA307A1077B}"/>
              </a:ext>
            </a:extLst>
          </p:cNvPr>
          <p:cNvSpPr>
            <a:spLocks noGrp="1"/>
          </p:cNvSpPr>
          <p:nvPr>
            <p:ph sz="quarter" idx="18" hasCustomPrompt="1"/>
          </p:nvPr>
        </p:nvSpPr>
        <p:spPr>
          <a:xfrm>
            <a:off x="914400" y="1554480"/>
            <a:ext cx="10363200" cy="221599"/>
          </a:xfrm>
        </p:spPr>
        <p:txBody>
          <a:bodyPr tIns="0" bIns="0" anchor="t"/>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7A3103E2-8BB7-1E40-947B-5FD92EB71B9C}"/>
              </a:ext>
            </a:extLst>
          </p:cNvPr>
          <p:cNvSpPr>
            <a:spLocks noGrp="1"/>
          </p:cNvSpPr>
          <p:nvPr>
            <p:ph sz="quarter" idx="19"/>
          </p:nvPr>
        </p:nvSpPr>
        <p:spPr>
          <a:xfrm>
            <a:off x="914400" y="2286000"/>
            <a:ext cx="49530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2D56B323-EDB7-2748-B328-A8BEE192D9EB}"/>
              </a:ext>
            </a:extLst>
          </p:cNvPr>
          <p:cNvSpPr>
            <a:spLocks noGrp="1"/>
          </p:cNvSpPr>
          <p:nvPr>
            <p:ph sz="quarter" idx="20"/>
          </p:nvPr>
        </p:nvSpPr>
        <p:spPr>
          <a:xfrm>
            <a:off x="6324600" y="2286000"/>
            <a:ext cx="49530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24667D-A146-364E-AA63-B4C8477BC7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3156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4DB88C2B-441D-4643-9037-ACA307A1077B}"/>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Content Placeholder 2">
            <a:extLst>
              <a:ext uri="{FF2B5EF4-FFF2-40B4-BE49-F238E27FC236}">
                <a16:creationId xmlns:a16="http://schemas.microsoft.com/office/drawing/2014/main" id="{57E493CE-A687-0C46-AD02-8196D1341B3D}"/>
              </a:ext>
            </a:extLst>
          </p:cNvPr>
          <p:cNvSpPr>
            <a:spLocks noGrp="1"/>
          </p:cNvSpPr>
          <p:nvPr>
            <p:ph sz="quarter" idx="21"/>
          </p:nvPr>
        </p:nvSpPr>
        <p:spPr>
          <a:xfrm>
            <a:off x="914717" y="2286000"/>
            <a:ext cx="3154363" cy="237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303CCF74-1F9F-3949-8CE5-DBCC3E406330}"/>
              </a:ext>
            </a:extLst>
          </p:cNvPr>
          <p:cNvSpPr>
            <a:spLocks noGrp="1"/>
          </p:cNvSpPr>
          <p:nvPr>
            <p:ph sz="quarter" idx="22"/>
          </p:nvPr>
        </p:nvSpPr>
        <p:spPr>
          <a:xfrm>
            <a:off x="4518977" y="2286000"/>
            <a:ext cx="3154363" cy="237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8B5A75B-0C86-9944-8D20-22815E8C2734}"/>
              </a:ext>
            </a:extLst>
          </p:cNvPr>
          <p:cNvSpPr>
            <a:spLocks noGrp="1"/>
          </p:cNvSpPr>
          <p:nvPr>
            <p:ph sz="quarter" idx="23"/>
          </p:nvPr>
        </p:nvSpPr>
        <p:spPr>
          <a:xfrm>
            <a:off x="8123237" y="2286000"/>
            <a:ext cx="3154363" cy="2374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4D226238-C54B-374F-81C8-4ABA2028FD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479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27670"/>
            <a:ext cx="5386917" cy="451623"/>
          </a:xfrm>
        </p:spPr>
        <p:txBody>
          <a:bodyPr anchor="b">
            <a:noAutofit/>
          </a:bodyPr>
          <a:lstStyle>
            <a:lvl1pPr marL="0" indent="0" algn="ctr">
              <a:lnSpc>
                <a:spcPct val="100000"/>
              </a:lnSpc>
              <a:buNone/>
              <a:defRPr sz="2000" b="1" cap="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89670"/>
            <a:ext cx="5386917" cy="3668889"/>
          </a:xfrm>
        </p:spPr>
        <p:txBody>
          <a:bodyPr anchor="t">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227670"/>
            <a:ext cx="5389033" cy="451623"/>
          </a:xfrm>
        </p:spPr>
        <p:txBody>
          <a:bodyPr anchor="b">
            <a:noAutofit/>
          </a:bodyPr>
          <a:lstStyle>
            <a:lvl1pPr marL="0" indent="0" algn="ctr">
              <a:lnSpc>
                <a:spcPct val="100000"/>
              </a:lnSpc>
              <a:buNone/>
              <a:defRPr sz="2000" b="1" cap="all"/>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3" y="1989670"/>
            <a:ext cx="5389033" cy="3668889"/>
          </a:xfrm>
        </p:spPr>
        <p:txBody>
          <a:bodyPr anchor="t">
            <a:noAutofit/>
          </a:bodyPr>
          <a:lstStyle>
            <a:lvl1pPr>
              <a:lnSpc>
                <a:spcPts val="3100"/>
              </a:lnSpc>
              <a:defRPr sz="1800"/>
            </a:lvl1pPr>
            <a:lvl2pPr>
              <a:lnSpc>
                <a:spcPts val="3100"/>
              </a:lnSpc>
              <a:defRPr sz="1800"/>
            </a:lvl2pPr>
            <a:lvl3pPr>
              <a:lnSpc>
                <a:spcPts val="3100"/>
              </a:lnSpc>
              <a:defRPr sz="1800"/>
            </a:lvl3pPr>
            <a:lvl4pPr>
              <a:lnSpc>
                <a:spcPts val="3100"/>
              </a:lnSpc>
              <a:defRPr sz="1800"/>
            </a:lvl4pPr>
            <a:lvl5pPr>
              <a:lnSpc>
                <a:spcPts val="3100"/>
              </a:lnSpc>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r>
              <a:rPr lang="en-US"/>
              <a:t>Duty to Serve Underserved Market Plans</a:t>
            </a:r>
            <a:endParaRPr lang="en-US" dirty="0"/>
          </a:p>
        </p:txBody>
      </p:sp>
      <p:sp>
        <p:nvSpPr>
          <p:cNvPr id="11" name="Slide Number Placeholder 10"/>
          <p:cNvSpPr>
            <a:spLocks noGrp="1"/>
          </p:cNvSpPr>
          <p:nvPr>
            <p:ph type="sldNum" sz="quarter" idx="11"/>
          </p:nvPr>
        </p:nvSpPr>
        <p:spPr/>
        <p:txBody>
          <a:bodyPr/>
          <a:lstStyle/>
          <a:p>
            <a:fld id="{7288D147-ED19-8E4C-8794-26A17D1986EA}" type="slidenum">
              <a:rPr lang="en-US" smtClean="0"/>
              <a:pPr/>
              <a:t>‹#›</a:t>
            </a:fld>
            <a:endParaRPr lang="en-US"/>
          </a:p>
        </p:txBody>
      </p:sp>
    </p:spTree>
    <p:custDataLst>
      <p:tags r:id="rId1"/>
    </p:custDataLst>
    <p:extLst>
      <p:ext uri="{BB962C8B-B14F-4D97-AF65-F5344CB8AC3E}">
        <p14:creationId xmlns:p14="http://schemas.microsoft.com/office/powerpoint/2010/main" val="1676161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73448F21-704B-CF49-AC33-BAE67622FF0D}"/>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80903883-3C23-AE48-8ED7-D311E29729E9}"/>
              </a:ext>
            </a:extLst>
          </p:cNvPr>
          <p:cNvSpPr>
            <a:spLocks noGrp="1"/>
          </p:cNvSpPr>
          <p:nvPr>
            <p:ph sz="quarter" idx="19"/>
          </p:nvPr>
        </p:nvSpPr>
        <p:spPr>
          <a:xfrm>
            <a:off x="9144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7651CDD5-9FE3-4046-B50F-C6DF97D20480}"/>
              </a:ext>
            </a:extLst>
          </p:cNvPr>
          <p:cNvSpPr>
            <a:spLocks noGrp="1"/>
          </p:cNvSpPr>
          <p:nvPr>
            <p:ph sz="quarter" idx="20"/>
          </p:nvPr>
        </p:nvSpPr>
        <p:spPr>
          <a:xfrm>
            <a:off x="36195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857B50F7-A122-A34C-8CD8-235522CAE02C}"/>
              </a:ext>
            </a:extLst>
          </p:cNvPr>
          <p:cNvSpPr>
            <a:spLocks noGrp="1"/>
          </p:cNvSpPr>
          <p:nvPr>
            <p:ph sz="quarter" idx="21"/>
          </p:nvPr>
        </p:nvSpPr>
        <p:spPr>
          <a:xfrm>
            <a:off x="63246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55A063CF-A8F0-F845-925D-D5242D621861}"/>
              </a:ext>
            </a:extLst>
          </p:cNvPr>
          <p:cNvSpPr>
            <a:spLocks noGrp="1"/>
          </p:cNvSpPr>
          <p:nvPr>
            <p:ph sz="quarter" idx="22"/>
          </p:nvPr>
        </p:nvSpPr>
        <p:spPr>
          <a:xfrm>
            <a:off x="90297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a:extLst>
              <a:ext uri="{FF2B5EF4-FFF2-40B4-BE49-F238E27FC236}">
                <a16:creationId xmlns:a16="http://schemas.microsoft.com/office/drawing/2014/main" id="{C7BB1368-680A-5F4A-B6AA-A0C422C55A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1680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 column">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73448F21-704B-CF49-AC33-BAE67622FF0D}"/>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80903883-3C23-AE48-8ED7-D311E29729E9}"/>
              </a:ext>
            </a:extLst>
          </p:cNvPr>
          <p:cNvSpPr>
            <a:spLocks noGrp="1"/>
          </p:cNvSpPr>
          <p:nvPr>
            <p:ph sz="quarter" idx="19"/>
          </p:nvPr>
        </p:nvSpPr>
        <p:spPr>
          <a:xfrm>
            <a:off x="9144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7651CDD5-9FE3-4046-B50F-C6DF97D20480}"/>
              </a:ext>
            </a:extLst>
          </p:cNvPr>
          <p:cNvSpPr>
            <a:spLocks noGrp="1"/>
          </p:cNvSpPr>
          <p:nvPr>
            <p:ph sz="quarter" idx="20"/>
          </p:nvPr>
        </p:nvSpPr>
        <p:spPr>
          <a:xfrm>
            <a:off x="3619500" y="2286000"/>
            <a:ext cx="76581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251E175-7A20-C045-83FB-7DEDD24E71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8666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 column">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73448F21-704B-CF49-AC33-BAE67622FF0D}"/>
              </a:ext>
            </a:extLst>
          </p:cNvPr>
          <p:cNvSpPr>
            <a:spLocks noGrp="1"/>
          </p:cNvSpPr>
          <p:nvPr>
            <p:ph sz="quarter" idx="18" hasCustomPrompt="1"/>
          </p:nvPr>
        </p:nvSpPr>
        <p:spPr>
          <a:xfrm>
            <a:off x="914400" y="1554480"/>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4" name="Content Placeholder 3">
            <a:extLst>
              <a:ext uri="{FF2B5EF4-FFF2-40B4-BE49-F238E27FC236}">
                <a16:creationId xmlns:a16="http://schemas.microsoft.com/office/drawing/2014/main" id="{80903883-3C23-AE48-8ED7-D311E29729E9}"/>
              </a:ext>
            </a:extLst>
          </p:cNvPr>
          <p:cNvSpPr>
            <a:spLocks noGrp="1"/>
          </p:cNvSpPr>
          <p:nvPr>
            <p:ph sz="quarter" idx="19"/>
          </p:nvPr>
        </p:nvSpPr>
        <p:spPr>
          <a:xfrm>
            <a:off x="914400" y="2286000"/>
            <a:ext cx="76581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7651CDD5-9FE3-4046-B50F-C6DF97D20480}"/>
              </a:ext>
            </a:extLst>
          </p:cNvPr>
          <p:cNvSpPr>
            <a:spLocks noGrp="1"/>
          </p:cNvSpPr>
          <p:nvPr>
            <p:ph sz="quarter" idx="20"/>
          </p:nvPr>
        </p:nvSpPr>
        <p:spPr>
          <a:xfrm>
            <a:off x="9029700" y="2286000"/>
            <a:ext cx="2247900" cy="2952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58F710-9208-EE49-9828-223DDEE7C7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8198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column right imag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86331DC-18BF-DD44-A792-26BED9952E86}"/>
              </a:ext>
            </a:extLst>
          </p:cNvPr>
          <p:cNvSpPr>
            <a:spLocks noGrp="1"/>
          </p:cNvSpPr>
          <p:nvPr>
            <p:ph sz="quarter" idx="12"/>
          </p:nvPr>
        </p:nvSpPr>
        <p:spPr>
          <a:xfrm>
            <a:off x="914400" y="2907792"/>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6324600" y="0"/>
            <a:ext cx="4038600" cy="6858000"/>
          </a:xfrm>
          <a:solidFill>
            <a:schemeClr val="bg2"/>
          </a:solidFill>
        </p:spPr>
        <p:txBody>
          <a:bodyPr/>
          <a:lstStyle/>
          <a:p>
            <a:endParaRPr lang="en-US"/>
          </a:p>
        </p:txBody>
      </p:sp>
      <p:sp>
        <p:nvSpPr>
          <p:cNvPr id="9" name="Content Placeholder 5">
            <a:extLst>
              <a:ext uri="{FF2B5EF4-FFF2-40B4-BE49-F238E27FC236}">
                <a16:creationId xmlns:a16="http://schemas.microsoft.com/office/drawing/2014/main" id="{54AD1552-2F85-214F-95ED-3BFF86E75724}"/>
              </a:ext>
            </a:extLst>
          </p:cNvPr>
          <p:cNvSpPr>
            <a:spLocks noGrp="1"/>
          </p:cNvSpPr>
          <p:nvPr>
            <p:ph sz="quarter" idx="18" hasCustomPrompt="1"/>
          </p:nvPr>
        </p:nvSpPr>
        <p:spPr>
          <a:xfrm>
            <a:off x="914400" y="2194560"/>
            <a:ext cx="4937760" cy="23351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5" name="Title 4">
            <a:extLst>
              <a:ext uri="{FF2B5EF4-FFF2-40B4-BE49-F238E27FC236}">
                <a16:creationId xmlns:a16="http://schemas.microsoft.com/office/drawing/2014/main" id="{EABFCE9F-D6BF-704D-B365-0CFEC39CD4AF}"/>
              </a:ext>
            </a:extLst>
          </p:cNvPr>
          <p:cNvSpPr>
            <a:spLocks noGrp="1"/>
          </p:cNvSpPr>
          <p:nvPr>
            <p:ph type="title"/>
          </p:nvPr>
        </p:nvSpPr>
        <p:spPr>
          <a:xfrm>
            <a:off x="914401" y="985665"/>
            <a:ext cx="4937760" cy="1194558"/>
          </a:xfrm>
        </p:spPr>
        <p:txBody>
          <a:bodyPr anchor="t"/>
          <a:lstStyle/>
          <a:p>
            <a:r>
              <a:rPr lang="en-US"/>
              <a:t>Click to edit Master title style</a:t>
            </a:r>
          </a:p>
        </p:txBody>
      </p:sp>
    </p:spTree>
    <p:extLst>
      <p:ext uri="{BB962C8B-B14F-4D97-AF65-F5344CB8AC3E}">
        <p14:creationId xmlns:p14="http://schemas.microsoft.com/office/powerpoint/2010/main" val="2839493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amp; lef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1371600" y="0"/>
            <a:ext cx="4495800" cy="6858000"/>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022814"/>
            <a:ext cx="4940808"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67F4F22C-5785-FC4B-9648-6B0A35C820BE}"/>
              </a:ext>
            </a:extLst>
          </p:cNvPr>
          <p:cNvSpPr>
            <a:spLocks noGrp="1"/>
          </p:cNvSpPr>
          <p:nvPr>
            <p:ph sz="quarter" idx="18" hasCustomPrompt="1"/>
          </p:nvPr>
        </p:nvSpPr>
        <p:spPr>
          <a:xfrm>
            <a:off x="6324599" y="2328392"/>
            <a:ext cx="4953001" cy="305934"/>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2" name="Title 1">
            <a:extLst>
              <a:ext uri="{FF2B5EF4-FFF2-40B4-BE49-F238E27FC236}">
                <a16:creationId xmlns:a16="http://schemas.microsoft.com/office/drawing/2014/main" id="{B3D87E14-8BBD-094B-8B96-AC5F885C3567}"/>
              </a:ext>
            </a:extLst>
          </p:cNvPr>
          <p:cNvSpPr>
            <a:spLocks noGrp="1"/>
          </p:cNvSpPr>
          <p:nvPr>
            <p:ph type="title"/>
          </p:nvPr>
        </p:nvSpPr>
        <p:spPr>
          <a:xfrm>
            <a:off x="6324600" y="914400"/>
            <a:ext cx="4953000" cy="603627"/>
          </a:xfrm>
        </p:spPr>
        <p:txBody>
          <a:bodyPr/>
          <a:lstStyle/>
          <a:p>
            <a:r>
              <a:rPr lang="en-US"/>
              <a:t>Click to edit Master title style</a:t>
            </a:r>
          </a:p>
        </p:txBody>
      </p:sp>
    </p:spTree>
    <p:extLst>
      <p:ext uri="{BB962C8B-B14F-4D97-AF65-F5344CB8AC3E}">
        <p14:creationId xmlns:p14="http://schemas.microsoft.com/office/powerpoint/2010/main" val="1406556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column &amp; center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3619500" y="0"/>
            <a:ext cx="4953000" cy="6858000"/>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9029700" y="1905000"/>
            <a:ext cx="2244852"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67F4F22C-5785-FC4B-9648-6B0A35C820BE}"/>
              </a:ext>
            </a:extLst>
          </p:cNvPr>
          <p:cNvSpPr>
            <a:spLocks noGrp="1"/>
          </p:cNvSpPr>
          <p:nvPr>
            <p:ph sz="quarter" idx="18" hasCustomPrompt="1"/>
          </p:nvPr>
        </p:nvSpPr>
        <p:spPr>
          <a:xfrm>
            <a:off x="932182" y="4897190"/>
            <a:ext cx="2230118" cy="222408"/>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5" name="Title 4">
            <a:extLst>
              <a:ext uri="{FF2B5EF4-FFF2-40B4-BE49-F238E27FC236}">
                <a16:creationId xmlns:a16="http://schemas.microsoft.com/office/drawing/2014/main" id="{BB8A3F01-CAE0-814A-AD54-504A466DAD06}"/>
              </a:ext>
            </a:extLst>
          </p:cNvPr>
          <p:cNvSpPr>
            <a:spLocks noGrp="1"/>
          </p:cNvSpPr>
          <p:nvPr>
            <p:ph type="title"/>
          </p:nvPr>
        </p:nvSpPr>
        <p:spPr>
          <a:xfrm>
            <a:off x="932182" y="1905000"/>
            <a:ext cx="2230118" cy="2967351"/>
          </a:xfrm>
        </p:spPr>
        <p:txBody>
          <a:bodyPr anchor="t"/>
          <a:lstStyle/>
          <a:p>
            <a:r>
              <a:rPr lang="en-US"/>
              <a:t>Click to edit Master title style</a:t>
            </a:r>
          </a:p>
        </p:txBody>
      </p:sp>
    </p:spTree>
    <p:extLst>
      <p:ext uri="{BB962C8B-B14F-4D97-AF65-F5344CB8AC3E}">
        <p14:creationId xmlns:p14="http://schemas.microsoft.com/office/powerpoint/2010/main" val="1786476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amp; circ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noChangeAspect="1"/>
          </p:cNvSpPr>
          <p:nvPr>
            <p:ph type="pic" sz="quarter" idx="13"/>
          </p:nvPr>
        </p:nvSpPr>
        <p:spPr>
          <a:xfrm>
            <a:off x="-2476499" y="-1690156"/>
            <a:ext cx="8229600" cy="8229600"/>
          </a:xfrm>
          <a:prstGeom prst="ellipse">
            <a:avLst/>
          </a:prstGeo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11906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7E1AA118-1AE8-C143-8AB6-3CCDA6ED9243}"/>
              </a:ext>
            </a:extLst>
          </p:cNvPr>
          <p:cNvSpPr>
            <a:spLocks noGrp="1"/>
          </p:cNvSpPr>
          <p:nvPr>
            <p:ph sz="quarter" idx="18" hasCustomPrompt="1"/>
          </p:nvPr>
        </p:nvSpPr>
        <p:spPr>
          <a:xfrm>
            <a:off x="6324600" y="2424644"/>
            <a:ext cx="4952999" cy="203158"/>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6" name="Oval 5">
            <a:extLst>
              <a:ext uri="{FF2B5EF4-FFF2-40B4-BE49-F238E27FC236}">
                <a16:creationId xmlns:a16="http://schemas.microsoft.com/office/drawing/2014/main" id="{09F561FA-E8EC-E947-96BD-0C7CB3BA1B6D}"/>
              </a:ext>
            </a:extLst>
          </p:cNvPr>
          <p:cNvSpPr>
            <a:spLocks noChangeAspect="1"/>
          </p:cNvSpPr>
          <p:nvPr userDrawn="1"/>
        </p:nvSpPr>
        <p:spPr>
          <a:xfrm>
            <a:off x="-2590799" y="-1804456"/>
            <a:ext cx="8458200" cy="8458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177CAB3-829A-A94F-9820-FCE5E50FD89D}"/>
              </a:ext>
            </a:extLst>
          </p:cNvPr>
          <p:cNvSpPr>
            <a:spLocks noGrp="1"/>
          </p:cNvSpPr>
          <p:nvPr>
            <p:ph type="title"/>
          </p:nvPr>
        </p:nvSpPr>
        <p:spPr>
          <a:xfrm>
            <a:off x="6324600" y="914400"/>
            <a:ext cx="4937760" cy="603627"/>
          </a:xfrm>
        </p:spPr>
        <p:txBody>
          <a:bodyPr/>
          <a:lstStyle/>
          <a:p>
            <a:r>
              <a:rPr lang="en-US"/>
              <a:t>Click to edit Master title style</a:t>
            </a:r>
          </a:p>
        </p:txBody>
      </p:sp>
    </p:spTree>
    <p:extLst>
      <p:ext uri="{BB962C8B-B14F-4D97-AF65-F5344CB8AC3E}">
        <p14:creationId xmlns:p14="http://schemas.microsoft.com/office/powerpoint/2010/main" val="327080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amp; top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0" y="0"/>
            <a:ext cx="12192000" cy="3099816"/>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55701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711B564-A6B9-274B-8014-5974D0A10A06}"/>
              </a:ext>
            </a:extLst>
          </p:cNvPr>
          <p:cNvSpPr>
            <a:spLocks noGrp="1"/>
          </p:cNvSpPr>
          <p:nvPr>
            <p:ph type="title" hasCustomPrompt="1"/>
          </p:nvPr>
        </p:nvSpPr>
        <p:spPr>
          <a:xfrm>
            <a:off x="914400" y="3557016"/>
            <a:ext cx="4953000" cy="1194558"/>
          </a:xfrm>
        </p:spPr>
        <p:txBody>
          <a:bodyPr wrap="square" anchor="t" anchorCtr="0">
            <a:spAutoFit/>
          </a:bodyPr>
          <a:lstStyle>
            <a:lvl1pPr algn="l">
              <a:defRPr/>
            </a:lvl1pPr>
          </a:lstStyle>
          <a:p>
            <a:r>
              <a:rPr lang="en-US"/>
              <a:t>Click to enter header</a:t>
            </a:r>
          </a:p>
        </p:txBody>
      </p:sp>
      <p:sp>
        <p:nvSpPr>
          <p:cNvPr id="10" name="Content Placeholder 5">
            <a:extLst>
              <a:ext uri="{FF2B5EF4-FFF2-40B4-BE49-F238E27FC236}">
                <a16:creationId xmlns:a16="http://schemas.microsoft.com/office/drawing/2014/main" id="{67F4F22C-5785-FC4B-9648-6B0A35C820BE}"/>
              </a:ext>
            </a:extLst>
          </p:cNvPr>
          <p:cNvSpPr>
            <a:spLocks noGrp="1"/>
          </p:cNvSpPr>
          <p:nvPr>
            <p:ph sz="quarter" idx="18" hasCustomPrompt="1"/>
          </p:nvPr>
        </p:nvSpPr>
        <p:spPr>
          <a:xfrm>
            <a:off x="914399" y="4744116"/>
            <a:ext cx="4953000" cy="222408"/>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Tree>
    <p:extLst>
      <p:ext uri="{BB962C8B-B14F-4D97-AF65-F5344CB8AC3E}">
        <p14:creationId xmlns:p14="http://schemas.microsoft.com/office/powerpoint/2010/main" val="2672056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ga header">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D7355549-B690-F249-9932-68ABC78DB9CD}"/>
              </a:ext>
            </a:extLst>
          </p:cNvPr>
          <p:cNvSpPr>
            <a:spLocks noGrp="1"/>
          </p:cNvSpPr>
          <p:nvPr>
            <p:ph sz="quarter" idx="19"/>
          </p:nvPr>
        </p:nvSpPr>
        <p:spPr>
          <a:xfrm>
            <a:off x="929640" y="3867912"/>
            <a:ext cx="4937760" cy="18164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04BEEDD8-1408-3A41-A81A-BCF5DEADFD3F}"/>
              </a:ext>
            </a:extLst>
          </p:cNvPr>
          <p:cNvSpPr>
            <a:spLocks noGrp="1"/>
          </p:cNvSpPr>
          <p:nvPr>
            <p:ph type="title" hasCustomPrompt="1"/>
          </p:nvPr>
        </p:nvSpPr>
        <p:spPr>
          <a:xfrm>
            <a:off x="914400" y="914400"/>
            <a:ext cx="10363200" cy="1006045"/>
          </a:xfrm>
        </p:spPr>
        <p:txBody>
          <a:bodyPr wrap="square" anchor="t" anchorCtr="0">
            <a:spAutoFit/>
          </a:bodyPr>
          <a:lstStyle>
            <a:lvl1pPr algn="l">
              <a:defRPr sz="8000"/>
            </a:lvl1pPr>
          </a:lstStyle>
          <a:p>
            <a:r>
              <a:rPr lang="en-US"/>
              <a:t>Click to enter header</a:t>
            </a:r>
          </a:p>
        </p:txBody>
      </p:sp>
      <p:sp>
        <p:nvSpPr>
          <p:cNvPr id="15" name="Content Placeholder 5">
            <a:extLst>
              <a:ext uri="{FF2B5EF4-FFF2-40B4-BE49-F238E27FC236}">
                <a16:creationId xmlns:a16="http://schemas.microsoft.com/office/drawing/2014/main" id="{B6AF176C-EB8A-2A44-A4FF-1E8FA7F09670}"/>
              </a:ext>
            </a:extLst>
          </p:cNvPr>
          <p:cNvSpPr>
            <a:spLocks noGrp="1"/>
          </p:cNvSpPr>
          <p:nvPr>
            <p:ph sz="quarter" idx="18" hasCustomPrompt="1"/>
          </p:nvPr>
        </p:nvSpPr>
        <p:spPr>
          <a:xfrm>
            <a:off x="914400" y="1947458"/>
            <a:ext cx="10363200" cy="221599"/>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Tree>
    <p:extLst>
      <p:ext uri="{BB962C8B-B14F-4D97-AF65-F5344CB8AC3E}">
        <p14:creationId xmlns:p14="http://schemas.microsoft.com/office/powerpoint/2010/main" val="2724491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amp; top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0B3FCA2-DA61-254C-8103-E3F99CD816BA}"/>
              </a:ext>
            </a:extLst>
          </p:cNvPr>
          <p:cNvSpPr>
            <a:spLocks noGrp="1"/>
          </p:cNvSpPr>
          <p:nvPr>
            <p:ph type="pic" sz="quarter" idx="13"/>
          </p:nvPr>
        </p:nvSpPr>
        <p:spPr>
          <a:xfrm>
            <a:off x="0" y="10160"/>
            <a:ext cx="12192000" cy="3099816"/>
          </a:xfrm>
          <a:solidFill>
            <a:schemeClr val="bg2"/>
          </a:solidFill>
        </p:spPr>
        <p:txBody>
          <a:bodyPr/>
          <a:lstStyle/>
          <a:p>
            <a:endParaRPr lang="en-US"/>
          </a:p>
        </p:txBody>
      </p:sp>
      <p:sp>
        <p:nvSpPr>
          <p:cNvPr id="8" name="Content Placeholder 5">
            <a:extLst>
              <a:ext uri="{FF2B5EF4-FFF2-40B4-BE49-F238E27FC236}">
                <a16:creationId xmlns:a16="http://schemas.microsoft.com/office/drawing/2014/main" id="{C7A8FB2C-EAFF-774F-9291-D59E4EEBB677}"/>
              </a:ext>
            </a:extLst>
          </p:cNvPr>
          <p:cNvSpPr>
            <a:spLocks noGrp="1"/>
          </p:cNvSpPr>
          <p:nvPr>
            <p:ph sz="quarter" idx="12"/>
          </p:nvPr>
        </p:nvSpPr>
        <p:spPr>
          <a:xfrm>
            <a:off x="6324600" y="355701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D7355549-B690-F249-9932-68ABC78DB9CD}"/>
              </a:ext>
            </a:extLst>
          </p:cNvPr>
          <p:cNvSpPr>
            <a:spLocks noGrp="1"/>
          </p:cNvSpPr>
          <p:nvPr>
            <p:ph sz="quarter" idx="19"/>
          </p:nvPr>
        </p:nvSpPr>
        <p:spPr>
          <a:xfrm>
            <a:off x="929640" y="3557016"/>
            <a:ext cx="4937760" cy="2374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04BEEDD8-1408-3A41-A81A-BCF5DEADFD3F}"/>
              </a:ext>
            </a:extLst>
          </p:cNvPr>
          <p:cNvSpPr>
            <a:spLocks noGrp="1"/>
          </p:cNvSpPr>
          <p:nvPr>
            <p:ph type="title" hasCustomPrompt="1"/>
          </p:nvPr>
        </p:nvSpPr>
        <p:spPr>
          <a:xfrm>
            <a:off x="1471449" y="1142142"/>
            <a:ext cx="9249103" cy="738664"/>
          </a:xfrm>
        </p:spPr>
        <p:txBody>
          <a:bodyPr wrap="square" anchor="t" anchorCtr="0">
            <a:spAutoFit/>
          </a:bodyPr>
          <a:lstStyle>
            <a:lvl1pPr algn="ctr">
              <a:defRPr/>
            </a:lvl1pPr>
          </a:lstStyle>
          <a:p>
            <a:r>
              <a:rPr lang="en-US"/>
              <a:t>Click to enter header</a:t>
            </a:r>
          </a:p>
        </p:txBody>
      </p:sp>
      <p:sp>
        <p:nvSpPr>
          <p:cNvPr id="15" name="Content Placeholder 5">
            <a:extLst>
              <a:ext uri="{FF2B5EF4-FFF2-40B4-BE49-F238E27FC236}">
                <a16:creationId xmlns:a16="http://schemas.microsoft.com/office/drawing/2014/main" id="{B6AF176C-EB8A-2A44-A4FF-1E8FA7F09670}"/>
              </a:ext>
            </a:extLst>
          </p:cNvPr>
          <p:cNvSpPr>
            <a:spLocks noGrp="1"/>
          </p:cNvSpPr>
          <p:nvPr>
            <p:ph sz="quarter" idx="18" hasCustomPrompt="1"/>
          </p:nvPr>
        </p:nvSpPr>
        <p:spPr>
          <a:xfrm>
            <a:off x="914400" y="1901826"/>
            <a:ext cx="10363200" cy="221599"/>
          </a:xfrm>
        </p:spPr>
        <p:txBody>
          <a:bodyPr tIns="0" bIns="0"/>
          <a:lstStyle>
            <a:lvl1pPr algn="ctr">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Tree>
    <p:extLst>
      <p:ext uri="{BB962C8B-B14F-4D97-AF65-F5344CB8AC3E}">
        <p14:creationId xmlns:p14="http://schemas.microsoft.com/office/powerpoint/2010/main" val="294362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p:txBody>
          <a:bodyPr/>
          <a:lstStyle/>
          <a:p>
            <a:r>
              <a:rPr lang="en-US"/>
              <a:t>Duty to Serve Underserved Market Plans</a:t>
            </a:r>
            <a:endParaRPr lang="en-US" dirty="0"/>
          </a:p>
        </p:txBody>
      </p:sp>
      <p:sp>
        <p:nvSpPr>
          <p:cNvPr id="7" name="Slide Number Placeholder 6"/>
          <p:cNvSpPr>
            <a:spLocks noGrp="1"/>
          </p:cNvSpPr>
          <p:nvPr>
            <p:ph type="sldNum" sz="quarter" idx="11"/>
          </p:nvPr>
        </p:nvSpPr>
        <p:spPr/>
        <p:txBody>
          <a:bodyPr/>
          <a:lstStyle/>
          <a:p>
            <a:fld id="{7288D147-ED19-8E4C-8794-26A17D1986EA}" type="slidenum">
              <a:rPr lang="en-US" smtClean="0"/>
              <a:pPr/>
              <a:t>‹#›</a:t>
            </a:fld>
            <a:endParaRPr lang="en-US"/>
          </a:p>
        </p:txBody>
      </p:sp>
    </p:spTree>
    <p:custDataLst>
      <p:tags r:id="rId1"/>
    </p:custDataLst>
    <p:extLst>
      <p:ext uri="{BB962C8B-B14F-4D97-AF65-F5344CB8AC3E}">
        <p14:creationId xmlns:p14="http://schemas.microsoft.com/office/powerpoint/2010/main" val="3631955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D2A56FEB-982E-7F4D-BB0F-A20A81BC2E56}"/>
              </a:ext>
            </a:extLst>
          </p:cNvPr>
          <p:cNvSpPr>
            <a:spLocks noGrp="1"/>
          </p:cNvSpPr>
          <p:nvPr>
            <p:ph sz="quarter" idx="18" hasCustomPrompt="1"/>
          </p:nvPr>
        </p:nvSpPr>
        <p:spPr>
          <a:xfrm>
            <a:off x="914400" y="1554480"/>
            <a:ext cx="10363200" cy="246221"/>
          </a:xfrm>
        </p:spPr>
        <p:txBody>
          <a:bodyPr tIns="0" bIns="0"/>
          <a:lstStyle>
            <a:lvl1pPr algn="l">
              <a:defRPr sz="1600">
                <a:solidFill>
                  <a:schemeClr val="accent2"/>
                </a:solidFill>
              </a:defRPr>
            </a:lvl1pPr>
            <a:lvl2pPr>
              <a:defRPr sz="1600"/>
            </a:lvl2pPr>
            <a:lvl3pPr>
              <a:defRPr sz="1600"/>
            </a:lvl3pPr>
            <a:lvl4pPr>
              <a:defRPr sz="1600"/>
            </a:lvl4pPr>
            <a:lvl5pPr>
              <a:defRPr sz="1600"/>
            </a:lvl5pPr>
          </a:lstStyle>
          <a:p>
            <a:pPr lvl="0"/>
            <a:r>
              <a:rPr lang="en-US"/>
              <a:t>Click to insert subtitle</a:t>
            </a:r>
          </a:p>
        </p:txBody>
      </p:sp>
      <p:sp>
        <p:nvSpPr>
          <p:cNvPr id="3" name="Title 2">
            <a:extLst>
              <a:ext uri="{FF2B5EF4-FFF2-40B4-BE49-F238E27FC236}">
                <a16:creationId xmlns:a16="http://schemas.microsoft.com/office/drawing/2014/main" id="{98E42D8E-B738-AE49-A7CD-93B238A4F27D}"/>
              </a:ext>
            </a:extLst>
          </p:cNvPr>
          <p:cNvSpPr>
            <a:spLocks noGrp="1"/>
          </p:cNvSpPr>
          <p:nvPr>
            <p:ph type="title"/>
          </p:nvPr>
        </p:nvSpPr>
        <p:spPr>
          <a:xfrm>
            <a:off x="914400" y="914400"/>
            <a:ext cx="9448800" cy="60362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044496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B694-472F-30CD-356C-573B46A86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B4E09-6E40-D30D-796E-D413D0B7F7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15D05-33E4-0B41-84F5-15E57DF7B257}"/>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5" name="Footer Placeholder 4">
            <a:extLst>
              <a:ext uri="{FF2B5EF4-FFF2-40B4-BE49-F238E27FC236}">
                <a16:creationId xmlns:a16="http://schemas.microsoft.com/office/drawing/2014/main" id="{7A150A59-C361-44C5-57E2-78D883F4D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7BAE6-9266-2AC7-2590-25697F49144A}"/>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22668313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B34-775B-86F2-19DD-BA2FF59B90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CFFB3-E4FA-75CA-107D-F635EE359F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BADA0-00F8-3436-98CB-6B0C5F73E36E}"/>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5" name="Footer Placeholder 4">
            <a:extLst>
              <a:ext uri="{FF2B5EF4-FFF2-40B4-BE49-F238E27FC236}">
                <a16:creationId xmlns:a16="http://schemas.microsoft.com/office/drawing/2014/main" id="{CA0E9D75-DF05-D615-159D-E6A0009A8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D246A-EBDE-85DE-5B32-2983E66B17C6}"/>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2965606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FDFA-6BBD-503D-FA65-B3AB05643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BAE720-CE62-E526-8D39-7DB55BCF6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E1283E-33CE-8FA8-1761-E78BE79B0A33}"/>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5" name="Footer Placeholder 4">
            <a:extLst>
              <a:ext uri="{FF2B5EF4-FFF2-40B4-BE49-F238E27FC236}">
                <a16:creationId xmlns:a16="http://schemas.microsoft.com/office/drawing/2014/main" id="{273802CA-414E-08AD-C15E-4EFA29BE4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599FF-CBCF-5828-DDBD-DF4ADAB5E1F5}"/>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3574131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A288-06AA-CD38-9ECD-E049C64505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E89012-507D-397F-8B70-851E989ED3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75F624-AF34-5CD4-6585-42DF41B15C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71858-8073-7D3E-E61B-5470A86CD516}"/>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6" name="Footer Placeholder 5">
            <a:extLst>
              <a:ext uri="{FF2B5EF4-FFF2-40B4-BE49-F238E27FC236}">
                <a16:creationId xmlns:a16="http://schemas.microsoft.com/office/drawing/2014/main" id="{7215A6DC-0E28-6CEF-4496-A667FE025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21220-20E2-78D4-36BD-603598918CFF}"/>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1363607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46966-3F53-F54F-14B7-A15828736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2E9082-D483-93F6-071B-E4218DD4B9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BF9EB7-A9A8-9D6F-2220-E8F2B94F09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C936D-AFAA-507B-0671-EE6442A38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CF4A80-3C71-6256-C690-A53949DFDF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28A3A-39F2-4C82-7D66-D8525657A633}"/>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8" name="Footer Placeholder 7">
            <a:extLst>
              <a:ext uri="{FF2B5EF4-FFF2-40B4-BE49-F238E27FC236}">
                <a16:creationId xmlns:a16="http://schemas.microsoft.com/office/drawing/2014/main" id="{16D6568A-A31C-60D3-A2AD-4A06B49B10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F8FAB2-8505-F0DC-B5DF-A4906748E3DA}"/>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5934359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2EE7-AC75-E213-073B-6285B14B45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8B3C2D-8170-48F8-6C6D-2C560D2C4C46}"/>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4" name="Footer Placeholder 3">
            <a:extLst>
              <a:ext uri="{FF2B5EF4-FFF2-40B4-BE49-F238E27FC236}">
                <a16:creationId xmlns:a16="http://schemas.microsoft.com/office/drawing/2014/main" id="{1D1F7680-E9FD-E53A-AAF3-B245CE969B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479D9-1ADA-A8F8-5963-3B76224765EC}"/>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3164871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600F2D-F16F-DA57-9166-AB02230C8F20}"/>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3" name="Footer Placeholder 2">
            <a:extLst>
              <a:ext uri="{FF2B5EF4-FFF2-40B4-BE49-F238E27FC236}">
                <a16:creationId xmlns:a16="http://schemas.microsoft.com/office/drawing/2014/main" id="{566C0DDC-9FC7-A12F-B100-3C49872F4A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6A62B1-A36F-B6C9-B564-47AFA7B290F9}"/>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1109456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7C22-153A-D18F-B725-38D5E86D9F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5B7EDE-0B5E-232F-DEC4-EC14D7DA81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F0573E-7E41-BE35-847A-9AE5DA927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B0837-3519-4C92-6B22-504598CE773E}"/>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6" name="Footer Placeholder 5">
            <a:extLst>
              <a:ext uri="{FF2B5EF4-FFF2-40B4-BE49-F238E27FC236}">
                <a16:creationId xmlns:a16="http://schemas.microsoft.com/office/drawing/2014/main" id="{74C4AA1D-7CF7-4C11-3532-721DB9C9F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F37D8-BFB5-68A5-B9E1-EBDFA5F69039}"/>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24851515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BF57-C3A7-F3EA-3340-BAEE3EBB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930DEA-85B2-5ABC-4AF6-69670FA41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6CCCE4-4E34-B710-2F94-80F8FC919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3C98C-C631-B69A-845B-D39F5D0E0A55}"/>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6" name="Footer Placeholder 5">
            <a:extLst>
              <a:ext uri="{FF2B5EF4-FFF2-40B4-BE49-F238E27FC236}">
                <a16:creationId xmlns:a16="http://schemas.microsoft.com/office/drawing/2014/main" id="{3BCC701A-E8C9-6E62-CBD3-27133EC00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4A922-8360-7162-83F3-AC1FC1A7E6A5}"/>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107891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444F-0916-4B12-95BE-8FE540F81F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914C91-4A5E-4C6F-831E-E665EB70A1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6">
            <a:extLst>
              <a:ext uri="{FF2B5EF4-FFF2-40B4-BE49-F238E27FC236}">
                <a16:creationId xmlns:a16="http://schemas.microsoft.com/office/drawing/2014/main" id="{264B9649-E553-41F0-B52F-1D70304E910F}"/>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8" name="Slide Number Placeholder 7">
            <a:extLst>
              <a:ext uri="{FF2B5EF4-FFF2-40B4-BE49-F238E27FC236}">
                <a16:creationId xmlns:a16="http://schemas.microsoft.com/office/drawing/2014/main" id="{4F971E95-A73E-4A1F-A638-6904CC09928F}"/>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307646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42D7-11C3-C394-66B1-6D1E0F030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48FC7F-844C-CD26-EA71-530B49E7A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391E3-2A25-4CBB-55BC-C9895E28FB7E}"/>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5" name="Footer Placeholder 4">
            <a:extLst>
              <a:ext uri="{FF2B5EF4-FFF2-40B4-BE49-F238E27FC236}">
                <a16:creationId xmlns:a16="http://schemas.microsoft.com/office/drawing/2014/main" id="{5E6C1E73-705A-8918-5924-A186ACDE6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1D8C5-AB17-5D61-1B23-3B6AAFAB0C8D}"/>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3739619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574FC-406C-E84F-3F85-74A1FB0DEE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583DE5-FBD2-7E37-FC21-064D8D28C6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4CCDA-6CA8-1526-E9DA-B1441E291706}"/>
              </a:ext>
            </a:extLst>
          </p:cNvPr>
          <p:cNvSpPr>
            <a:spLocks noGrp="1"/>
          </p:cNvSpPr>
          <p:nvPr>
            <p:ph type="dt" sz="half" idx="10"/>
          </p:nvPr>
        </p:nvSpPr>
        <p:spPr/>
        <p:txBody>
          <a:bodyPr/>
          <a:lstStyle/>
          <a:p>
            <a:fld id="{1FA46138-CC27-42A9-BF42-CA5DCCE02A81}" type="datetimeFigureOut">
              <a:rPr lang="en-US" smtClean="0"/>
              <a:t>7/16/2024</a:t>
            </a:fld>
            <a:endParaRPr lang="en-US"/>
          </a:p>
        </p:txBody>
      </p:sp>
      <p:sp>
        <p:nvSpPr>
          <p:cNvPr id="5" name="Footer Placeholder 4">
            <a:extLst>
              <a:ext uri="{FF2B5EF4-FFF2-40B4-BE49-F238E27FC236}">
                <a16:creationId xmlns:a16="http://schemas.microsoft.com/office/drawing/2014/main" id="{7AC23E50-D17C-F4D3-1125-BE739DB73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C3824-ECA8-BDE3-D75C-DE2FDDD4AF03}"/>
              </a:ext>
            </a:extLst>
          </p:cNvPr>
          <p:cNvSpPr>
            <a:spLocks noGrp="1"/>
          </p:cNvSpPr>
          <p:nvPr>
            <p:ph type="sldNum" sz="quarter" idx="12"/>
          </p:nvPr>
        </p:nvSpPr>
        <p:spPr/>
        <p:txBody>
          <a:bodyPr/>
          <a:lstStyle/>
          <a:p>
            <a:fld id="{724255C6-C74A-420C-B61A-9624BC4597DA}" type="slidenum">
              <a:rPr lang="en-US" smtClean="0"/>
              <a:t>‹#›</a:t>
            </a:fld>
            <a:endParaRPr lang="en-US"/>
          </a:p>
        </p:txBody>
      </p:sp>
    </p:spTree>
    <p:extLst>
      <p:ext uri="{BB962C8B-B14F-4D97-AF65-F5344CB8AC3E}">
        <p14:creationId xmlns:p14="http://schemas.microsoft.com/office/powerpoint/2010/main" val="3448328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78EE-076C-39DB-5EDD-681EE7B66F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959D3-E4AA-EA4E-C3CD-7924404EE9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75BE32-731C-81F1-4E2C-01FFA8C14C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704F9C-0B54-2041-A294-DE0DD620115D}"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817A98CB-083E-E00C-0564-DEC960F00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Demetrius Roberts | Response to Public Conference for Freddie Mac Duty To Serve Proposal | Restricted to the internal use and administration of the FHFA  | Redistribution restricted outside of scope of FHFA use please contact author</a:t>
            </a:r>
          </a:p>
        </p:txBody>
      </p:sp>
      <p:sp>
        <p:nvSpPr>
          <p:cNvPr id="6" name="Slide Number Placeholder 5">
            <a:extLst>
              <a:ext uri="{FF2B5EF4-FFF2-40B4-BE49-F238E27FC236}">
                <a16:creationId xmlns:a16="http://schemas.microsoft.com/office/drawing/2014/main" id="{30C5D698-04D8-1EB1-7AA6-08E62AAAD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50948-AA3D-1C4D-963D-5266464CF3C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698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A65FC-E3A6-1A87-DA85-6E5793B046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AB414-07C0-FA33-1084-60895877D2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B7FCE-7896-1855-7D39-C6A0381EEA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FB6B73-B610-EE47-A304-565EAD45C748}"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0209D809-F93F-43AA-F17B-8298A621F7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Demetrius Roberts | Response to Public Conference for Freddie Mac Duty To Serve Proposal | Restricted to the internal use and administration of the FHFA  | Redistribution restricted outside of scope of FHFA use please contact author</a:t>
            </a:r>
          </a:p>
        </p:txBody>
      </p:sp>
      <p:sp>
        <p:nvSpPr>
          <p:cNvPr id="6" name="Slide Number Placeholder 5">
            <a:extLst>
              <a:ext uri="{FF2B5EF4-FFF2-40B4-BE49-F238E27FC236}">
                <a16:creationId xmlns:a16="http://schemas.microsoft.com/office/drawing/2014/main" id="{19CA4FA3-A18C-F3E6-C7A2-678BFE46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50948-AA3D-1C4D-963D-5266464CF3C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152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74DC2D-6F9A-4C37-BF18-CDAD904EEB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02B0181B-A0B5-4EC3-B00F-CC7800BC0A0F}"/>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8" name="Slide Number Placeholder 7">
            <a:extLst>
              <a:ext uri="{FF2B5EF4-FFF2-40B4-BE49-F238E27FC236}">
                <a16:creationId xmlns:a16="http://schemas.microsoft.com/office/drawing/2014/main" id="{57F827C8-E5F3-4703-B8CE-60B004BD87B2}"/>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276968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A1A7-2024-4390-94AE-6BF1D6A562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EDEB39-31EA-4930-B895-8E6EB4082BF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04DC7316-D9AE-4D2B-9E10-5CBE88D416C5}"/>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8" name="Slide Number Placeholder 7">
            <a:extLst>
              <a:ext uri="{FF2B5EF4-FFF2-40B4-BE49-F238E27FC236}">
                <a16:creationId xmlns:a16="http://schemas.microsoft.com/office/drawing/2014/main" id="{6784FFDC-E57A-446D-94CB-BCD4535CE656}"/>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dirty="0"/>
          </a:p>
        </p:txBody>
      </p:sp>
    </p:spTree>
    <p:extLst>
      <p:ext uri="{BB962C8B-B14F-4D97-AF65-F5344CB8AC3E}">
        <p14:creationId xmlns:p14="http://schemas.microsoft.com/office/powerpoint/2010/main" val="3473518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ags" Target="../tags/tag4.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ags" Target="../tags/tag9.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ags" Target="../tags/tag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6.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5.sv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4.png"/><Relationship Id="rId2" Type="http://schemas.openxmlformats.org/officeDocument/2006/relationships/slideLayout" Target="../slideLayouts/slideLayout32.xml"/><Relationship Id="rId16" Type="http://schemas.openxmlformats.org/officeDocument/2006/relationships/theme" Target="../theme/theme7.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26.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7.sv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4.png"/><Relationship Id="rId2" Type="http://schemas.openxmlformats.org/officeDocument/2006/relationships/slideLayout" Target="../slideLayouts/slideLayout47.xml"/><Relationship Id="rId16" Type="http://schemas.openxmlformats.org/officeDocument/2006/relationships/theme" Target="../theme/theme8.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6.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9674" y="5555826"/>
            <a:ext cx="9343437" cy="497395"/>
          </a:xfrm>
          <a:prstGeom prst="rect">
            <a:avLst/>
          </a:prstGeom>
        </p:spPr>
        <p:txBody>
          <a:bodyPr vert="horz" lIns="91440" tIns="0" rIns="91440" bIns="0" rtlCol="0" anchor="t" anchorCtr="0">
            <a:noAutofit/>
          </a:bodyPr>
          <a:lstStyle/>
          <a:p>
            <a:r>
              <a:rPr lang="en-US"/>
              <a:t>Click to edit Master title style</a:t>
            </a:r>
            <a:endParaRPr lang="en-US" dirty="0"/>
          </a:p>
        </p:txBody>
      </p:sp>
      <p:sp>
        <p:nvSpPr>
          <p:cNvPr id="19" name="Footer Placeholder 18"/>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Duty to Serve Underserved Market Plans</a:t>
            </a:r>
          </a:p>
        </p:txBody>
      </p:sp>
      <p:sp>
        <p:nvSpPr>
          <p:cNvPr id="20" name="Date Placeholder 19"/>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1" name="Text Placeholder 20"/>
          <p:cNvSpPr>
            <a:spLocks noGrp="1"/>
          </p:cNvSpPr>
          <p:nvPr>
            <p:ph type="body" idx="1"/>
          </p:nvPr>
        </p:nvSpPr>
        <p:spPr>
          <a:xfrm>
            <a:off x="609600" y="711204"/>
            <a:ext cx="10972800" cy="13349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10081704-8A4D-4A42-B689-9A55E56A600F}"/>
              </a:ext>
            </a:extLst>
          </p:cNvPr>
          <p:cNvSpPr txBox="1"/>
          <p:nvPr userDrawn="1"/>
        </p:nvSpPr>
        <p:spPr>
          <a:xfrm>
            <a:off x="0" y="0"/>
            <a:ext cx="12192000" cy="307777"/>
          </a:xfrm>
          <a:prstGeom prst="rect">
            <a:avLst/>
          </a:prstGeom>
          <a:noFill/>
        </p:spPr>
        <p:txBody>
          <a:bodyPr wrap="square" rtlCol="0">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CONTROLLED</a:t>
            </a:r>
          </a:p>
        </p:txBody>
      </p:sp>
      <p:cxnSp>
        <p:nvCxnSpPr>
          <p:cNvPr id="10" name="Straight Connector 9">
            <a:extLst>
              <a:ext uri="{FF2B5EF4-FFF2-40B4-BE49-F238E27FC236}">
                <a16:creationId xmlns:a16="http://schemas.microsoft.com/office/drawing/2014/main" id="{1D31AC2A-025D-4976-9168-FDCEA940C25B}"/>
              </a:ext>
            </a:extLst>
          </p:cNvPr>
          <p:cNvCxnSpPr>
            <a:cxnSpLocks/>
          </p:cNvCxnSpPr>
          <p:nvPr userDrawn="1"/>
        </p:nvCxnSpPr>
        <p:spPr>
          <a:xfrm>
            <a:off x="0" y="6010182"/>
            <a:ext cx="609600"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11" name="Picture 10" descr="Logo&#10;&#10;Description automatically generated">
            <a:extLst>
              <a:ext uri="{FF2B5EF4-FFF2-40B4-BE49-F238E27FC236}">
                <a16:creationId xmlns:a16="http://schemas.microsoft.com/office/drawing/2014/main" id="{61BF449A-D7F9-414F-8A3F-68EF936A1ADD}"/>
              </a:ext>
            </a:extLst>
          </p:cNvPr>
          <p:cNvPicPr>
            <a:picLocks noChangeAspect="1"/>
          </p:cNvPicPr>
          <p:nvPr userDrawn="1"/>
        </p:nvPicPr>
        <p:blipFill>
          <a:blip r:embed="rId5"/>
          <a:stretch>
            <a:fillRect/>
          </a:stretch>
        </p:blipFill>
        <p:spPr>
          <a:xfrm>
            <a:off x="789239" y="5599357"/>
            <a:ext cx="821650" cy="821650"/>
          </a:xfrm>
          <a:prstGeom prst="rect">
            <a:avLst/>
          </a:prstGeom>
        </p:spPr>
      </p:pic>
      <p:cxnSp>
        <p:nvCxnSpPr>
          <p:cNvPr id="12" name="Straight Connector 11">
            <a:extLst>
              <a:ext uri="{FF2B5EF4-FFF2-40B4-BE49-F238E27FC236}">
                <a16:creationId xmlns:a16="http://schemas.microsoft.com/office/drawing/2014/main" id="{2A4F60A5-E681-4F97-9360-2DBE0D8B58F4}"/>
              </a:ext>
            </a:extLst>
          </p:cNvPr>
          <p:cNvCxnSpPr>
            <a:cxnSpLocks/>
          </p:cNvCxnSpPr>
          <p:nvPr userDrawn="1"/>
        </p:nvCxnSpPr>
        <p:spPr>
          <a:xfrm>
            <a:off x="1758595" y="6010182"/>
            <a:ext cx="5176774"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1992643"/>
      </p:ext>
    </p:extLst>
  </p:cSld>
  <p:clrMap bg1="lt1" tx1="dk1" bg2="lt2" tx2="dk2" accent1="accent1" accent2="accent2" accent3="accent3" accent4="accent4" accent5="accent5" accent6="accent6" hlink="hlink" folHlink="folHlink"/>
  <p:sldLayoutIdLst>
    <p:sldLayoutId id="2147483685" r:id="rId1"/>
    <p:sldLayoutId id="2147483701" r:id="rId2"/>
  </p:sldLayoutIdLst>
  <p:hf hdr="0" dt="0"/>
  <p:txStyles>
    <p:titleStyle>
      <a:lvl1pPr algn="l" defTabSz="457200" rtl="0" eaLnBrk="1" latinLnBrk="0" hangingPunct="1">
        <a:spcBef>
          <a:spcPct val="0"/>
        </a:spcBef>
        <a:buNone/>
        <a:defRPr sz="3000" b="1" kern="1200" cap="all">
          <a:solidFill>
            <a:schemeClr val="tx1"/>
          </a:solidFill>
          <a:latin typeface="+mj-lt"/>
          <a:ea typeface="+mj-ea"/>
          <a:cs typeface="+mj-cs"/>
        </a:defRPr>
      </a:lvl1pPr>
    </p:titleStyle>
    <p:bodyStyle>
      <a:lvl1pPr marL="0" indent="0" algn="l" defTabSz="457200" rtl="0" eaLnBrk="1" latinLnBrk="0" hangingPunct="1">
        <a:lnSpc>
          <a:spcPct val="100000"/>
        </a:lnSpc>
        <a:spcBef>
          <a:spcPts val="0"/>
        </a:spcBef>
        <a:buFont typeface="Arial"/>
        <a:buNone/>
        <a:defRPr sz="1400" kern="1200" cap="all" spc="160">
          <a:solidFill>
            <a:schemeClr val="bg1"/>
          </a:solidFill>
          <a:latin typeface="+mn-lt"/>
          <a:ea typeface="+mn-ea"/>
          <a:cs typeface="+mn-cs"/>
        </a:defRPr>
      </a:lvl1pPr>
      <a:lvl2pPr marL="0" indent="0" algn="l" defTabSz="457200" rtl="0" eaLnBrk="1" latinLnBrk="0" hangingPunct="1">
        <a:lnSpc>
          <a:spcPct val="100000"/>
        </a:lnSpc>
        <a:spcBef>
          <a:spcPts val="0"/>
        </a:spcBef>
        <a:buFont typeface="Arial"/>
        <a:buNone/>
        <a:defRPr sz="2000" b="1" i="0" kern="1200" cap="all">
          <a:solidFill>
            <a:schemeClr val="bg1"/>
          </a:solidFill>
          <a:latin typeface="+mn-lt"/>
          <a:ea typeface="+mn-ea"/>
          <a:cs typeface="+mn-cs"/>
        </a:defRPr>
      </a:lvl2pPr>
      <a:lvl3pPr marL="0" indent="0" algn="l" defTabSz="457200" rtl="0" eaLnBrk="1" latinLnBrk="0" hangingPunct="1">
        <a:lnSpc>
          <a:spcPct val="100000"/>
        </a:lnSpc>
        <a:spcBef>
          <a:spcPts val="0"/>
        </a:spcBef>
        <a:buFont typeface="Arial"/>
        <a:buNone/>
        <a:defRPr sz="2000" b="1" i="0" kern="1200" cap="all">
          <a:solidFill>
            <a:schemeClr val="bg1"/>
          </a:solidFill>
          <a:latin typeface="+mn-lt"/>
          <a:ea typeface="+mn-ea"/>
          <a:cs typeface="+mn-cs"/>
        </a:defRPr>
      </a:lvl3pPr>
      <a:lvl4pPr marL="0" indent="0" algn="l" defTabSz="457200" rtl="0" eaLnBrk="1" latinLnBrk="0" hangingPunct="1">
        <a:lnSpc>
          <a:spcPct val="100000"/>
        </a:lnSpc>
        <a:spcBef>
          <a:spcPts val="0"/>
        </a:spcBef>
        <a:buFont typeface="Arial"/>
        <a:buNone/>
        <a:defRPr sz="2000" b="1" i="0" kern="1200" cap="all">
          <a:solidFill>
            <a:schemeClr val="bg1"/>
          </a:solidFill>
          <a:latin typeface="+mn-lt"/>
          <a:ea typeface="+mn-ea"/>
          <a:cs typeface="+mn-cs"/>
        </a:defRPr>
      </a:lvl4pPr>
      <a:lvl5pPr marL="0" indent="0" algn="l" defTabSz="457200" rtl="0" eaLnBrk="1" latinLnBrk="0" hangingPunct="1">
        <a:lnSpc>
          <a:spcPct val="100000"/>
        </a:lnSpc>
        <a:spcBef>
          <a:spcPts val="0"/>
        </a:spcBef>
        <a:buFont typeface="Arial"/>
        <a:buNone/>
        <a:defRPr sz="2000" b="1" i="0" kern="1200" cap="all">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22D5A-DBA4-8F60-B377-92087CE0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AAF37-75F9-8CDC-2633-EE25D51A87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66B5F-627F-2134-53B7-B35E594DE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05E6CE-0674-EF4E-A95C-3B738960FA80}" type="datetime1">
              <a:rPr lang="en-US" smtClean="0"/>
              <a:t>7/16/2024</a:t>
            </a:fld>
            <a:endParaRPr lang="en-US"/>
          </a:p>
        </p:txBody>
      </p:sp>
      <p:sp>
        <p:nvSpPr>
          <p:cNvPr id="5" name="Footer Placeholder 4">
            <a:extLst>
              <a:ext uri="{FF2B5EF4-FFF2-40B4-BE49-F238E27FC236}">
                <a16:creationId xmlns:a16="http://schemas.microsoft.com/office/drawing/2014/main" id="{581AF582-B237-A1C0-B3E7-959256C4AA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Demetrius Roberts | Response to Public Conference for Freddie Mac Duty To Serve Proposal | Restricted to the internal use and administration of the FHFA  | Redistribution restricted outside of scope of FHFA use please contact author</a:t>
            </a:r>
          </a:p>
        </p:txBody>
      </p:sp>
      <p:sp>
        <p:nvSpPr>
          <p:cNvPr id="6" name="Slide Number Placeholder 5">
            <a:extLst>
              <a:ext uri="{FF2B5EF4-FFF2-40B4-BE49-F238E27FC236}">
                <a16:creationId xmlns:a16="http://schemas.microsoft.com/office/drawing/2014/main" id="{D61E6186-CE29-7B55-F21C-E2A115AD37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550948-AA3D-1C4D-963D-5266464CF3C4}" type="slidenum">
              <a:rPr lang="en-US" smtClean="0"/>
              <a:t>‹#›</a:t>
            </a:fld>
            <a:endParaRPr lang="en-US"/>
          </a:p>
        </p:txBody>
      </p:sp>
    </p:spTree>
    <p:extLst>
      <p:ext uri="{BB962C8B-B14F-4D97-AF65-F5344CB8AC3E}">
        <p14:creationId xmlns:p14="http://schemas.microsoft.com/office/powerpoint/2010/main" val="4221803137"/>
      </p:ext>
    </p:extLst>
  </p:cSld>
  <p:clrMap bg1="lt1" tx1="dk1" bg2="lt2" tx2="dk2" accent1="accent1" accent2="accent2" accent3="accent3" accent4="accent4" accent5="accent5" accent6="accent6" hlink="hlink" folHlink="folHlink"/>
  <p:sldLayoutIdLst>
    <p:sldLayoutId id="2147483768" r:id="rId1"/>
    <p:sldLayoutId id="2147483769"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84286"/>
            <a:ext cx="10972800" cy="497395"/>
          </a:xfrm>
          <a:prstGeom prst="rect">
            <a:avLst/>
          </a:prstGeom>
        </p:spPr>
        <p:txBody>
          <a:bodyPr vert="horz" lIns="91440" tIns="0" rIns="9144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402587"/>
            <a:ext cx="10972800" cy="41683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 y="6275229"/>
            <a:ext cx="7416800" cy="365125"/>
          </a:xfrm>
          <a:prstGeom prst="rect">
            <a:avLst/>
          </a:prstGeom>
        </p:spPr>
        <p:txBody>
          <a:bodyPr vert="horz" lIns="91440" tIns="45720" rIns="91440" bIns="45720" rtlCol="0" anchor="ctr"/>
          <a:lstStyle>
            <a:lvl1pPr algn="l">
              <a:defRPr sz="1200" cap="all" spc="600">
                <a:solidFill>
                  <a:schemeClr val="tx1"/>
                </a:solidFill>
              </a:defRPr>
            </a:lvl1pPr>
          </a:lstStyle>
          <a:p>
            <a:r>
              <a:rPr lang="en-US"/>
              <a:t>Duty to Serve Underserved Market Plans</a:t>
            </a:r>
            <a:endParaRPr lang="en-US" dirty="0"/>
          </a:p>
        </p:txBody>
      </p:sp>
      <p:sp>
        <p:nvSpPr>
          <p:cNvPr id="6" name="Slide Number Placeholder 5"/>
          <p:cNvSpPr>
            <a:spLocks noGrp="1"/>
          </p:cNvSpPr>
          <p:nvPr>
            <p:ph type="sldNum" sz="quarter" idx="4"/>
          </p:nvPr>
        </p:nvSpPr>
        <p:spPr>
          <a:xfrm>
            <a:off x="9146869" y="6275229"/>
            <a:ext cx="2844800" cy="365125"/>
          </a:xfrm>
          <a:prstGeom prst="rect">
            <a:avLst/>
          </a:prstGeom>
        </p:spPr>
        <p:txBody>
          <a:bodyPr vert="horz" lIns="91440" tIns="45720" rIns="91440" bIns="45720" rtlCol="0" anchor="ctr"/>
          <a:lstStyle>
            <a:lvl1pPr algn="r">
              <a:defRPr sz="1200">
                <a:solidFill>
                  <a:schemeClr val="tx1"/>
                </a:solidFill>
              </a:defRPr>
            </a:lvl1pPr>
          </a:lstStyle>
          <a:p>
            <a:fld id="{7288D147-ED19-8E4C-8794-26A17D1986EA}" type="slidenum">
              <a:rPr lang="en-US" smtClean="0"/>
              <a:pPr/>
              <a:t>‹#›</a:t>
            </a:fld>
            <a:endParaRPr lang="en-US"/>
          </a:p>
        </p:txBody>
      </p:sp>
      <p:sp>
        <p:nvSpPr>
          <p:cNvPr id="8" name="TextBox 7">
            <a:extLst>
              <a:ext uri="{FF2B5EF4-FFF2-40B4-BE49-F238E27FC236}">
                <a16:creationId xmlns:a16="http://schemas.microsoft.com/office/drawing/2014/main" id="{87E417E1-33A9-4C83-A06F-597A9FC40160}"/>
              </a:ext>
            </a:extLst>
          </p:cNvPr>
          <p:cNvSpPr txBox="1"/>
          <p:nvPr userDrawn="1"/>
        </p:nvSpPr>
        <p:spPr>
          <a:xfrm>
            <a:off x="0" y="0"/>
            <a:ext cx="12192000" cy="307777"/>
          </a:xfrm>
          <a:prstGeom prst="rect">
            <a:avLst/>
          </a:prstGeom>
          <a:noFill/>
        </p:spPr>
        <p:txBody>
          <a:bodyPr wrap="square" rtlCol="0">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CONTROLLED</a:t>
            </a:r>
          </a:p>
        </p:txBody>
      </p:sp>
      <p:cxnSp>
        <p:nvCxnSpPr>
          <p:cNvPr id="10" name="Straight Connector 9">
            <a:extLst>
              <a:ext uri="{FF2B5EF4-FFF2-40B4-BE49-F238E27FC236}">
                <a16:creationId xmlns:a16="http://schemas.microsoft.com/office/drawing/2014/main" id="{E9A04D3D-F621-4144-AFCE-0E5E85626BEA}"/>
              </a:ext>
            </a:extLst>
          </p:cNvPr>
          <p:cNvCxnSpPr/>
          <p:nvPr userDrawn="1"/>
        </p:nvCxnSpPr>
        <p:spPr>
          <a:xfrm>
            <a:off x="0" y="6275229"/>
            <a:ext cx="10185009"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11" name="Picture 10" descr="Logo&#10;&#10;Description automatically generated">
            <a:extLst>
              <a:ext uri="{FF2B5EF4-FFF2-40B4-BE49-F238E27FC236}">
                <a16:creationId xmlns:a16="http://schemas.microsoft.com/office/drawing/2014/main" id="{75FB7976-C50B-4BF5-A0A7-1E8984AE15BE}"/>
              </a:ext>
            </a:extLst>
          </p:cNvPr>
          <p:cNvPicPr>
            <a:picLocks noChangeAspect="1"/>
          </p:cNvPicPr>
          <p:nvPr userDrawn="1"/>
        </p:nvPicPr>
        <p:blipFill>
          <a:blip r:embed="rId8"/>
          <a:stretch>
            <a:fillRect/>
          </a:stretch>
        </p:blipFill>
        <p:spPr>
          <a:xfrm>
            <a:off x="10383784" y="5818704"/>
            <a:ext cx="821650" cy="821650"/>
          </a:xfrm>
          <a:prstGeom prst="rect">
            <a:avLst/>
          </a:prstGeom>
        </p:spPr>
      </p:pic>
      <p:cxnSp>
        <p:nvCxnSpPr>
          <p:cNvPr id="12" name="Straight Connector 11">
            <a:extLst>
              <a:ext uri="{FF2B5EF4-FFF2-40B4-BE49-F238E27FC236}">
                <a16:creationId xmlns:a16="http://schemas.microsoft.com/office/drawing/2014/main" id="{888D5488-36F3-4187-B85F-E4FC81189ECF}"/>
              </a:ext>
            </a:extLst>
          </p:cNvPr>
          <p:cNvCxnSpPr>
            <a:cxnSpLocks/>
          </p:cNvCxnSpPr>
          <p:nvPr userDrawn="1"/>
        </p:nvCxnSpPr>
        <p:spPr>
          <a:xfrm>
            <a:off x="11370346" y="6273923"/>
            <a:ext cx="821654"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custDataLst>
      <p:tags r:id="rId6"/>
    </p:custDataLst>
    <p:extLst>
      <p:ext uri="{BB962C8B-B14F-4D97-AF65-F5344CB8AC3E}">
        <p14:creationId xmlns:p14="http://schemas.microsoft.com/office/powerpoint/2010/main" val="1914538615"/>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3" r:id="rId3"/>
    <p:sldLayoutId id="2147483654" r:id="rId4"/>
  </p:sldLayoutIdLst>
  <p:hf hdr="0" dt="0"/>
  <p:txStyles>
    <p:titleStyle>
      <a:lvl1pPr algn="l" defTabSz="457200" rtl="0" eaLnBrk="1" latinLnBrk="0" hangingPunct="1">
        <a:spcBef>
          <a:spcPct val="0"/>
        </a:spcBef>
        <a:buNone/>
        <a:defRPr sz="3000" kern="1200" cap="all">
          <a:solidFill>
            <a:schemeClr val="bg1"/>
          </a:solidFill>
          <a:latin typeface="+mj-lt"/>
          <a:ea typeface="+mj-ea"/>
          <a:cs typeface="+mj-cs"/>
        </a:defRPr>
      </a:lvl1pPr>
    </p:titleStyle>
    <p:bodyStyle>
      <a:lvl1pPr marL="0" indent="0" algn="l" defTabSz="457200" rtl="0" eaLnBrk="1" latinLnBrk="0" hangingPunct="1">
        <a:lnSpc>
          <a:spcPts val="4100"/>
        </a:lnSpc>
        <a:spcBef>
          <a:spcPts val="0"/>
        </a:spcBef>
        <a:buFont typeface="Arial"/>
        <a:buNone/>
        <a:defRPr sz="2400" kern="1200">
          <a:solidFill>
            <a:schemeClr val="tx1"/>
          </a:solidFill>
          <a:latin typeface="+mn-lt"/>
          <a:ea typeface="+mn-ea"/>
          <a:cs typeface="+mn-cs"/>
        </a:defRPr>
      </a:lvl1pPr>
      <a:lvl2pPr marL="742950" indent="-285750" algn="l" defTabSz="457200" rtl="0" eaLnBrk="1" latinLnBrk="0" hangingPunct="1">
        <a:lnSpc>
          <a:spcPts val="4100"/>
        </a:lnSpc>
        <a:spcBef>
          <a:spcPts val="0"/>
        </a:spcBef>
        <a:buFont typeface="Arial"/>
        <a:buChar char="•"/>
        <a:defRPr sz="2400" kern="1200">
          <a:solidFill>
            <a:schemeClr val="tx1"/>
          </a:solidFill>
          <a:latin typeface="+mn-lt"/>
          <a:ea typeface="+mn-ea"/>
          <a:cs typeface="+mn-cs"/>
        </a:defRPr>
      </a:lvl2pPr>
      <a:lvl3pPr marL="1143000" indent="-228600" algn="l" defTabSz="457200" rtl="0" eaLnBrk="1" latinLnBrk="0" hangingPunct="1">
        <a:lnSpc>
          <a:spcPts val="4100"/>
        </a:lnSpc>
        <a:spcBef>
          <a:spcPts val="0"/>
        </a:spcBef>
        <a:buFont typeface="Arial"/>
        <a:buChar char="•"/>
        <a:defRPr sz="2400" kern="1200">
          <a:solidFill>
            <a:schemeClr val="tx1"/>
          </a:solidFill>
          <a:latin typeface="+mn-lt"/>
          <a:ea typeface="+mn-ea"/>
          <a:cs typeface="+mn-cs"/>
        </a:defRPr>
      </a:lvl3pPr>
      <a:lvl4pPr marL="1600200" indent="-228600" algn="l" defTabSz="457200" rtl="0" eaLnBrk="1" latinLnBrk="0" hangingPunct="1">
        <a:lnSpc>
          <a:spcPts val="4100"/>
        </a:lnSpc>
        <a:spcBef>
          <a:spcPts val="0"/>
        </a:spcBef>
        <a:buFont typeface="Arial"/>
        <a:buChar char="•"/>
        <a:defRPr sz="2400" kern="1200">
          <a:solidFill>
            <a:schemeClr val="tx1"/>
          </a:solidFill>
          <a:latin typeface="+mn-lt"/>
          <a:ea typeface="+mn-ea"/>
          <a:cs typeface="+mn-cs"/>
        </a:defRPr>
      </a:lvl4pPr>
      <a:lvl5pPr marL="2057400" indent="-228600" algn="l" defTabSz="457200" rtl="0" eaLnBrk="1" latinLnBrk="0" hangingPunct="1">
        <a:lnSpc>
          <a:spcPts val="4100"/>
        </a:lnSpc>
        <a:spcBef>
          <a:spcPts val="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CA00E1B-E3A0-451E-A5A1-6630EF88E047}"/>
              </a:ext>
            </a:extLst>
          </p:cNvPr>
          <p:cNvSpPr txBox="1">
            <a:spLocks/>
          </p:cNvSpPr>
          <p:nvPr userDrawn="1"/>
        </p:nvSpPr>
        <p:spPr>
          <a:xfrm>
            <a:off x="609600" y="284286"/>
            <a:ext cx="10972800" cy="4973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Step 1 </a:t>
            </a:r>
            <a:endParaRPr lang="en-US" dirty="0"/>
          </a:p>
        </p:txBody>
      </p:sp>
      <p:cxnSp>
        <p:nvCxnSpPr>
          <p:cNvPr id="11" name="Straight Connector 10">
            <a:extLst>
              <a:ext uri="{FF2B5EF4-FFF2-40B4-BE49-F238E27FC236}">
                <a16:creationId xmlns:a16="http://schemas.microsoft.com/office/drawing/2014/main" id="{B2F04045-CF1D-4B28-AE4E-DFE776295630}"/>
              </a:ext>
            </a:extLst>
          </p:cNvPr>
          <p:cNvCxnSpPr/>
          <p:nvPr userDrawn="1"/>
        </p:nvCxnSpPr>
        <p:spPr>
          <a:xfrm>
            <a:off x="0" y="6275229"/>
            <a:ext cx="10185009"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12" name="Picture 11" descr="Logo&#10;&#10;Description automatically generated">
            <a:extLst>
              <a:ext uri="{FF2B5EF4-FFF2-40B4-BE49-F238E27FC236}">
                <a16:creationId xmlns:a16="http://schemas.microsoft.com/office/drawing/2014/main" id="{FC6DF6BD-0218-4067-84BF-FE7594D3E534}"/>
              </a:ext>
            </a:extLst>
          </p:cNvPr>
          <p:cNvPicPr>
            <a:picLocks noChangeAspect="1"/>
          </p:cNvPicPr>
          <p:nvPr userDrawn="1"/>
        </p:nvPicPr>
        <p:blipFill>
          <a:blip r:embed="rId10"/>
          <a:stretch>
            <a:fillRect/>
          </a:stretch>
        </p:blipFill>
        <p:spPr>
          <a:xfrm>
            <a:off x="10383784" y="5818704"/>
            <a:ext cx="821650" cy="821650"/>
          </a:xfrm>
          <a:prstGeom prst="rect">
            <a:avLst/>
          </a:prstGeom>
        </p:spPr>
      </p:pic>
      <p:cxnSp>
        <p:nvCxnSpPr>
          <p:cNvPr id="13" name="Straight Connector 12">
            <a:extLst>
              <a:ext uri="{FF2B5EF4-FFF2-40B4-BE49-F238E27FC236}">
                <a16:creationId xmlns:a16="http://schemas.microsoft.com/office/drawing/2014/main" id="{8BB826EB-59DB-4832-BE6C-8E44C1C42BB1}"/>
              </a:ext>
            </a:extLst>
          </p:cNvPr>
          <p:cNvCxnSpPr>
            <a:cxnSpLocks/>
          </p:cNvCxnSpPr>
          <p:nvPr userDrawn="1"/>
        </p:nvCxnSpPr>
        <p:spPr>
          <a:xfrm>
            <a:off x="11370346" y="6273923"/>
            <a:ext cx="821654"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id="{DC1A7EB6-8211-4EDD-B2AE-4BDF9F594B43}"/>
              </a:ext>
            </a:extLst>
          </p:cNvPr>
          <p:cNvSpPr/>
          <p:nvPr userDrawn="1"/>
        </p:nvSpPr>
        <p:spPr>
          <a:xfrm>
            <a:off x="0" y="191614"/>
            <a:ext cx="12192000" cy="862001"/>
          </a:xfrm>
          <a:prstGeom prst="rect">
            <a:avLst/>
          </a:prstGeom>
          <a:solidFill>
            <a:srgbClr val="18306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BD71A4-F011-4D66-9E6A-B12595392D85}"/>
              </a:ext>
            </a:extLst>
          </p:cNvPr>
          <p:cNvSpPr/>
          <p:nvPr userDrawn="1"/>
        </p:nvSpPr>
        <p:spPr>
          <a:xfrm>
            <a:off x="0" y="146057"/>
            <a:ext cx="12192000" cy="91440"/>
          </a:xfrm>
          <a:prstGeom prst="rect">
            <a:avLst/>
          </a:prstGeom>
          <a:solidFill>
            <a:srgbClr val="4C6DA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BE892A-795E-4F4E-ABEC-830B1E2C13DE}"/>
              </a:ext>
            </a:extLst>
          </p:cNvPr>
          <p:cNvSpPr/>
          <p:nvPr userDrawn="1"/>
        </p:nvSpPr>
        <p:spPr>
          <a:xfrm>
            <a:off x="0" y="988308"/>
            <a:ext cx="12192000" cy="91440"/>
          </a:xfrm>
          <a:prstGeom prst="rect">
            <a:avLst/>
          </a:prstGeom>
          <a:solidFill>
            <a:srgbClr val="4C6DA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D67ABAFD-80EE-4761-AD60-9E7C3B79FCB3}"/>
              </a:ext>
            </a:extLst>
          </p:cNvPr>
          <p:cNvSpPr txBox="1">
            <a:spLocks/>
          </p:cNvSpPr>
          <p:nvPr userDrawn="1"/>
        </p:nvSpPr>
        <p:spPr>
          <a:xfrm>
            <a:off x="609600" y="407352"/>
            <a:ext cx="10972800" cy="497395"/>
          </a:xfrm>
          <a:prstGeom prst="rect">
            <a:avLst/>
          </a:prstGeom>
        </p:spPr>
        <p:txBody>
          <a:bodyPr vert="horz" lIns="91440" tIns="0" rIns="91440" bIns="0" rtlCol="0" anchor="t" anchorCtr="0">
            <a:noAutofit/>
          </a:bodyPr>
          <a:lstStyle>
            <a:lvl1pPr algn="l" defTabSz="457200" rtl="0" eaLnBrk="1" latinLnBrk="0" hangingPunct="1">
              <a:spcBef>
                <a:spcPct val="0"/>
              </a:spcBef>
              <a:buNone/>
              <a:defRPr sz="3000" kern="1200" cap="all">
                <a:solidFill>
                  <a:schemeClr val="bg1"/>
                </a:solidFill>
                <a:latin typeface="+mj-lt"/>
                <a:ea typeface="+mj-ea"/>
                <a:cs typeface="+mj-cs"/>
              </a:defRPr>
            </a:lvl1pPr>
          </a:lstStyle>
          <a:p>
            <a:r>
              <a:rPr lang="en-US" dirty="0"/>
              <a:t>Insert header</a:t>
            </a:r>
          </a:p>
        </p:txBody>
      </p:sp>
      <p:sp>
        <p:nvSpPr>
          <p:cNvPr id="19" name="TextBox 18">
            <a:extLst>
              <a:ext uri="{FF2B5EF4-FFF2-40B4-BE49-F238E27FC236}">
                <a16:creationId xmlns:a16="http://schemas.microsoft.com/office/drawing/2014/main" id="{454EE3A6-BA09-45E2-B672-2264079B636C}"/>
              </a:ext>
            </a:extLst>
          </p:cNvPr>
          <p:cNvSpPr txBox="1"/>
          <p:nvPr userDrawn="1"/>
        </p:nvSpPr>
        <p:spPr>
          <a:xfrm>
            <a:off x="0" y="0"/>
            <a:ext cx="12192000" cy="307777"/>
          </a:xfrm>
          <a:prstGeom prst="rect">
            <a:avLst/>
          </a:prstGeom>
          <a:noFill/>
        </p:spPr>
        <p:txBody>
          <a:bodyPr wrap="square" rtlCol="0">
            <a:spAutoFit/>
          </a:bodyPr>
          <a:lstStyle/>
          <a:p>
            <a:pPr algn="ctr"/>
            <a:r>
              <a:rPr lang="en-US" sz="1400" dirty="0">
                <a:solidFill>
                  <a:srgbClr val="000000"/>
                </a:solidFill>
                <a:latin typeface="Times New Roman" panose="02020603050405020304" pitchFamily="18" charset="0"/>
                <a:cs typeface="Times New Roman" panose="02020603050405020304" pitchFamily="18" charset="0"/>
              </a:rPr>
              <a:t>CONTROLLED</a:t>
            </a:r>
          </a:p>
        </p:txBody>
      </p:sp>
      <p:sp>
        <p:nvSpPr>
          <p:cNvPr id="20" name="Footer Placeholder 5">
            <a:extLst>
              <a:ext uri="{FF2B5EF4-FFF2-40B4-BE49-F238E27FC236}">
                <a16:creationId xmlns:a16="http://schemas.microsoft.com/office/drawing/2014/main" id="{4D5912CA-79F4-44C2-A3E6-78186B1229B5}"/>
              </a:ext>
            </a:extLst>
          </p:cNvPr>
          <p:cNvSpPr>
            <a:spLocks noGrp="1"/>
          </p:cNvSpPr>
          <p:nvPr>
            <p:ph type="ftr" sz="quarter" idx="3"/>
          </p:nvPr>
        </p:nvSpPr>
        <p:spPr>
          <a:xfrm>
            <a:off x="609600" y="6275229"/>
            <a:ext cx="7416800" cy="365125"/>
          </a:xfrm>
          <a:prstGeom prst="rect">
            <a:avLst/>
          </a:prstGeom>
        </p:spPr>
        <p:txBody>
          <a:bodyPr/>
          <a:lstStyle/>
          <a:p>
            <a:r>
              <a:rPr lang="en-US"/>
              <a:t>Duty to Serve Underserved Market Plans</a:t>
            </a:r>
            <a:endParaRPr lang="en-US" dirty="0"/>
          </a:p>
        </p:txBody>
      </p:sp>
      <p:sp>
        <p:nvSpPr>
          <p:cNvPr id="21" name="Slide Number Placeholder 6">
            <a:extLst>
              <a:ext uri="{FF2B5EF4-FFF2-40B4-BE49-F238E27FC236}">
                <a16:creationId xmlns:a16="http://schemas.microsoft.com/office/drawing/2014/main" id="{A38704A4-93CB-476D-A654-289B509E9C1A}"/>
              </a:ext>
            </a:extLst>
          </p:cNvPr>
          <p:cNvSpPr>
            <a:spLocks noGrp="1"/>
          </p:cNvSpPr>
          <p:nvPr>
            <p:ph type="sldNum" sz="quarter" idx="4"/>
          </p:nvPr>
        </p:nvSpPr>
        <p:spPr>
          <a:xfrm>
            <a:off x="9146869" y="6275229"/>
            <a:ext cx="2844800" cy="365125"/>
          </a:xfrm>
          <a:prstGeom prst="rect">
            <a:avLst/>
          </a:prstGeom>
        </p:spPr>
        <p:txBody>
          <a:bodyPr/>
          <a:lstStyle/>
          <a:p>
            <a:fld id="{7288D147-ED19-8E4C-8794-26A17D1986EA}" type="slidenum">
              <a:rPr lang="en-US" smtClean="0"/>
              <a:pPr/>
              <a:t>‹#›</a:t>
            </a:fld>
            <a:endParaRPr lang="en-US"/>
          </a:p>
        </p:txBody>
      </p:sp>
    </p:spTree>
    <p:extLst>
      <p:ext uri="{BB962C8B-B14F-4D97-AF65-F5344CB8AC3E}">
        <p14:creationId xmlns:p14="http://schemas.microsoft.com/office/powerpoint/2010/main" val="3770988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9" r:id="rId6"/>
    <p:sldLayoutId id="2147483710" r:id="rId7"/>
    <p:sldLayoutId id="2147483711"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2637" y="293446"/>
            <a:ext cx="10972800" cy="497395"/>
          </a:xfrm>
          <a:prstGeom prst="rect">
            <a:avLst/>
          </a:prstGeom>
        </p:spPr>
        <p:txBody>
          <a:bodyPr vert="horz" lIns="91440" tIns="0" rIns="9144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02637" y="1436114"/>
            <a:ext cx="10972800" cy="41653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 y="6281929"/>
            <a:ext cx="7416800" cy="365125"/>
          </a:xfrm>
          <a:prstGeom prst="rect">
            <a:avLst/>
          </a:prstGeom>
        </p:spPr>
        <p:txBody>
          <a:bodyPr vert="horz" lIns="91440" tIns="45720" rIns="91440" bIns="45720" rtlCol="0" anchor="ctr"/>
          <a:lstStyle>
            <a:lvl1pPr algn="l">
              <a:defRPr sz="1200" cap="all" spc="600">
                <a:solidFill>
                  <a:srgbClr val="FFFFFF"/>
                </a:solidFill>
              </a:defRPr>
            </a:lvl1pPr>
          </a:lstStyle>
          <a:p>
            <a:r>
              <a:rPr lang="en-US"/>
              <a:t>Duty to Serve Underserved Market Plans</a:t>
            </a:r>
            <a:endParaRPr lang="en-US" dirty="0"/>
          </a:p>
        </p:txBody>
      </p:sp>
      <p:sp>
        <p:nvSpPr>
          <p:cNvPr id="6" name="Slide Number Placeholder 5"/>
          <p:cNvSpPr>
            <a:spLocks noGrp="1"/>
          </p:cNvSpPr>
          <p:nvPr>
            <p:ph type="sldNum" sz="quarter" idx="4"/>
          </p:nvPr>
        </p:nvSpPr>
        <p:spPr>
          <a:xfrm>
            <a:off x="9144000" y="6281929"/>
            <a:ext cx="2844800" cy="365125"/>
          </a:xfrm>
          <a:prstGeom prst="rect">
            <a:avLst/>
          </a:prstGeom>
        </p:spPr>
        <p:txBody>
          <a:bodyPr vert="horz" lIns="91440" tIns="45720" rIns="91440" bIns="45720" rtlCol="0" anchor="ctr"/>
          <a:lstStyle>
            <a:lvl1pPr algn="r">
              <a:defRPr sz="1200">
                <a:solidFill>
                  <a:srgbClr val="FFFFFF"/>
                </a:solidFill>
              </a:defRPr>
            </a:lvl1pPr>
          </a:lstStyle>
          <a:p>
            <a:fld id="{7288D147-ED19-8E4C-8794-26A17D1986EA}" type="slidenum">
              <a:rPr lang="en-US" smtClean="0"/>
              <a:pPr/>
              <a:t>‹#›</a:t>
            </a:fld>
            <a:endParaRPr lang="en-US"/>
          </a:p>
        </p:txBody>
      </p:sp>
      <p:sp>
        <p:nvSpPr>
          <p:cNvPr id="9" name="TextBox 8">
            <a:extLst>
              <a:ext uri="{FF2B5EF4-FFF2-40B4-BE49-F238E27FC236}">
                <a16:creationId xmlns:a16="http://schemas.microsoft.com/office/drawing/2014/main" id="{C9289E10-1019-49BF-AACA-51938F97DF6D}"/>
              </a:ext>
            </a:extLst>
          </p:cNvPr>
          <p:cNvSpPr txBox="1"/>
          <p:nvPr userDrawn="1"/>
        </p:nvSpPr>
        <p:spPr>
          <a:xfrm>
            <a:off x="0" y="0"/>
            <a:ext cx="12192000" cy="307777"/>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CONTROLLED</a:t>
            </a:r>
          </a:p>
        </p:txBody>
      </p:sp>
      <p:cxnSp>
        <p:nvCxnSpPr>
          <p:cNvPr id="13" name="Straight Connector 12">
            <a:extLst>
              <a:ext uri="{FF2B5EF4-FFF2-40B4-BE49-F238E27FC236}">
                <a16:creationId xmlns:a16="http://schemas.microsoft.com/office/drawing/2014/main" id="{E2B37CA8-1A30-4193-BCB6-AB7B776D7958}"/>
              </a:ext>
            </a:extLst>
          </p:cNvPr>
          <p:cNvCxnSpPr/>
          <p:nvPr userDrawn="1"/>
        </p:nvCxnSpPr>
        <p:spPr>
          <a:xfrm>
            <a:off x="0" y="6275229"/>
            <a:ext cx="10185009"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EA70F839-D5B3-4ED6-90F2-2F033C6A3A7C}"/>
              </a:ext>
            </a:extLst>
          </p:cNvPr>
          <p:cNvPicPr>
            <a:picLocks noChangeAspect="1"/>
          </p:cNvPicPr>
          <p:nvPr userDrawn="1"/>
        </p:nvPicPr>
        <p:blipFill>
          <a:blip r:embed="rId8"/>
          <a:srcRect/>
          <a:stretch/>
        </p:blipFill>
        <p:spPr>
          <a:xfrm>
            <a:off x="10383784" y="5875833"/>
            <a:ext cx="821650" cy="707392"/>
          </a:xfrm>
          <a:prstGeom prst="rect">
            <a:avLst/>
          </a:prstGeom>
        </p:spPr>
      </p:pic>
      <p:cxnSp>
        <p:nvCxnSpPr>
          <p:cNvPr id="15" name="Straight Connector 14">
            <a:extLst>
              <a:ext uri="{FF2B5EF4-FFF2-40B4-BE49-F238E27FC236}">
                <a16:creationId xmlns:a16="http://schemas.microsoft.com/office/drawing/2014/main" id="{72E1A65C-429C-44FF-908C-82A66ED21237}"/>
              </a:ext>
            </a:extLst>
          </p:cNvPr>
          <p:cNvCxnSpPr>
            <a:cxnSpLocks/>
          </p:cNvCxnSpPr>
          <p:nvPr userDrawn="1"/>
        </p:nvCxnSpPr>
        <p:spPr>
          <a:xfrm>
            <a:off x="11370346" y="6273923"/>
            <a:ext cx="821654"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Tree>
    <p:custDataLst>
      <p:tags r:id="rId6"/>
    </p:custDataLst>
    <p:extLst>
      <p:ext uri="{BB962C8B-B14F-4D97-AF65-F5344CB8AC3E}">
        <p14:creationId xmlns:p14="http://schemas.microsoft.com/office/powerpoint/2010/main" val="1500214753"/>
      </p:ext>
    </p:extLst>
  </p:cSld>
  <p:clrMap bg1="lt1" tx1="dk1" bg2="lt2" tx2="dk2" accent1="accent1" accent2="accent2" accent3="accent3" accent4="accent4" accent5="accent5" accent6="accent6" hlink="hlink" folHlink="folHlink"/>
  <p:sldLayoutIdLst>
    <p:sldLayoutId id="2147483686" r:id="rId1"/>
    <p:sldLayoutId id="2147483674" r:id="rId2"/>
    <p:sldLayoutId id="2147483675" r:id="rId3"/>
    <p:sldLayoutId id="2147483676" r:id="rId4"/>
  </p:sldLayoutIdLst>
  <p:hf hdr="0" dt="0"/>
  <p:txStyles>
    <p:titleStyle>
      <a:lvl1pPr algn="l" defTabSz="457200" rtl="0" eaLnBrk="1" latinLnBrk="0" hangingPunct="1">
        <a:spcBef>
          <a:spcPct val="0"/>
        </a:spcBef>
        <a:buNone/>
        <a:defRPr sz="3000" kern="1200" cap="all">
          <a:solidFill>
            <a:schemeClr val="bg1"/>
          </a:solidFill>
          <a:latin typeface="+mj-lt"/>
          <a:ea typeface="+mj-ea"/>
          <a:cs typeface="+mj-cs"/>
        </a:defRPr>
      </a:lvl1pPr>
    </p:titleStyle>
    <p:bodyStyle>
      <a:lvl1pPr marL="0" indent="0" algn="l" defTabSz="457200" rtl="0" eaLnBrk="1" latinLnBrk="0" hangingPunct="1">
        <a:lnSpc>
          <a:spcPts val="4100"/>
        </a:lnSpc>
        <a:spcBef>
          <a:spcPts val="0"/>
        </a:spcBef>
        <a:buFont typeface="Arial"/>
        <a:buNone/>
        <a:defRPr sz="2400" kern="1200">
          <a:solidFill>
            <a:schemeClr val="bg1"/>
          </a:solidFill>
          <a:latin typeface="+mn-lt"/>
          <a:ea typeface="+mn-ea"/>
          <a:cs typeface="+mn-cs"/>
        </a:defRPr>
      </a:lvl1pPr>
      <a:lvl2pPr marL="742950" indent="-285750" algn="l" defTabSz="457200" rtl="0" eaLnBrk="1" latinLnBrk="0" hangingPunct="1">
        <a:lnSpc>
          <a:spcPts val="4100"/>
        </a:lnSpc>
        <a:spcBef>
          <a:spcPts val="0"/>
        </a:spcBef>
        <a:buFont typeface="Arial"/>
        <a:buChar char="•"/>
        <a:defRPr sz="2400" kern="1200">
          <a:solidFill>
            <a:schemeClr val="bg1"/>
          </a:solidFill>
          <a:latin typeface="+mn-lt"/>
          <a:ea typeface="+mn-ea"/>
          <a:cs typeface="+mn-cs"/>
        </a:defRPr>
      </a:lvl2pPr>
      <a:lvl3pPr marL="1143000" indent="-228600" algn="l" defTabSz="457200" rtl="0" eaLnBrk="1" latinLnBrk="0" hangingPunct="1">
        <a:lnSpc>
          <a:spcPts val="4100"/>
        </a:lnSpc>
        <a:spcBef>
          <a:spcPts val="0"/>
        </a:spcBef>
        <a:buFont typeface="Arial"/>
        <a:buChar char="•"/>
        <a:defRPr sz="2400" kern="1200">
          <a:solidFill>
            <a:schemeClr val="bg1"/>
          </a:solidFill>
          <a:latin typeface="+mn-lt"/>
          <a:ea typeface="+mn-ea"/>
          <a:cs typeface="+mn-cs"/>
        </a:defRPr>
      </a:lvl3pPr>
      <a:lvl4pPr marL="1600200" indent="-228600" algn="l" defTabSz="457200" rtl="0" eaLnBrk="1" latinLnBrk="0" hangingPunct="1">
        <a:lnSpc>
          <a:spcPts val="4100"/>
        </a:lnSpc>
        <a:spcBef>
          <a:spcPts val="0"/>
        </a:spcBef>
        <a:buFont typeface="Arial"/>
        <a:buChar char="•"/>
        <a:defRPr sz="2400" kern="1200">
          <a:solidFill>
            <a:schemeClr val="bg1"/>
          </a:solidFill>
          <a:latin typeface="+mn-lt"/>
          <a:ea typeface="+mn-ea"/>
          <a:cs typeface="+mn-cs"/>
        </a:defRPr>
      </a:lvl4pPr>
      <a:lvl5pPr marL="2057400" indent="-228600" algn="l" defTabSz="457200" rtl="0" eaLnBrk="1" latinLnBrk="0" hangingPunct="1">
        <a:lnSpc>
          <a:spcPts val="4100"/>
        </a:lnSpc>
        <a:spcBef>
          <a:spcPts val="0"/>
        </a:spcBef>
        <a:buFont typeface="Arial"/>
        <a:buChar char="•"/>
        <a:defRPr sz="2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02035"/>
            <a:ext cx="10158789" cy="584559"/>
          </a:xfrm>
          <a:prstGeom prst="rect">
            <a:avLst/>
          </a:prstGeom>
        </p:spPr>
        <p:txBody>
          <a:bodyPr vert="horz" lIns="0" tIns="0" rIns="0" bIns="0" rtlCol="0" anchor="t">
            <a:noAutofit/>
          </a:bodyPr>
          <a:lstStyle/>
          <a:p>
            <a:r>
              <a:rPr lang="en-US" dirty="0"/>
              <a:t>Click to edit Master title style</a:t>
            </a:r>
          </a:p>
        </p:txBody>
      </p:sp>
      <p:sp>
        <p:nvSpPr>
          <p:cNvPr id="11" name="Slide Number Placeholder 7"/>
          <p:cNvSpPr>
            <a:spLocks noGrp="1"/>
          </p:cNvSpPr>
          <p:nvPr>
            <p:ph type="sldNum" sz="quarter" idx="4"/>
          </p:nvPr>
        </p:nvSpPr>
        <p:spPr>
          <a:xfrm>
            <a:off x="9278572" y="6356353"/>
            <a:ext cx="2844800" cy="365125"/>
          </a:xfrm>
          <a:prstGeom prst="rect">
            <a:avLst/>
          </a:prstGeom>
        </p:spPr>
        <p:txBody>
          <a:bodyPr/>
          <a:lstStyle>
            <a:lvl1pPr algn="r">
              <a:defRPr sz="1200">
                <a:solidFill>
                  <a:srgbClr val="FFFFFF"/>
                </a:solidFill>
              </a:defRPr>
            </a:lvl1pPr>
          </a:lstStyle>
          <a:p>
            <a:fld id="{7288D147-ED19-8E4C-8794-26A17D1986EA}" type="slidenum">
              <a:rPr lang="en-US" smtClean="0"/>
              <a:pPr/>
              <a:t>‹#›</a:t>
            </a:fld>
            <a:endParaRPr lang="en-US" dirty="0"/>
          </a:p>
        </p:txBody>
      </p:sp>
      <p:sp>
        <p:nvSpPr>
          <p:cNvPr id="6" name="Footer Placeholder 2"/>
          <p:cNvSpPr>
            <a:spLocks noGrp="1"/>
          </p:cNvSpPr>
          <p:nvPr>
            <p:ph type="ftr" sz="quarter" idx="3"/>
          </p:nvPr>
        </p:nvSpPr>
        <p:spPr>
          <a:xfrm>
            <a:off x="609600" y="288574"/>
            <a:ext cx="7416800" cy="365125"/>
          </a:xfrm>
          <a:prstGeom prst="rect">
            <a:avLst/>
          </a:prstGeom>
        </p:spPr>
        <p:txBody>
          <a:bodyPr anchor="b"/>
          <a:lstStyle>
            <a:lvl1pPr>
              <a:defRPr sz="1200" cap="all" spc="600">
                <a:solidFill>
                  <a:schemeClr val="tx1"/>
                </a:solidFill>
              </a:defRPr>
            </a:lvl1pPr>
          </a:lstStyle>
          <a:p>
            <a:r>
              <a:rPr lang="en-US"/>
              <a:t>Duty to Serve Underserved Market Plans</a:t>
            </a:r>
            <a:endParaRPr lang="en-US" dirty="0"/>
          </a:p>
        </p:txBody>
      </p:sp>
      <p:sp>
        <p:nvSpPr>
          <p:cNvPr id="5" name="TextBox 4"/>
          <p:cNvSpPr txBox="1"/>
          <p:nvPr userDrawn="1"/>
        </p:nvSpPr>
        <p:spPr>
          <a:xfrm>
            <a:off x="5283527" y="-12471"/>
            <a:ext cx="1641231" cy="276999"/>
          </a:xfrm>
          <a:prstGeom prst="rect">
            <a:avLst/>
          </a:prstGeom>
          <a:noFill/>
        </p:spPr>
        <p:txBody>
          <a:bodyPr wrap="square" rtlCol="0">
            <a:spAutoFit/>
          </a:bodyPr>
          <a:lstStyle/>
          <a:p>
            <a:r>
              <a:rPr lang="en-US" sz="1200" dirty="0">
                <a:solidFill>
                  <a:srgbClr val="000000"/>
                </a:solidFill>
                <a:latin typeface="Times New Roman" panose="02020603050405020304" pitchFamily="18" charset="0"/>
                <a:cs typeface="Times New Roman" panose="02020603050405020304" pitchFamily="18" charset="0"/>
              </a:rPr>
              <a:t>CONTROLLED</a:t>
            </a:r>
          </a:p>
        </p:txBody>
      </p:sp>
    </p:spTree>
    <p:custDataLst>
      <p:tags r:id="rId4"/>
    </p:custDataLst>
    <p:extLst>
      <p:ext uri="{BB962C8B-B14F-4D97-AF65-F5344CB8AC3E}">
        <p14:creationId xmlns:p14="http://schemas.microsoft.com/office/powerpoint/2010/main" val="633883091"/>
      </p:ext>
    </p:extLst>
  </p:cSld>
  <p:clrMap bg1="lt1" tx1="dk1" bg2="lt2" tx2="dk2" accent1="accent1" accent2="accent2" accent3="accent3" accent4="accent4" accent5="accent5" accent6="accent6" hlink="hlink" folHlink="folHlink"/>
  <p:sldLayoutIdLst>
    <p:sldLayoutId id="2147483678" r:id="rId1"/>
    <p:sldLayoutId id="2147483679" r:id="rId2"/>
  </p:sldLayoutIdLst>
  <p:hf hdr="0" dt="0"/>
  <p:txStyles>
    <p:titleStyle>
      <a:lvl1pPr algn="l" defTabSz="457200" rtl="0" eaLnBrk="1" latinLnBrk="0" hangingPunct="1">
        <a:spcBef>
          <a:spcPct val="0"/>
        </a:spcBef>
        <a:buNone/>
        <a:defRPr sz="3000" b="0" kern="1200" cap="all" spc="3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0360152" cy="685252"/>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914400" y="2835770"/>
            <a:ext cx="10360152" cy="153067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9895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dt="0"/>
  <p:txStyles>
    <p:titleStyle>
      <a:lvl1pPr algn="l" defTabSz="914400" rtl="0" eaLnBrk="1" latinLnBrk="0" hangingPunct="1">
        <a:lnSpc>
          <a:spcPct val="70000"/>
        </a:lnSpc>
        <a:spcBef>
          <a:spcPct val="0"/>
        </a:spcBef>
        <a:spcAft>
          <a:spcPts val="1200"/>
        </a:spcAft>
        <a:buNone/>
        <a:defRPr sz="60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9525" indent="-283464"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573088" indent="-2873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860425" indent="-2873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147763" indent="-2873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576">
          <p15:clr>
            <a:srgbClr val="F26B43"/>
          </p15:clr>
        </p15:guide>
        <p15:guide id="3" orient="horz" pos="1200">
          <p15:clr>
            <a:srgbClr val="F26B43"/>
          </p15:clr>
        </p15:guide>
        <p15:guide id="4" orient="horz" pos="576">
          <p15:clr>
            <a:srgbClr val="F26B43"/>
          </p15:clr>
        </p15:guide>
        <p15:guide id="6" orient="horz" pos="3888">
          <p15:clr>
            <a:srgbClr val="F26B43"/>
          </p15:clr>
        </p15:guide>
        <p15:guide id="7" orient="horz" pos="4032">
          <p15:clr>
            <a:srgbClr val="F26B43"/>
          </p15:clr>
        </p15:guide>
        <p15:guide id="8" pos="1992">
          <p15:clr>
            <a:srgbClr val="F26B43"/>
          </p15:clr>
        </p15:guide>
        <p15:guide id="9" pos="2280">
          <p15:clr>
            <a:srgbClr val="F26B43"/>
          </p15:clr>
        </p15:guide>
        <p15:guide id="10" pos="3696">
          <p15:clr>
            <a:srgbClr val="F26B43"/>
          </p15:clr>
        </p15:guide>
        <p15:guide id="11" pos="3984">
          <p15:clr>
            <a:srgbClr val="F26B43"/>
          </p15:clr>
        </p15:guide>
        <p15:guide id="12" pos="5400">
          <p15:clr>
            <a:srgbClr val="F26B43"/>
          </p15:clr>
        </p15:guide>
        <p15:guide id="13" pos="5688">
          <p15:clr>
            <a:srgbClr val="F26B43"/>
          </p15:clr>
        </p15:guide>
        <p15:guide id="15" pos="6936">
          <p15:clr>
            <a:srgbClr val="9FCC3B"/>
          </p15:clr>
        </p15:guide>
        <p15:guide id="16" pos="7152">
          <p15:clr>
            <a:srgbClr val="F26B43"/>
          </p15:clr>
        </p15:guide>
        <p15:guide id="17" pos="864">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0360152" cy="603627"/>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914400" y="2294391"/>
            <a:ext cx="10360152" cy="201080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33D9CB9E-9E67-E847-895A-287C39C4DFE3}"/>
              </a:ext>
            </a:extLst>
          </p:cNvPr>
          <p:cNvPicPr>
            <a:picLocks noChangeAspect="1"/>
          </p:cNvPicPr>
          <p:nvPr userDrawn="1"/>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10466340" y="5132340"/>
            <a:ext cx="1729701" cy="1721618"/>
          </a:xfrm>
          <a:prstGeom prst="rect">
            <a:avLst/>
          </a:prstGeom>
        </p:spPr>
      </p:pic>
      <p:sp>
        <p:nvSpPr>
          <p:cNvPr id="4" name="Slide Number Placeholder 5">
            <a:extLst>
              <a:ext uri="{FF2B5EF4-FFF2-40B4-BE49-F238E27FC236}">
                <a16:creationId xmlns:a16="http://schemas.microsoft.com/office/drawing/2014/main" id="{FBF372E0-DC24-E5CE-435A-E41414AC5796}"/>
              </a:ext>
            </a:extLst>
          </p:cNvPr>
          <p:cNvSpPr txBox="1">
            <a:spLocks/>
          </p:cNvSpPr>
          <p:nvPr userDrawn="1"/>
        </p:nvSpPr>
        <p:spPr>
          <a:xfrm>
            <a:off x="11191334" y="6534205"/>
            <a:ext cx="310552"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lang="en-US" sz="800" b="0" i="0" kern="1200" baseline="0" smtClean="0">
                <a:solidFill>
                  <a:schemeClr val="tx2"/>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F6220-3843-4368-9AEB-1A179F7BFCD6}" type="slidenum">
              <a:rPr lang="en-US" smtClean="0"/>
              <a:pPr/>
              <a:t>‹#›</a:t>
            </a:fld>
            <a:endParaRPr lang="en-US"/>
          </a:p>
        </p:txBody>
      </p:sp>
      <p:pic>
        <p:nvPicPr>
          <p:cNvPr id="6" name="Picture 5">
            <a:extLst>
              <a:ext uri="{FF2B5EF4-FFF2-40B4-BE49-F238E27FC236}">
                <a16:creationId xmlns:a16="http://schemas.microsoft.com/office/drawing/2014/main" id="{400D9BDA-3C7E-12D8-9B5D-D5629519F77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1525250" y="6211198"/>
            <a:ext cx="647700" cy="647700"/>
          </a:xfrm>
          <a:prstGeom prst="rect">
            <a:avLst/>
          </a:prstGeom>
        </p:spPr>
      </p:pic>
    </p:spTree>
    <p:extLst>
      <p:ext uri="{BB962C8B-B14F-4D97-AF65-F5344CB8AC3E}">
        <p14:creationId xmlns:p14="http://schemas.microsoft.com/office/powerpoint/2010/main" val="24910009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hf hdr="0" dt="0"/>
  <p:txStyles>
    <p:titleStyle>
      <a:lvl1pPr algn="l" defTabSz="914400" rtl="0" eaLnBrk="1" latinLnBrk="0" hangingPunct="1">
        <a:lnSpc>
          <a:spcPct val="80000"/>
        </a:lnSpc>
        <a:spcBef>
          <a:spcPct val="0"/>
        </a:spcBef>
        <a:spcAft>
          <a:spcPts val="1200"/>
        </a:spcAft>
        <a:buNone/>
        <a:defRPr sz="4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600" kern="1200">
          <a:solidFill>
            <a:schemeClr val="tx1"/>
          </a:solidFill>
          <a:latin typeface="+mn-lt"/>
          <a:ea typeface="+mn-ea"/>
          <a:cs typeface="+mn-cs"/>
        </a:defRPr>
      </a:lvl1pPr>
      <a:lvl2pPr marL="283464" indent="-283464"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573088" indent="-28733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3pPr>
      <a:lvl4pPr marL="860425" indent="-28733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4pPr>
      <a:lvl5pPr marL="1147763" indent="-28733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576">
          <p15:clr>
            <a:srgbClr val="F26B43"/>
          </p15:clr>
        </p15:guide>
        <p15:guide id="3" orient="horz" pos="1200">
          <p15:clr>
            <a:srgbClr val="F26B43"/>
          </p15:clr>
        </p15:guide>
        <p15:guide id="4" orient="horz" pos="576">
          <p15:clr>
            <a:srgbClr val="F26B43"/>
          </p15:clr>
        </p15:guide>
        <p15:guide id="7" orient="horz" pos="4032">
          <p15:clr>
            <a:srgbClr val="F26B43"/>
          </p15:clr>
        </p15:guide>
        <p15:guide id="8" pos="1992">
          <p15:clr>
            <a:srgbClr val="F26B43"/>
          </p15:clr>
        </p15:guide>
        <p15:guide id="9" pos="2280">
          <p15:clr>
            <a:srgbClr val="F26B43"/>
          </p15:clr>
        </p15:guide>
        <p15:guide id="10" pos="3696">
          <p15:clr>
            <a:srgbClr val="F26B43"/>
          </p15:clr>
        </p15:guide>
        <p15:guide id="11" pos="3984">
          <p15:clr>
            <a:srgbClr val="F26B43"/>
          </p15:clr>
        </p15:guide>
        <p15:guide id="12" pos="5400">
          <p15:clr>
            <a:srgbClr val="F26B43"/>
          </p15:clr>
        </p15:guide>
        <p15:guide id="13" pos="5688">
          <p15:clr>
            <a:srgbClr val="F26B43"/>
          </p15:clr>
        </p15:guide>
        <p15:guide id="16" pos="7104">
          <p15:clr>
            <a:srgbClr val="F26B43"/>
          </p15:clr>
        </p15:guide>
        <p15:guide id="17" pos="864">
          <p15:clr>
            <a:srgbClr val="9FCC3B"/>
          </p15:clr>
        </p15:guide>
        <p15:guide id="18" pos="3840">
          <p15:clr>
            <a:srgbClr val="9FCC3B"/>
          </p15:clr>
        </p15:guide>
        <p15:guide id="19" pos="6528">
          <p15:clr>
            <a:srgbClr val="9FCC3B"/>
          </p15:clr>
        </p15:guide>
        <p15:guide id="21" orient="horz" pos="42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0360152" cy="603627"/>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914400" y="2294391"/>
            <a:ext cx="10360152" cy="201080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33D9CB9E-9E67-E847-895A-287C39C4DFE3}"/>
              </a:ext>
            </a:extLst>
          </p:cNvPr>
          <p:cNvPicPr>
            <a:picLocks noChangeAspect="1"/>
          </p:cNvPicPr>
          <p:nvPr userDrawn="1"/>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5400000">
            <a:off x="10466340" y="5132340"/>
            <a:ext cx="1729701" cy="1721618"/>
          </a:xfrm>
          <a:prstGeom prst="rect">
            <a:avLst/>
          </a:prstGeom>
        </p:spPr>
      </p:pic>
      <p:sp>
        <p:nvSpPr>
          <p:cNvPr id="4" name="Slide Number Placeholder 5">
            <a:extLst>
              <a:ext uri="{FF2B5EF4-FFF2-40B4-BE49-F238E27FC236}">
                <a16:creationId xmlns:a16="http://schemas.microsoft.com/office/drawing/2014/main" id="{FBF372E0-DC24-E5CE-435A-E41414AC5796}"/>
              </a:ext>
            </a:extLst>
          </p:cNvPr>
          <p:cNvSpPr txBox="1">
            <a:spLocks/>
          </p:cNvSpPr>
          <p:nvPr userDrawn="1"/>
        </p:nvSpPr>
        <p:spPr>
          <a:xfrm>
            <a:off x="11191334" y="6534205"/>
            <a:ext cx="310552"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lang="en-US" sz="800" b="0" i="0" kern="1200" baseline="0" smtClean="0">
                <a:solidFill>
                  <a:schemeClr val="tx2"/>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F6220-3843-4368-9AEB-1A179F7BFCD6}" type="slidenum">
              <a:rPr lang="en-US" smtClean="0"/>
              <a:pPr/>
              <a:t>‹#›</a:t>
            </a:fld>
            <a:endParaRPr lang="en-US"/>
          </a:p>
        </p:txBody>
      </p:sp>
      <p:pic>
        <p:nvPicPr>
          <p:cNvPr id="6" name="Picture 5">
            <a:extLst>
              <a:ext uri="{FF2B5EF4-FFF2-40B4-BE49-F238E27FC236}">
                <a16:creationId xmlns:a16="http://schemas.microsoft.com/office/drawing/2014/main" id="{400D9BDA-3C7E-12D8-9B5D-D5629519F77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1525250" y="6211198"/>
            <a:ext cx="647700" cy="647700"/>
          </a:xfrm>
          <a:prstGeom prst="rect">
            <a:avLst/>
          </a:prstGeom>
        </p:spPr>
      </p:pic>
    </p:spTree>
    <p:extLst>
      <p:ext uri="{BB962C8B-B14F-4D97-AF65-F5344CB8AC3E}">
        <p14:creationId xmlns:p14="http://schemas.microsoft.com/office/powerpoint/2010/main" val="125953682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Lst>
  <p:hf sldNum="0" hdr="0" dt="0"/>
  <p:txStyles>
    <p:titleStyle>
      <a:lvl1pPr algn="l" defTabSz="914400" rtl="0" eaLnBrk="1" latinLnBrk="0" hangingPunct="1">
        <a:lnSpc>
          <a:spcPct val="80000"/>
        </a:lnSpc>
        <a:spcBef>
          <a:spcPct val="0"/>
        </a:spcBef>
        <a:spcAft>
          <a:spcPts val="1200"/>
        </a:spcAft>
        <a:buNone/>
        <a:defRPr sz="48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600" kern="1200">
          <a:solidFill>
            <a:schemeClr val="tx1"/>
          </a:solidFill>
          <a:latin typeface="+mn-lt"/>
          <a:ea typeface="+mn-ea"/>
          <a:cs typeface="+mn-cs"/>
        </a:defRPr>
      </a:lvl1pPr>
      <a:lvl2pPr marL="283464" indent="-283464"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573088" indent="-28733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3pPr>
      <a:lvl4pPr marL="860425" indent="-28733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4pPr>
      <a:lvl5pPr marL="1147763" indent="-287338"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576">
          <p15:clr>
            <a:srgbClr val="F26B43"/>
          </p15:clr>
        </p15:guide>
        <p15:guide id="3" orient="horz" pos="1200">
          <p15:clr>
            <a:srgbClr val="F26B43"/>
          </p15:clr>
        </p15:guide>
        <p15:guide id="4" orient="horz" pos="576">
          <p15:clr>
            <a:srgbClr val="F26B43"/>
          </p15:clr>
        </p15:guide>
        <p15:guide id="7" orient="horz" pos="4032">
          <p15:clr>
            <a:srgbClr val="F26B43"/>
          </p15:clr>
        </p15:guide>
        <p15:guide id="8" pos="1992">
          <p15:clr>
            <a:srgbClr val="F26B43"/>
          </p15:clr>
        </p15:guide>
        <p15:guide id="9" pos="2280">
          <p15:clr>
            <a:srgbClr val="F26B43"/>
          </p15:clr>
        </p15:guide>
        <p15:guide id="10" pos="3696">
          <p15:clr>
            <a:srgbClr val="F26B43"/>
          </p15:clr>
        </p15:guide>
        <p15:guide id="11" pos="3984">
          <p15:clr>
            <a:srgbClr val="F26B43"/>
          </p15:clr>
        </p15:guide>
        <p15:guide id="12" pos="5400">
          <p15:clr>
            <a:srgbClr val="F26B43"/>
          </p15:clr>
        </p15:guide>
        <p15:guide id="13" pos="5688">
          <p15:clr>
            <a:srgbClr val="F26B43"/>
          </p15:clr>
        </p15:guide>
        <p15:guide id="16" pos="7104">
          <p15:clr>
            <a:srgbClr val="F26B43"/>
          </p15:clr>
        </p15:guide>
        <p15:guide id="17" pos="864">
          <p15:clr>
            <a:srgbClr val="9FCC3B"/>
          </p15:clr>
        </p15:guide>
        <p15:guide id="18" pos="3840">
          <p15:clr>
            <a:srgbClr val="9FCC3B"/>
          </p15:clr>
        </p15:guide>
        <p15:guide id="19" pos="6528">
          <p15:clr>
            <a:srgbClr val="9FCC3B"/>
          </p15:clr>
        </p15:guide>
        <p15:guide id="21" orient="horz" pos="422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2E8C3-E45B-7EB8-EF36-FED052499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CBF9E7-E60E-0833-FBC0-1870C0BA6F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139AD-D2C3-1682-129C-E3A42D793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46138-CC27-42A9-BF42-CA5DCCE02A81}" type="datetimeFigureOut">
              <a:rPr lang="en-US" smtClean="0"/>
              <a:t>7/16/2024</a:t>
            </a:fld>
            <a:endParaRPr lang="en-US"/>
          </a:p>
        </p:txBody>
      </p:sp>
      <p:sp>
        <p:nvSpPr>
          <p:cNvPr id="5" name="Footer Placeholder 4">
            <a:extLst>
              <a:ext uri="{FF2B5EF4-FFF2-40B4-BE49-F238E27FC236}">
                <a16:creationId xmlns:a16="http://schemas.microsoft.com/office/drawing/2014/main" id="{ACCDB1D7-68C9-14AB-9226-B2CF6FF434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FFC7C5-0949-3FB2-9FCB-DA40B97F6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255C6-C74A-420C-B61A-9624BC4597DA}" type="slidenum">
              <a:rPr lang="en-US" smtClean="0"/>
              <a:t>‹#›</a:t>
            </a:fld>
            <a:endParaRPr lang="en-US"/>
          </a:p>
        </p:txBody>
      </p:sp>
    </p:spTree>
    <p:extLst>
      <p:ext uri="{BB962C8B-B14F-4D97-AF65-F5344CB8AC3E}">
        <p14:creationId xmlns:p14="http://schemas.microsoft.com/office/powerpoint/2010/main" val="193824220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hyperlink" Target="mailto:info@drconsultancy.org" TargetMode="External"/><Relationship Id="rId2" Type="http://schemas.openxmlformats.org/officeDocument/2006/relationships/hyperlink" Target="http://linkedin.com/in/demetrius-roberts2020" TargetMode="Externa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28000"/>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29707" y="697895"/>
            <a:ext cx="5386917" cy="264620"/>
          </a:xfrm>
        </p:spPr>
        <p:txBody>
          <a:bodyPr/>
          <a:lstStyle/>
          <a:p>
            <a:pPr marL="0" indent="0">
              <a:buNone/>
            </a:pPr>
            <a:r>
              <a:rPr lang="en-US" sz="1100" dirty="0">
                <a:solidFill>
                  <a:schemeClr val="bg1"/>
                </a:solidFill>
              </a:rPr>
              <a:t>Duty to Serve Underserved Market Plans 2025-2027</a:t>
            </a:r>
          </a:p>
        </p:txBody>
      </p:sp>
      <p:sp>
        <p:nvSpPr>
          <p:cNvPr id="10" name="Content Placeholder 9"/>
          <p:cNvSpPr>
            <a:spLocks noGrp="1"/>
          </p:cNvSpPr>
          <p:nvPr>
            <p:ph sz="quarter" idx="4294967295"/>
          </p:nvPr>
        </p:nvSpPr>
        <p:spPr>
          <a:xfrm>
            <a:off x="515138" y="1032459"/>
            <a:ext cx="5389033" cy="444573"/>
          </a:xfrm>
        </p:spPr>
        <p:txBody>
          <a:bodyPr>
            <a:normAutofit fontScale="92500"/>
          </a:bodyPr>
          <a:lstStyle/>
          <a:p>
            <a:pPr marL="0" indent="0">
              <a:buNone/>
            </a:pPr>
            <a:r>
              <a:rPr lang="en-US" sz="1800" dirty="0">
                <a:solidFill>
                  <a:schemeClr val="bg1"/>
                </a:solidFill>
              </a:rPr>
              <a:t>Affordable Housing Preservation Market</a:t>
            </a:r>
          </a:p>
        </p:txBody>
      </p:sp>
      <p:sp>
        <p:nvSpPr>
          <p:cNvPr id="2" name="TextBox 1">
            <a:extLst>
              <a:ext uri="{FF2B5EF4-FFF2-40B4-BE49-F238E27FC236}">
                <a16:creationId xmlns:a16="http://schemas.microsoft.com/office/drawing/2014/main" id="{1E58CB45-EA51-4228-AC42-0430D84477DB}"/>
              </a:ext>
            </a:extLst>
          </p:cNvPr>
          <p:cNvSpPr txBox="1"/>
          <p:nvPr/>
        </p:nvSpPr>
        <p:spPr>
          <a:xfrm>
            <a:off x="1758595" y="4911145"/>
            <a:ext cx="4714752" cy="1077218"/>
          </a:xfrm>
          <a:prstGeom prst="rect">
            <a:avLst/>
          </a:prstGeom>
          <a:noFill/>
        </p:spPr>
        <p:txBody>
          <a:bodyPr wrap="none" rtlCol="0">
            <a:spAutoFit/>
          </a:bodyPr>
          <a:lstStyle/>
          <a:p>
            <a:pPr algn="l" fontAlgn="base"/>
            <a:r>
              <a:rPr lang="en-US" sz="3200" b="1" i="0" dirty="0">
                <a:solidFill>
                  <a:srgbClr val="276598"/>
                </a:solidFill>
                <a:effectLst/>
                <a:latin typeface="Lato" panose="020F0502020204030203" pitchFamily="34" charset="0"/>
              </a:rPr>
              <a:t>2024 Duty to Serve </a:t>
            </a:r>
          </a:p>
          <a:p>
            <a:pPr algn="l" fontAlgn="base"/>
            <a:r>
              <a:rPr lang="en-US" sz="3200" b="1" i="0" dirty="0">
                <a:solidFill>
                  <a:srgbClr val="276598"/>
                </a:solidFill>
                <a:effectLst/>
                <a:latin typeface="Lato" panose="020F0502020204030203" pitchFamily="34" charset="0"/>
              </a:rPr>
              <a:t>Public Listening Sessions</a:t>
            </a:r>
          </a:p>
        </p:txBody>
      </p:sp>
      <p:sp>
        <p:nvSpPr>
          <p:cNvPr id="6" name="TextBox 5">
            <a:extLst>
              <a:ext uri="{FF2B5EF4-FFF2-40B4-BE49-F238E27FC236}">
                <a16:creationId xmlns:a16="http://schemas.microsoft.com/office/drawing/2014/main" id="{DB12B7DB-5AFA-45EB-8B74-93B39144505C}"/>
              </a:ext>
            </a:extLst>
          </p:cNvPr>
          <p:cNvSpPr txBox="1"/>
          <p:nvPr/>
        </p:nvSpPr>
        <p:spPr>
          <a:xfrm>
            <a:off x="1758595" y="6010182"/>
            <a:ext cx="2302233" cy="461665"/>
          </a:xfrm>
          <a:prstGeom prst="rect">
            <a:avLst/>
          </a:prstGeom>
          <a:noFill/>
        </p:spPr>
        <p:txBody>
          <a:bodyPr wrap="none" rtlCol="0">
            <a:spAutoFit/>
          </a:bodyPr>
          <a:lstStyle/>
          <a:p>
            <a:r>
              <a:rPr lang="en-US" sz="2400" spc="300" dirty="0"/>
              <a:t>July 17, 2024</a:t>
            </a:r>
          </a:p>
        </p:txBody>
      </p:sp>
      <p:cxnSp>
        <p:nvCxnSpPr>
          <p:cNvPr id="12" name="Straight Connector 11">
            <a:extLst>
              <a:ext uri="{FF2B5EF4-FFF2-40B4-BE49-F238E27FC236}">
                <a16:creationId xmlns:a16="http://schemas.microsoft.com/office/drawing/2014/main" id="{830737D9-B516-4F3A-9332-D5A1DF51D0DE}"/>
              </a:ext>
            </a:extLst>
          </p:cNvPr>
          <p:cNvCxnSpPr>
            <a:cxnSpLocks/>
          </p:cNvCxnSpPr>
          <p:nvPr/>
        </p:nvCxnSpPr>
        <p:spPr>
          <a:xfrm>
            <a:off x="0" y="6010182"/>
            <a:ext cx="609600"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13" name="Picture 12" descr="Logo&#10;&#10;Description automatically generated">
            <a:extLst>
              <a:ext uri="{FF2B5EF4-FFF2-40B4-BE49-F238E27FC236}">
                <a16:creationId xmlns:a16="http://schemas.microsoft.com/office/drawing/2014/main" id="{56A57A22-D30D-4B62-9D01-29AD5A1217C2}"/>
              </a:ext>
            </a:extLst>
          </p:cNvPr>
          <p:cNvPicPr>
            <a:picLocks noChangeAspect="1"/>
          </p:cNvPicPr>
          <p:nvPr/>
        </p:nvPicPr>
        <p:blipFill>
          <a:blip r:embed="rId4"/>
          <a:stretch>
            <a:fillRect/>
          </a:stretch>
        </p:blipFill>
        <p:spPr>
          <a:xfrm>
            <a:off x="789239" y="5599357"/>
            <a:ext cx="821650" cy="821650"/>
          </a:xfrm>
          <a:prstGeom prst="rect">
            <a:avLst/>
          </a:prstGeom>
        </p:spPr>
      </p:pic>
      <p:cxnSp>
        <p:nvCxnSpPr>
          <p:cNvPr id="14" name="Straight Connector 13">
            <a:extLst>
              <a:ext uri="{FF2B5EF4-FFF2-40B4-BE49-F238E27FC236}">
                <a16:creationId xmlns:a16="http://schemas.microsoft.com/office/drawing/2014/main" id="{45BEF18F-FC30-46BD-A6C9-3006350DD8C6}"/>
              </a:ext>
            </a:extLst>
          </p:cNvPr>
          <p:cNvCxnSpPr>
            <a:cxnSpLocks/>
          </p:cNvCxnSpPr>
          <p:nvPr/>
        </p:nvCxnSpPr>
        <p:spPr>
          <a:xfrm>
            <a:off x="1758595" y="6010182"/>
            <a:ext cx="517677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344949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189715" y="990162"/>
          <a:ext cx="11812570" cy="4364261"/>
        </p:xfrm>
        <a:graphic>
          <a:graphicData uri="http://schemas.openxmlformats.org/drawingml/2006/table">
            <a:tbl>
              <a:tblPr firstRow="1" bandRow="1">
                <a:tableStyleId>{5940675A-B579-460E-94D1-54222C63F5DA}</a:tableStyleId>
              </a:tblPr>
              <a:tblGrid>
                <a:gridCol w="642208">
                  <a:extLst>
                    <a:ext uri="{9D8B030D-6E8A-4147-A177-3AD203B41FA5}">
                      <a16:colId xmlns:a16="http://schemas.microsoft.com/office/drawing/2014/main" val="391768859"/>
                    </a:ext>
                  </a:extLst>
                </a:gridCol>
                <a:gridCol w="2201465">
                  <a:extLst>
                    <a:ext uri="{9D8B030D-6E8A-4147-A177-3AD203B41FA5}">
                      <a16:colId xmlns:a16="http://schemas.microsoft.com/office/drawing/2014/main" val="3322387161"/>
                    </a:ext>
                  </a:extLst>
                </a:gridCol>
                <a:gridCol w="1169857">
                  <a:extLst>
                    <a:ext uri="{9D8B030D-6E8A-4147-A177-3AD203B41FA5}">
                      <a16:colId xmlns:a16="http://schemas.microsoft.com/office/drawing/2014/main" val="1884277953"/>
                    </a:ext>
                  </a:extLst>
                </a:gridCol>
                <a:gridCol w="2816284">
                  <a:extLst>
                    <a:ext uri="{9D8B030D-6E8A-4147-A177-3AD203B41FA5}">
                      <a16:colId xmlns:a16="http://schemas.microsoft.com/office/drawing/2014/main" val="818482291"/>
                    </a:ext>
                  </a:extLst>
                </a:gridCol>
                <a:gridCol w="2535424">
                  <a:extLst>
                    <a:ext uri="{9D8B030D-6E8A-4147-A177-3AD203B41FA5}">
                      <a16:colId xmlns:a16="http://schemas.microsoft.com/office/drawing/2014/main" val="3637350286"/>
                    </a:ext>
                  </a:extLst>
                </a:gridCol>
                <a:gridCol w="2447332">
                  <a:extLst>
                    <a:ext uri="{9D8B030D-6E8A-4147-A177-3AD203B41FA5}">
                      <a16:colId xmlns:a16="http://schemas.microsoft.com/office/drawing/2014/main" val="1588721765"/>
                    </a:ext>
                  </a:extLst>
                </a:gridCol>
              </a:tblGrid>
              <a:tr h="457690">
                <a:tc>
                  <a:txBody>
                    <a:bodyPr/>
                    <a:lstStyle/>
                    <a:p>
                      <a:r>
                        <a:rPr lang="en-US"/>
                        <a:t>#</a:t>
                      </a:r>
                    </a:p>
                  </a:txBody>
                  <a:tcPr/>
                </a:tc>
                <a:tc>
                  <a:txBody>
                    <a:bodyPr/>
                    <a:lstStyle/>
                    <a:p>
                      <a:r>
                        <a:rPr lang="en-US"/>
                        <a:t>FHFA Question</a:t>
                      </a:r>
                    </a:p>
                  </a:txBody>
                  <a:tcPr/>
                </a:tc>
                <a:tc>
                  <a:txBody>
                    <a:bodyPr/>
                    <a:lstStyle/>
                    <a:p>
                      <a:r>
                        <a:rPr lang="en-US"/>
                        <a:t>Response</a:t>
                      </a:r>
                    </a:p>
                  </a:txBody>
                  <a:tcPr/>
                </a:tc>
                <a:tc>
                  <a:txBody>
                    <a:bodyPr/>
                    <a:lstStyle/>
                    <a:p>
                      <a:r>
                        <a:rPr lang="en-US"/>
                        <a:t>Discussion</a:t>
                      </a:r>
                    </a:p>
                  </a:txBody>
                  <a:tcPr/>
                </a:tc>
                <a:tc>
                  <a:txBody>
                    <a:bodyPr/>
                    <a:lstStyle/>
                    <a:p>
                      <a:r>
                        <a:rPr lang="en-US"/>
                        <a:t>Impact</a:t>
                      </a:r>
                    </a:p>
                  </a:txBody>
                  <a:tcPr/>
                </a:tc>
                <a:tc>
                  <a:txBody>
                    <a:bodyPr/>
                    <a:lstStyle/>
                    <a:p>
                      <a:r>
                        <a:rPr lang="en-US"/>
                        <a:t>Recommendations</a:t>
                      </a:r>
                    </a:p>
                  </a:txBody>
                  <a:tcPr/>
                </a:tc>
                <a:extLst>
                  <a:ext uri="{0D108BD9-81ED-4DB2-BD59-A6C34878D82A}">
                    <a16:rowId xmlns:a16="http://schemas.microsoft.com/office/drawing/2014/main" val="4044081374"/>
                  </a:ext>
                </a:extLst>
              </a:tr>
              <a:tr h="1766835">
                <a:tc>
                  <a:txBody>
                    <a:bodyPr/>
                    <a:lstStyle/>
                    <a:p>
                      <a:pPr marL="0" algn="l" defTabSz="914400" rtl="0" eaLnBrk="1" latinLnBrk="0" hangingPunct="1"/>
                      <a:r>
                        <a:rPr lang="en-US" sz="1200" kern="1200">
                          <a:solidFill>
                            <a:schemeClr val="tx1"/>
                          </a:solidFill>
                          <a:latin typeface="+mn-lt"/>
                          <a:ea typeface="+mn-ea"/>
                          <a:cs typeface="+mn-cs"/>
                        </a:rPr>
                        <a:t>1</a:t>
                      </a:r>
                    </a:p>
                  </a:txBody>
                  <a:tcPr/>
                </a:tc>
                <a:tc>
                  <a:txBody>
                    <a:bodyPr/>
                    <a:lstStyle/>
                    <a:p>
                      <a:pPr marL="0" algn="l" defTabSz="914400" rtl="0" eaLnBrk="1" latinLnBrk="0" hangingPunct="1"/>
                      <a:r>
                        <a:rPr lang="en-US" sz="1200" kern="1200">
                          <a:solidFill>
                            <a:schemeClr val="tx1"/>
                          </a:solidFill>
                          <a:latin typeface="+mn-lt"/>
                          <a:ea typeface="+mn-ea"/>
                          <a:cs typeface="+mn-cs"/>
                        </a:rPr>
                        <a:t>Do the proposed 2025-2027 activities and objectives address the most relevant obstacles to liquidity in the applicable underserved market</a:t>
                      </a:r>
                    </a:p>
                  </a:txBody>
                  <a:tcPr/>
                </a:tc>
                <a:tc>
                  <a:txBody>
                    <a:bodyPr/>
                    <a:lstStyle/>
                    <a:p>
                      <a:pPr marL="0" algn="l" defTabSz="914400" rtl="0" eaLnBrk="1" latinLnBrk="0" hangingPunct="1"/>
                      <a:r>
                        <a:rPr lang="en-US" sz="1200" kern="1200">
                          <a:solidFill>
                            <a:schemeClr val="tx1"/>
                          </a:solidFill>
                          <a:latin typeface="+mn-lt"/>
                          <a:ea typeface="+mn-ea"/>
                          <a:cs typeface="+mn-cs"/>
                        </a:rPr>
                        <a:t>No</a:t>
                      </a:r>
                    </a:p>
                  </a:txBody>
                  <a:tcPr/>
                </a:tc>
                <a:tc>
                  <a:txBody>
                    <a:bodyPr/>
                    <a:lstStyle/>
                    <a:p>
                      <a:pPr marL="0" algn="l" defTabSz="914400" rtl="0" eaLnBrk="1" latinLnBrk="0" hangingPunct="1"/>
                      <a:r>
                        <a:rPr lang="en-US" sz="1200" kern="1200">
                          <a:solidFill>
                            <a:schemeClr val="tx1"/>
                          </a:solidFill>
                          <a:latin typeface="+mn-lt"/>
                          <a:ea typeface="+mn-ea"/>
                          <a:cs typeface="+mn-cs"/>
                        </a:rPr>
                        <a:t>Fannie Mae/Freddie Mac: AI/NA as the targeted population. </a:t>
                      </a:r>
                    </a:p>
                    <a:p>
                      <a:pPr marL="0" indent="-1714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This is the smallest of the race categories. </a:t>
                      </a:r>
                    </a:p>
                    <a:p>
                      <a:pPr marL="0" indent="-1714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Lacks inclusivity </a:t>
                      </a:r>
                    </a:p>
                  </a:txBody>
                  <a:tcPr/>
                </a:tc>
                <a:tc>
                  <a:txBody>
                    <a:bodyPr/>
                    <a:lstStyle/>
                    <a:p>
                      <a:pPr marL="0" indent="0" algn="l" defTabSz="914400" rtl="0" eaLnBrk="1" latinLnBrk="0" hangingPunct="1">
                        <a:buFont typeface="Arial" panose="020B0604020202020204" pitchFamily="34" charset="0"/>
                        <a:buNone/>
                      </a:pPr>
                      <a:r>
                        <a:rPr lang="en-US" sz="1200" kern="1200">
                          <a:solidFill>
                            <a:schemeClr val="tx1"/>
                          </a:solidFill>
                          <a:latin typeface="+mn-lt"/>
                          <a:ea typeface="+mn-ea"/>
                          <a:cs typeface="+mn-cs"/>
                        </a:rPr>
                        <a:t>Fannie Mae: The identification of AI 1.2% (ALL RURAL Racial Categories)</a:t>
                      </a:r>
                    </a:p>
                    <a:p>
                      <a:pPr marL="0" indent="-285750" algn="l" defTabSz="914400" rtl="0" eaLnBrk="1" latinLnBrk="0" hangingPunct="1">
                        <a:buFont typeface="Arial" panose="020B0604020202020204" pitchFamily="34" charset="0"/>
                        <a:buChar char="•"/>
                      </a:pPr>
                      <a:endParaRPr lang="en-US" sz="1200" kern="1200">
                        <a:solidFill>
                          <a:schemeClr val="tx1"/>
                        </a:solidFill>
                        <a:latin typeface="+mn-lt"/>
                        <a:ea typeface="+mn-ea"/>
                        <a:cs typeface="+mn-cs"/>
                      </a:endParaRPr>
                    </a:p>
                    <a:p>
                      <a:pPr marL="0" indent="-2857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Current strategy does not provision expansion of targets of opportunity aligned to the Rule 12 CFR 1293 released 16 May 2024</a:t>
                      </a:r>
                    </a:p>
                    <a:p>
                      <a:pPr marL="0" algn="l" defTabSz="914400" rtl="0" eaLnBrk="1" latinLnBrk="0" hangingPunct="1"/>
                      <a:endParaRPr lang="en-US" sz="1200" kern="1200">
                        <a:solidFill>
                          <a:schemeClr val="tx1"/>
                        </a:solidFill>
                        <a:latin typeface="+mn-lt"/>
                        <a:ea typeface="+mn-ea"/>
                        <a:cs typeface="+mn-cs"/>
                      </a:endParaRPr>
                    </a:p>
                  </a:txBody>
                  <a:tcPr/>
                </a:tc>
                <a:tc>
                  <a:txBody>
                    <a:bodyPr/>
                    <a:lstStyle/>
                    <a:p>
                      <a:pPr marL="0" indent="0" algn="l" defTabSz="914400" rtl="0" eaLnBrk="1" latinLnBrk="0" hangingPunct="1">
                        <a:buFont typeface="Arial" panose="020B0604020202020204" pitchFamily="34" charset="0"/>
                        <a:buNone/>
                      </a:pPr>
                      <a:r>
                        <a:rPr lang="en-US" sz="1200" kern="1200">
                          <a:solidFill>
                            <a:schemeClr val="tx1"/>
                          </a:solidFill>
                          <a:latin typeface="+mn-lt"/>
                          <a:ea typeface="+mn-ea"/>
                          <a:cs typeface="+mn-cs"/>
                        </a:rPr>
                        <a:t>Fannie Mae/Freddie Mac: Expand on other race groups to improve equity and access akin to Alaskan and Native American groups. </a:t>
                      </a:r>
                    </a:p>
                  </a:txBody>
                  <a:tcPr/>
                </a:tc>
                <a:extLst>
                  <a:ext uri="{0D108BD9-81ED-4DB2-BD59-A6C34878D82A}">
                    <a16:rowId xmlns:a16="http://schemas.microsoft.com/office/drawing/2014/main" val="3926558318"/>
                  </a:ext>
                </a:extLst>
              </a:tr>
              <a:tr h="2139736">
                <a:tc>
                  <a:txBody>
                    <a:bodyPr/>
                    <a:lstStyle/>
                    <a:p>
                      <a:pPr marL="0" algn="l" defTabSz="914400" rtl="0" eaLnBrk="1" latinLnBrk="0" hangingPunct="1"/>
                      <a:r>
                        <a:rPr lang="en-US" sz="1200" kern="1200">
                          <a:solidFill>
                            <a:schemeClr val="tx1"/>
                          </a:solidFill>
                          <a:latin typeface="+mn-lt"/>
                          <a:ea typeface="+mn-ea"/>
                          <a:cs typeface="+mn-cs"/>
                        </a:rPr>
                        <a:t>2</a:t>
                      </a:r>
                    </a:p>
                  </a:txBody>
                  <a:tcPr/>
                </a:tc>
                <a:tc>
                  <a:txBody>
                    <a:bodyPr/>
                    <a:lstStyle/>
                    <a:p>
                      <a:pPr marL="0" algn="l" defTabSz="914400" rtl="0" eaLnBrk="1" latinLnBrk="0" hangingPunct="1"/>
                      <a:r>
                        <a:rPr lang="en-US" sz="1200" kern="1200">
                          <a:solidFill>
                            <a:schemeClr val="tx1"/>
                          </a:solidFill>
                          <a:latin typeface="+mn-lt"/>
                          <a:ea typeface="+mn-ea"/>
                          <a:cs typeface="+mn-cs"/>
                        </a:rPr>
                        <a:t>Are the proposed objectives likely to increase liquidity in the applicable underserved market</a:t>
                      </a:r>
                    </a:p>
                  </a:txBody>
                  <a:tcPr/>
                </a:tc>
                <a:tc>
                  <a:txBody>
                    <a:bodyPr/>
                    <a:lstStyle/>
                    <a:p>
                      <a:pPr marL="0" algn="l" defTabSz="914400" rtl="0" eaLnBrk="1" latinLnBrk="0" hangingPunct="1"/>
                      <a:r>
                        <a:rPr lang="en-US" sz="1200" kern="1200">
                          <a:solidFill>
                            <a:schemeClr val="tx1"/>
                          </a:solidFill>
                          <a:latin typeface="+mn-lt"/>
                          <a:ea typeface="+mn-ea"/>
                          <a:cs typeface="+mn-cs"/>
                        </a:rPr>
                        <a:t>Partially</a:t>
                      </a:r>
                    </a:p>
                  </a:txBody>
                  <a:tcPr/>
                </a:tc>
                <a:tc>
                  <a:txBody>
                    <a:bodyPr/>
                    <a:lstStyle/>
                    <a:p>
                      <a:pPr marL="0" algn="l" defTabSz="914400" rtl="0" eaLnBrk="1" latinLnBrk="0" hangingPunct="1"/>
                      <a:r>
                        <a:rPr lang="en-US" sz="1200" kern="1200">
                          <a:solidFill>
                            <a:schemeClr val="tx1"/>
                          </a:solidFill>
                          <a:latin typeface="+mn-lt"/>
                          <a:ea typeface="+mn-ea"/>
                          <a:cs typeface="+mn-cs"/>
                        </a:rPr>
                        <a:t>Fannie Mae: A broad perspective of additional race categories are not addressed with no explanation of expansion of race groups in 2025-2027</a:t>
                      </a:r>
                    </a:p>
                  </a:txBody>
                  <a:tcPr/>
                </a:tc>
                <a:tc>
                  <a:txBody>
                    <a:bodyPr/>
                    <a:lstStyle/>
                    <a:p>
                      <a:pPr marL="0" algn="l" defTabSz="914400" rtl="0" eaLnBrk="1" latinLnBrk="0" hangingPunct="1"/>
                      <a:r>
                        <a:rPr lang="en-US" sz="1200" kern="1200">
                          <a:solidFill>
                            <a:schemeClr val="tx1"/>
                          </a:solidFill>
                          <a:latin typeface="+mn-lt"/>
                          <a:ea typeface="+mn-ea"/>
                          <a:cs typeface="+mn-cs"/>
                        </a:rPr>
                        <a:t>Fannie Mae: Selection of one racial category disadvantages 97% of the population within targeted FHFA rural market of opportunity </a:t>
                      </a:r>
                    </a:p>
                  </a:txBody>
                  <a:tcPr/>
                </a:tc>
                <a:tc>
                  <a:txBody>
                    <a:bodyPr/>
                    <a:lstStyle/>
                    <a:p>
                      <a:pPr marL="0" indent="-17145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FHFA: If revision is requested state the expectation that entities are to expand beyond previous submitted DTS plans</a:t>
                      </a:r>
                    </a:p>
                  </a:txBody>
                  <a:tcPr/>
                </a:tc>
                <a:extLst>
                  <a:ext uri="{0D108BD9-81ED-4DB2-BD59-A6C34878D82A}">
                    <a16:rowId xmlns:a16="http://schemas.microsoft.com/office/drawing/2014/main" val="1242522608"/>
                  </a:ext>
                </a:extLst>
              </a:tr>
            </a:tbl>
          </a:graphicData>
        </a:graphic>
      </p:graphicFrame>
    </p:spTree>
    <p:extLst>
      <p:ext uri="{BB962C8B-B14F-4D97-AF65-F5344CB8AC3E}">
        <p14:creationId xmlns:p14="http://schemas.microsoft.com/office/powerpoint/2010/main" val="16190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304801" y="259100"/>
          <a:ext cx="11739562" cy="3322280"/>
        </p:xfrm>
        <a:graphic>
          <a:graphicData uri="http://schemas.openxmlformats.org/drawingml/2006/table">
            <a:tbl>
              <a:tblPr firstRow="1" bandRow="1">
                <a:tableStyleId>{5940675A-B579-460E-94D1-54222C63F5DA}</a:tableStyleId>
              </a:tblPr>
              <a:tblGrid>
                <a:gridCol w="266599">
                  <a:extLst>
                    <a:ext uri="{9D8B030D-6E8A-4147-A177-3AD203B41FA5}">
                      <a16:colId xmlns:a16="http://schemas.microsoft.com/office/drawing/2014/main" val="391768859"/>
                    </a:ext>
                  </a:extLst>
                </a:gridCol>
                <a:gridCol w="2657575">
                  <a:extLst>
                    <a:ext uri="{9D8B030D-6E8A-4147-A177-3AD203B41FA5}">
                      <a16:colId xmlns:a16="http://schemas.microsoft.com/office/drawing/2014/main" val="3322387161"/>
                    </a:ext>
                  </a:extLst>
                </a:gridCol>
                <a:gridCol w="1185863">
                  <a:extLst>
                    <a:ext uri="{9D8B030D-6E8A-4147-A177-3AD203B41FA5}">
                      <a16:colId xmlns:a16="http://schemas.microsoft.com/office/drawing/2014/main" val="1884277953"/>
                    </a:ext>
                  </a:extLst>
                </a:gridCol>
                <a:gridCol w="2551698">
                  <a:extLst>
                    <a:ext uri="{9D8B030D-6E8A-4147-A177-3AD203B41FA5}">
                      <a16:colId xmlns:a16="http://schemas.microsoft.com/office/drawing/2014/main" val="818482291"/>
                    </a:ext>
                  </a:extLst>
                </a:gridCol>
                <a:gridCol w="2503828">
                  <a:extLst>
                    <a:ext uri="{9D8B030D-6E8A-4147-A177-3AD203B41FA5}">
                      <a16:colId xmlns:a16="http://schemas.microsoft.com/office/drawing/2014/main" val="3637350286"/>
                    </a:ext>
                  </a:extLst>
                </a:gridCol>
                <a:gridCol w="2573999">
                  <a:extLst>
                    <a:ext uri="{9D8B030D-6E8A-4147-A177-3AD203B41FA5}">
                      <a16:colId xmlns:a16="http://schemas.microsoft.com/office/drawing/2014/main" val="1588721765"/>
                    </a:ext>
                  </a:extLst>
                </a:gridCol>
              </a:tblGrid>
              <a:tr h="487640">
                <a:tc>
                  <a:txBody>
                    <a:bodyPr/>
                    <a:lstStyle/>
                    <a:p>
                      <a:r>
                        <a:rPr lang="en-US" dirty="0"/>
                        <a:t>#</a:t>
                      </a:r>
                    </a:p>
                  </a:txBody>
                  <a:tcPr/>
                </a:tc>
                <a:tc>
                  <a:txBody>
                    <a:bodyPr/>
                    <a:lstStyle/>
                    <a:p>
                      <a:r>
                        <a:rPr lang="en-US" dirty="0"/>
                        <a:t>FHFA Question</a:t>
                      </a:r>
                    </a:p>
                  </a:txBody>
                  <a:tcPr/>
                </a:tc>
                <a:tc>
                  <a:txBody>
                    <a:bodyPr/>
                    <a:lstStyle/>
                    <a:p>
                      <a:r>
                        <a:rPr lang="en-US" dirty="0"/>
                        <a:t>Response</a:t>
                      </a:r>
                    </a:p>
                  </a:txBody>
                  <a:tcPr/>
                </a:tc>
                <a:tc>
                  <a:txBody>
                    <a:bodyPr/>
                    <a:lstStyle/>
                    <a:p>
                      <a:r>
                        <a:rPr lang="en-US" dirty="0"/>
                        <a:t>Concern</a:t>
                      </a:r>
                    </a:p>
                  </a:txBody>
                  <a:tcPr/>
                </a:tc>
                <a:tc>
                  <a:txBody>
                    <a:bodyPr/>
                    <a:lstStyle/>
                    <a:p>
                      <a:r>
                        <a:rPr lang="en-US" dirty="0"/>
                        <a:t>Reasoning</a:t>
                      </a:r>
                    </a:p>
                  </a:txBody>
                  <a:tcPr/>
                </a:tc>
                <a:tc>
                  <a:txBody>
                    <a:bodyPr/>
                    <a:lstStyle/>
                    <a:p>
                      <a:r>
                        <a:rPr lang="en-US" dirty="0"/>
                        <a:t>Recommendations</a:t>
                      </a:r>
                    </a:p>
                  </a:txBody>
                  <a:tcPr/>
                </a:tc>
                <a:extLst>
                  <a:ext uri="{0D108BD9-81ED-4DB2-BD59-A6C34878D82A}">
                    <a16:rowId xmlns:a16="http://schemas.microsoft.com/office/drawing/2014/main" val="4044081374"/>
                  </a:ext>
                </a:extLst>
              </a:tr>
              <a:tr h="1604509">
                <a:tc>
                  <a:txBody>
                    <a:bodyPr/>
                    <a:lstStyle/>
                    <a:p>
                      <a:pPr marL="0" algn="l" defTabSz="914400" rtl="0" eaLnBrk="1" latinLnBrk="0" hangingPunct="1"/>
                      <a:r>
                        <a:rPr lang="en-US" sz="1200" kern="1200" dirty="0">
                          <a:solidFill>
                            <a:schemeClr val="tx1"/>
                          </a:solidFill>
                          <a:latin typeface="+mn-lt"/>
                          <a:ea typeface="+mn-ea"/>
                          <a:cs typeface="+mn-cs"/>
                        </a:rPr>
                        <a:t>3</a:t>
                      </a:r>
                    </a:p>
                  </a:txBody>
                  <a:tcPr/>
                </a:tc>
                <a:tc>
                  <a:txBody>
                    <a:bodyPr/>
                    <a:lstStyle/>
                    <a:p>
                      <a:pPr marL="0" algn="l" defTabSz="914400" rtl="0" eaLnBrk="1" latinLnBrk="0" hangingPunct="1"/>
                      <a:r>
                        <a:rPr lang="en-US" sz="1200" kern="1200" dirty="0">
                          <a:solidFill>
                            <a:schemeClr val="tx1"/>
                          </a:solidFill>
                          <a:latin typeface="+mn-lt"/>
                          <a:ea typeface="+mn-ea"/>
                          <a:cs typeface="+mn-cs"/>
                        </a:rPr>
                        <a:t>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areas?</a:t>
                      </a:r>
                    </a:p>
                  </a:txBody>
                  <a:tcPr/>
                </a:tc>
                <a:tc>
                  <a:txBody>
                    <a:bodyPr/>
                    <a:lstStyle/>
                    <a:p>
                      <a:pPr marL="0" algn="l" defTabSz="914400" rtl="0" eaLnBrk="1" latinLnBrk="0" hangingPunct="1"/>
                      <a:r>
                        <a:rPr lang="en-US" sz="1200" kern="1200" dirty="0">
                          <a:solidFill>
                            <a:schemeClr val="tx1"/>
                          </a:solidFill>
                          <a:latin typeface="+mn-lt"/>
                          <a:ea typeface="+mn-ea"/>
                          <a:cs typeface="+mn-cs"/>
                        </a:rPr>
                        <a:t>Yes</a:t>
                      </a:r>
                    </a:p>
                  </a:txBody>
                  <a:tcPr/>
                </a:tc>
                <a:tc>
                  <a:txBody>
                    <a:bodyPr/>
                    <a:lstStyle/>
                    <a:p>
                      <a:pPr mar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Fannie Mae: Black and Brown Colored People are not represented in this plan nor disadvantaged White populations.</a:t>
                      </a: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txBody>
                  <a:tcPr/>
                </a:tc>
                <a:tc>
                  <a:txBody>
                    <a:bodyPr/>
                    <a:lstStyle/>
                    <a:p>
                      <a:pPr marL="0" algn="l" defTabSz="914400" rtl="0" eaLnBrk="1" latinLnBrk="0" hangingPunct="1"/>
                      <a:r>
                        <a:rPr lang="en-US" sz="1200" kern="1200" dirty="0">
                          <a:solidFill>
                            <a:schemeClr val="tx1"/>
                          </a:solidFill>
                          <a:latin typeface="+mn-lt"/>
                          <a:ea typeface="+mn-ea"/>
                          <a:cs typeface="+mn-cs"/>
                        </a:rPr>
                        <a:t>Fannie Mae: Lack of diversity outside of AI/NA</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Current strategy benefits 1,1M people of the 82M in Rural Areas</a:t>
                      </a:r>
                    </a:p>
                    <a:p>
                      <a:pPr marL="0" algn="l" defTabSz="914400" rtl="0" eaLnBrk="1" latinLnBrk="0" hangingPunct="1"/>
                      <a:endParaRPr lang="en-US" sz="1200" kern="1200" dirty="0">
                        <a:solidFill>
                          <a:schemeClr val="tx1"/>
                        </a:solidFill>
                        <a:latin typeface="+mn-lt"/>
                        <a:ea typeface="+mn-ea"/>
                        <a:cs typeface="+mn-cs"/>
                      </a:endParaRPr>
                    </a:p>
                  </a:txBody>
                  <a:tcPr/>
                </a:tc>
                <a:tc>
                  <a:txBody>
                    <a:bodyPr/>
                    <a:lstStyle/>
                    <a:p>
                      <a:pPr mar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Fannie Mae/Freddie Mac: Include targeted action statements to create equity and duty to serve action for all race demographics (all or none principle)</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Constraint Acknowledgement: FHFA guidance states utilize previous methodology as a basis to support recommendations but calls for expansion. </a:t>
                      </a:r>
                    </a:p>
                    <a:p>
                      <a:pPr marL="0" lvl="1"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Therefore, 2025-2026 submission should contain additional racial diversity for equity for duty to serve obligation</a:t>
                      </a: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val="846811280"/>
                  </a:ext>
                </a:extLst>
              </a:tr>
            </a:tbl>
          </a:graphicData>
        </a:graphic>
      </p:graphicFrame>
    </p:spTree>
    <p:extLst>
      <p:ext uri="{BB962C8B-B14F-4D97-AF65-F5344CB8AC3E}">
        <p14:creationId xmlns:p14="http://schemas.microsoft.com/office/powerpoint/2010/main" val="370309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269081" y="656293"/>
          <a:ext cx="11653837" cy="6065480"/>
        </p:xfrm>
        <a:graphic>
          <a:graphicData uri="http://schemas.openxmlformats.org/drawingml/2006/table">
            <a:tbl>
              <a:tblPr firstRow="1" bandRow="1">
                <a:tableStyleId>{5940675A-B579-460E-94D1-54222C63F5DA}</a:tableStyleId>
              </a:tblPr>
              <a:tblGrid>
                <a:gridCol w="268243">
                  <a:extLst>
                    <a:ext uri="{9D8B030D-6E8A-4147-A177-3AD203B41FA5}">
                      <a16:colId xmlns:a16="http://schemas.microsoft.com/office/drawing/2014/main" val="391768859"/>
                    </a:ext>
                  </a:extLst>
                </a:gridCol>
                <a:gridCol w="2673967">
                  <a:extLst>
                    <a:ext uri="{9D8B030D-6E8A-4147-A177-3AD203B41FA5}">
                      <a16:colId xmlns:a16="http://schemas.microsoft.com/office/drawing/2014/main" val="3322387161"/>
                    </a:ext>
                  </a:extLst>
                </a:gridCol>
                <a:gridCol w="1193177">
                  <a:extLst>
                    <a:ext uri="{9D8B030D-6E8A-4147-A177-3AD203B41FA5}">
                      <a16:colId xmlns:a16="http://schemas.microsoft.com/office/drawing/2014/main" val="1884277953"/>
                    </a:ext>
                  </a:extLst>
                </a:gridCol>
                <a:gridCol w="1567707">
                  <a:extLst>
                    <a:ext uri="{9D8B030D-6E8A-4147-A177-3AD203B41FA5}">
                      <a16:colId xmlns:a16="http://schemas.microsoft.com/office/drawing/2014/main" val="818482291"/>
                    </a:ext>
                  </a:extLst>
                </a:gridCol>
                <a:gridCol w="2614613">
                  <a:extLst>
                    <a:ext uri="{9D8B030D-6E8A-4147-A177-3AD203B41FA5}">
                      <a16:colId xmlns:a16="http://schemas.microsoft.com/office/drawing/2014/main" val="3637350286"/>
                    </a:ext>
                  </a:extLst>
                </a:gridCol>
                <a:gridCol w="3336130">
                  <a:extLst>
                    <a:ext uri="{9D8B030D-6E8A-4147-A177-3AD203B41FA5}">
                      <a16:colId xmlns:a16="http://schemas.microsoft.com/office/drawing/2014/main" val="1588721765"/>
                    </a:ext>
                  </a:extLst>
                </a:gridCol>
              </a:tblGrid>
              <a:tr h="487640">
                <a:tc>
                  <a:txBody>
                    <a:bodyPr/>
                    <a:lstStyle/>
                    <a:p>
                      <a:r>
                        <a:rPr lang="en-US" dirty="0"/>
                        <a:t>#</a:t>
                      </a:r>
                    </a:p>
                  </a:txBody>
                  <a:tcPr/>
                </a:tc>
                <a:tc>
                  <a:txBody>
                    <a:bodyPr/>
                    <a:lstStyle/>
                    <a:p>
                      <a:r>
                        <a:rPr lang="en-US" dirty="0"/>
                        <a:t>FHFA Question</a:t>
                      </a:r>
                    </a:p>
                  </a:txBody>
                  <a:tcPr/>
                </a:tc>
                <a:tc>
                  <a:txBody>
                    <a:bodyPr/>
                    <a:lstStyle/>
                    <a:p>
                      <a:r>
                        <a:rPr lang="en-US" dirty="0"/>
                        <a:t>Response</a:t>
                      </a:r>
                    </a:p>
                  </a:txBody>
                  <a:tcPr/>
                </a:tc>
                <a:tc>
                  <a:txBody>
                    <a:bodyPr/>
                    <a:lstStyle/>
                    <a:p>
                      <a:r>
                        <a:rPr lang="en-US" dirty="0"/>
                        <a:t>Concern</a:t>
                      </a:r>
                    </a:p>
                  </a:txBody>
                  <a:tcPr/>
                </a:tc>
                <a:tc>
                  <a:txBody>
                    <a:bodyPr/>
                    <a:lstStyle/>
                    <a:p>
                      <a:r>
                        <a:rPr lang="en-US" dirty="0"/>
                        <a:t>Reasoning</a:t>
                      </a:r>
                    </a:p>
                  </a:txBody>
                  <a:tcPr/>
                </a:tc>
                <a:tc>
                  <a:txBody>
                    <a:bodyPr/>
                    <a:lstStyle/>
                    <a:p>
                      <a:r>
                        <a:rPr lang="en-US" dirty="0"/>
                        <a:t>Recommendations</a:t>
                      </a:r>
                    </a:p>
                  </a:txBody>
                  <a:tcPr/>
                </a:tc>
                <a:extLst>
                  <a:ext uri="{0D108BD9-81ED-4DB2-BD59-A6C34878D82A}">
                    <a16:rowId xmlns:a16="http://schemas.microsoft.com/office/drawing/2014/main" val="4044081374"/>
                  </a:ext>
                </a:extLst>
              </a:tr>
              <a:tr h="1604509">
                <a:tc>
                  <a:txBody>
                    <a:bodyPr/>
                    <a:lstStyle/>
                    <a:p>
                      <a:r>
                        <a:rPr lang="en-US" sz="1200" dirty="0"/>
                        <a:t>4</a:t>
                      </a:r>
                    </a:p>
                  </a:txBody>
                  <a:tcPr/>
                </a:tc>
                <a:tc>
                  <a:txBody>
                    <a:bodyPr/>
                    <a:lstStyle/>
                    <a:p>
                      <a:pPr marL="0" algn="l" defTabSz="914400" rtl="0" eaLnBrk="1" latinLnBrk="0" hangingPunct="1"/>
                      <a:r>
                        <a:rPr lang="en-US" sz="1200" kern="1200" dirty="0">
                          <a:solidFill>
                            <a:schemeClr val="tx1"/>
                          </a:solidFill>
                          <a:latin typeface="+mn-lt"/>
                          <a:ea typeface="+mn-ea"/>
                          <a:cs typeface="+mn-cs"/>
                        </a:rPr>
                        <a:t>Are there other activities and objectives that the Enterprises should consider adding to their Plans for the rural housing market to address access to liquidity and other housing finance needs in all rural areas</a:t>
                      </a:r>
                    </a:p>
                  </a:txBody>
                  <a:tcPr/>
                </a:tc>
                <a:tc>
                  <a:txBody>
                    <a:bodyPr/>
                    <a:lstStyle/>
                    <a:p>
                      <a:pPr marL="0" algn="l" defTabSz="914400" rtl="0" eaLnBrk="1" latinLnBrk="0" hangingPunct="1"/>
                      <a:r>
                        <a:rPr lang="en-US" sz="1200" kern="1200" dirty="0">
                          <a:solidFill>
                            <a:schemeClr val="tx1"/>
                          </a:solidFill>
                          <a:latin typeface="+mn-lt"/>
                          <a:ea typeface="+mn-ea"/>
                          <a:cs typeface="+mn-cs"/>
                        </a:rPr>
                        <a:t>Yes</a:t>
                      </a:r>
                    </a:p>
                  </a:txBody>
                  <a:tcPr/>
                </a:tc>
                <a:tc>
                  <a:txBody>
                    <a:bodyPr/>
                    <a:lstStyle/>
                    <a:p>
                      <a:pPr marL="0" indent="0" algn="l" defTabSz="914400" rtl="0" eaLnBrk="1" latinLnBrk="0" hangingPunct="1">
                        <a:buNone/>
                      </a:pPr>
                      <a:r>
                        <a:rPr lang="en-US" sz="1200" kern="1200" dirty="0">
                          <a:solidFill>
                            <a:schemeClr val="tx1"/>
                          </a:solidFill>
                          <a:latin typeface="+mn-lt"/>
                          <a:ea typeface="+mn-ea"/>
                          <a:cs typeface="+mn-cs"/>
                        </a:rPr>
                        <a:t>Fannie Mae: Broad allocation of purchases to multifamily properties (2023-2025) (Lack of context) 23. 2025-2027 </a:t>
                      </a:r>
                    </a:p>
                    <a:p>
                      <a:pPr marL="0" indent="0" algn="l" defTabSz="914400" rtl="0" eaLnBrk="1" latinLnBrk="0" hangingPunct="1">
                        <a:buNone/>
                      </a:pPr>
                      <a:endParaRPr lang="en-US" sz="1200" kern="1200" dirty="0">
                        <a:solidFill>
                          <a:schemeClr val="tx1"/>
                        </a:solidFill>
                        <a:latin typeface="+mn-lt"/>
                        <a:ea typeface="+mn-ea"/>
                        <a:cs typeface="+mn-cs"/>
                      </a:endParaRPr>
                    </a:p>
                    <a:p>
                      <a:pPr marL="0" indent="0" algn="l" defTabSz="914400" rtl="0" eaLnBrk="1" latinLnBrk="0" hangingPunct="1">
                        <a:buNone/>
                      </a:pPr>
                      <a:endParaRPr lang="en-US" sz="1200" kern="1200" dirty="0">
                        <a:solidFill>
                          <a:schemeClr val="tx1"/>
                        </a:solidFill>
                        <a:latin typeface="+mn-lt"/>
                        <a:ea typeface="+mn-ea"/>
                        <a:cs typeface="+mn-cs"/>
                      </a:endParaRPr>
                    </a:p>
                    <a:p>
                      <a:pPr marL="0" indent="0" algn="l" defTabSz="914400" rtl="0" eaLnBrk="1" latinLnBrk="0" hangingPunct="1">
                        <a:buNone/>
                      </a:pPr>
                      <a:endParaRPr lang="en-US" sz="1200" kern="1200" dirty="0">
                        <a:solidFill>
                          <a:schemeClr val="tx1"/>
                        </a:solidFill>
                        <a:latin typeface="+mn-lt"/>
                        <a:ea typeface="+mn-ea"/>
                        <a:cs typeface="+mn-cs"/>
                      </a:endParaRPr>
                    </a:p>
                    <a:p>
                      <a:pPr marL="0" indent="0" algn="l" defTabSz="914400" rtl="0" eaLnBrk="1" latinLnBrk="0" hangingPunct="1">
                        <a:buNone/>
                      </a:pPr>
                      <a:endParaRPr lang="en-US" sz="1200" kern="1200" dirty="0">
                        <a:solidFill>
                          <a:schemeClr val="tx1"/>
                        </a:solidFill>
                        <a:latin typeface="+mn-lt"/>
                        <a:ea typeface="+mn-ea"/>
                        <a:cs typeface="+mn-cs"/>
                      </a:endParaRPr>
                    </a:p>
                    <a:p>
                      <a:pPr marL="0" indent="0" algn="l" defTabSz="914400" rtl="0" eaLnBrk="1" latinLnBrk="0" hangingPunct="1">
                        <a:buNone/>
                      </a:pPr>
                      <a:endParaRPr lang="en-US" sz="1200" kern="1200" dirty="0">
                        <a:solidFill>
                          <a:schemeClr val="tx1"/>
                        </a:solidFill>
                        <a:latin typeface="+mn-lt"/>
                        <a:ea typeface="+mn-ea"/>
                        <a:cs typeface="+mn-cs"/>
                      </a:endParaRPr>
                    </a:p>
                    <a:p>
                      <a:pPr marL="0" indent="0" algn="l" defTabSz="914400" rtl="0" eaLnBrk="1" latinLnBrk="0" hangingPunct="1">
                        <a:buNone/>
                      </a:pPr>
                      <a:r>
                        <a:rPr lang="en-US" sz="1200" kern="1200" dirty="0">
                          <a:solidFill>
                            <a:schemeClr val="tx1"/>
                          </a:solidFill>
                          <a:latin typeface="+mn-lt"/>
                          <a:ea typeface="+mn-ea"/>
                          <a:cs typeface="+mn-cs"/>
                        </a:rPr>
                        <a:t>2. Fannie Mae/Freddie Mac: Borrowers/Renters inclusion as a consulted and included stakeholder:</a:t>
                      </a:r>
                    </a:p>
                  </a:txBody>
                  <a:tcPr/>
                </a:tc>
                <a:tc>
                  <a:txBody>
                    <a:bodyPr/>
                    <a:lstStyle/>
                    <a:p>
                      <a:pPr marL="0" indent="0" algn="l" defTabSz="914400" rtl="0" eaLnBrk="1" latinLnBrk="0" hangingPunct="1">
                        <a:buNone/>
                      </a:pPr>
                      <a:r>
                        <a:rPr lang="en-US" sz="1200" kern="1200" dirty="0">
                          <a:solidFill>
                            <a:schemeClr val="tx1"/>
                          </a:solidFill>
                          <a:latin typeface="+mn-lt"/>
                          <a:ea typeface="+mn-ea"/>
                          <a:cs typeface="+mn-cs"/>
                        </a:rPr>
                        <a:t>Fannie Mae/Freddie Mac: Without context of the geographic regions FHFA/public will not be able to understand how their specific geographic regions are being targeted for FHFA. (Lack of information)</a:t>
                      </a:r>
                    </a:p>
                    <a:p>
                      <a:pPr marL="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latin typeface="+mn-lt"/>
                          <a:ea typeface="+mn-ea"/>
                          <a:cs typeface="+mn-cs"/>
                        </a:rPr>
                        <a:t>Exclusion of the customers as stakeholders to serve on the development plans for which Freddie Mac has supplied is exclusionary </a:t>
                      </a:r>
                    </a:p>
                    <a:p>
                      <a:pPr marL="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latin typeface="+mn-lt"/>
                        <a:ea typeface="+mn-ea"/>
                        <a:cs typeface="+mn-cs"/>
                      </a:endParaRPr>
                    </a:p>
                    <a:p>
                      <a:pPr marL="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latin typeface="+mn-lt"/>
                          <a:ea typeface="+mn-ea"/>
                          <a:cs typeface="+mn-cs"/>
                        </a:rPr>
                        <a:t>Fannie Mae/Freddie Mac: Community Action Groups to proactively identify safety and soundness risks through active community engagement (task forces, working groups, volunteers, inbox for complaints such as OIG)</a:t>
                      </a:r>
                    </a:p>
                  </a:txBody>
                  <a:tcPr/>
                </a:tc>
                <a:tc>
                  <a:txBody>
                    <a:bodyPr/>
                    <a:lstStyle/>
                    <a:p>
                      <a:pPr marL="0" indent="0" algn="l" defTabSz="914400" rtl="0" eaLnBrk="1" latinLnBrk="0" hangingPunct="1">
                        <a:buNone/>
                      </a:pPr>
                      <a:r>
                        <a:rPr lang="en-US" sz="1200" kern="1200" dirty="0">
                          <a:solidFill>
                            <a:schemeClr val="tx1"/>
                          </a:solidFill>
                          <a:latin typeface="+mn-lt"/>
                          <a:ea typeface="+mn-ea"/>
                          <a:cs typeface="+mn-cs"/>
                        </a:rPr>
                        <a:t>Fannie Mae: Put a map of these regions to target OR </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 COA 1, Specify Research as a deliverable for FY-25 </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COA 2: defer purchase until current state of needs are known to Freddie Mac.</a:t>
                      </a: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0" indent="-171450" algn="l" defTabSz="914400" rtl="0" eaLnBrk="1" latinLnBrk="0" hangingPunct="1">
                        <a:buFont typeface="Arial" panose="020B0604020202020204" pitchFamily="34" charset="0"/>
                        <a:buChar char="•"/>
                      </a:pPr>
                      <a:endParaRPr lang="en-US" sz="1200" kern="1200" dirty="0">
                        <a:solidFill>
                          <a:schemeClr val="tx1"/>
                        </a:solidFill>
                        <a:latin typeface="+mn-lt"/>
                        <a:ea typeface="+mn-ea"/>
                        <a:cs typeface="+mn-cs"/>
                      </a:endParaRPr>
                    </a:p>
                    <a:p>
                      <a:pPr marL="0" indent="0" algn="l" defTabSz="914400" rtl="0" eaLnBrk="1" latinLnBrk="0" hangingPunct="1">
                        <a:buNone/>
                      </a:pPr>
                      <a:r>
                        <a:rPr lang="en-US" sz="1200" kern="1200" dirty="0">
                          <a:solidFill>
                            <a:schemeClr val="tx1"/>
                          </a:solidFill>
                          <a:latin typeface="+mn-lt"/>
                          <a:ea typeface="+mn-ea"/>
                          <a:cs typeface="+mn-cs"/>
                        </a:rPr>
                        <a:t>2. Fannie Mae/Freddie Mac: Risk Mitigation by including Home Loan Borrowers.</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Current model precludes home loan borrowers as a stakeholder with equity to improve duty to serve, safety and soundness concerns, and equity gaps to foster proactive detection of issues prior to problem is identified later through major market / losses. </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The selected groups have equity to make decisions to the current DTS requirements, adding in a consumer stakeholder group with equity to vote and advise can balance the power of inequities</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FHFA should not be the only forum for addressing DTS. Freddie Mac/Fannie Mae should engage the public as an additional step for DTS</a:t>
                      </a:r>
                    </a:p>
                    <a:p>
                      <a:pPr marL="0" indent="-228600" algn="l" defTabSz="914400" rtl="0" eaLnBrk="1" latinLnBrk="0" hangingPunct="1">
                        <a:buAutoNum type="arabicPeriod"/>
                      </a:pP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val="276580022"/>
                  </a:ext>
                </a:extLst>
              </a:tr>
            </a:tbl>
          </a:graphicData>
        </a:graphic>
      </p:graphicFrame>
    </p:spTree>
    <p:extLst>
      <p:ext uri="{BB962C8B-B14F-4D97-AF65-F5344CB8AC3E}">
        <p14:creationId xmlns:p14="http://schemas.microsoft.com/office/powerpoint/2010/main" val="2602046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304233" y="541961"/>
          <a:ext cx="11583534" cy="3206988"/>
        </p:xfrm>
        <a:graphic>
          <a:graphicData uri="http://schemas.openxmlformats.org/drawingml/2006/table">
            <a:tbl>
              <a:tblPr firstRow="1" bandRow="1">
                <a:tableStyleId>{5940675A-B579-460E-94D1-54222C63F5DA}</a:tableStyleId>
              </a:tblPr>
              <a:tblGrid>
                <a:gridCol w="407167">
                  <a:extLst>
                    <a:ext uri="{9D8B030D-6E8A-4147-A177-3AD203B41FA5}">
                      <a16:colId xmlns:a16="http://schemas.microsoft.com/office/drawing/2014/main" val="1618033085"/>
                    </a:ext>
                  </a:extLst>
                </a:gridCol>
                <a:gridCol w="2659175">
                  <a:extLst>
                    <a:ext uri="{9D8B030D-6E8A-4147-A177-3AD203B41FA5}">
                      <a16:colId xmlns:a16="http://schemas.microsoft.com/office/drawing/2014/main" val="3322387161"/>
                    </a:ext>
                  </a:extLst>
                </a:gridCol>
                <a:gridCol w="1036081">
                  <a:extLst>
                    <a:ext uri="{9D8B030D-6E8A-4147-A177-3AD203B41FA5}">
                      <a16:colId xmlns:a16="http://schemas.microsoft.com/office/drawing/2014/main" val="1884277953"/>
                    </a:ext>
                  </a:extLst>
                </a:gridCol>
                <a:gridCol w="1919796">
                  <a:extLst>
                    <a:ext uri="{9D8B030D-6E8A-4147-A177-3AD203B41FA5}">
                      <a16:colId xmlns:a16="http://schemas.microsoft.com/office/drawing/2014/main" val="818482291"/>
                    </a:ext>
                  </a:extLst>
                </a:gridCol>
                <a:gridCol w="2026452">
                  <a:extLst>
                    <a:ext uri="{9D8B030D-6E8A-4147-A177-3AD203B41FA5}">
                      <a16:colId xmlns:a16="http://schemas.microsoft.com/office/drawing/2014/main" val="3637350286"/>
                    </a:ext>
                  </a:extLst>
                </a:gridCol>
                <a:gridCol w="3534863">
                  <a:extLst>
                    <a:ext uri="{9D8B030D-6E8A-4147-A177-3AD203B41FA5}">
                      <a16:colId xmlns:a16="http://schemas.microsoft.com/office/drawing/2014/main" val="1588721765"/>
                    </a:ext>
                  </a:extLst>
                </a:gridCol>
              </a:tblGrid>
              <a:tr h="555228">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FHFA Question</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Response</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Concern</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Reasoning</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Recommendations</a:t>
                      </a:r>
                    </a:p>
                  </a:txBody>
                  <a:tcPr/>
                </a:tc>
                <a:extLst>
                  <a:ext uri="{0D108BD9-81ED-4DB2-BD59-A6C34878D82A}">
                    <a16:rowId xmlns:a16="http://schemas.microsoft.com/office/drawing/2014/main" val="4044081374"/>
                  </a:ext>
                </a:extLst>
              </a:tr>
              <a:tr h="2330013">
                <a:tc>
                  <a:txBody>
                    <a:bodyPr/>
                    <a:lstStyle/>
                    <a:p>
                      <a:pPr marL="0" algn="l" defTabSz="914400" rtl="0" eaLnBrk="1" latinLnBrk="0" hangingPunct="1"/>
                      <a:r>
                        <a:rPr lang="en-US" sz="1200" kern="1200" dirty="0">
                          <a:solidFill>
                            <a:schemeClr val="tx1"/>
                          </a:solidFill>
                          <a:latin typeface="+mn-lt"/>
                          <a:ea typeface="+mn-ea"/>
                          <a:cs typeface="+mn-cs"/>
                        </a:rPr>
                        <a:t>5</a:t>
                      </a:r>
                    </a:p>
                  </a:txBody>
                  <a:tcPr/>
                </a:tc>
                <a:tc>
                  <a:txBody>
                    <a:bodyPr/>
                    <a:lstStyle/>
                    <a:p>
                      <a:pPr marL="0" algn="l" defTabSz="914400" rtl="0" eaLnBrk="1" latinLnBrk="0" hangingPunct="1"/>
                      <a:r>
                        <a:rPr lang="en-US" sz="1200" kern="1200" dirty="0">
                          <a:solidFill>
                            <a:schemeClr val="tx1"/>
                          </a:solidFill>
                          <a:latin typeface="+mn-lt"/>
                          <a:ea typeface="+mn-ea"/>
                          <a:cs typeface="+mn-cs"/>
                        </a:rPr>
                        <a:t>Is there other information that the Enterprises should supply in their expanded Strategic Priority Statements in their Plans for the rural housing market to provide an adequate basis for their strategies to address access to liquidity and other housing finance needs in all rural are</a:t>
                      </a:r>
                    </a:p>
                  </a:txBody>
                  <a:tcPr/>
                </a:tc>
                <a:tc>
                  <a:txBody>
                    <a:bodyPr/>
                    <a:lstStyle/>
                    <a:p>
                      <a:pPr marL="0" algn="l" defTabSz="914400" rtl="0" eaLnBrk="1" latinLnBrk="0" hangingPunct="1"/>
                      <a:r>
                        <a:rPr lang="en-US" sz="1200" kern="1200" dirty="0">
                          <a:solidFill>
                            <a:schemeClr val="tx1"/>
                          </a:solidFill>
                          <a:latin typeface="+mn-lt"/>
                          <a:ea typeface="+mn-ea"/>
                          <a:cs typeface="+mn-cs"/>
                        </a:rPr>
                        <a:t>Yes</a:t>
                      </a:r>
                    </a:p>
                  </a:txBody>
                  <a:tcPr/>
                </a:tc>
                <a:tc>
                  <a:txBody>
                    <a:bodyPr/>
                    <a:lstStyle/>
                    <a:p>
                      <a:pPr mar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Fannie Mae: Expanded race targeted groups.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(Fannie Mae) Current strategy benefits 1.1M people of the 82M in Rural Areas </a:t>
                      </a:r>
                    </a:p>
                    <a:p>
                      <a:pPr marL="0" indent="-2857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Selection of the smallest population for achievement of FHFA targeted incentives. </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Freddie acknowledges lack of knowledge in other underserved populations, but specified AI/AP.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indent="-228600" algn="l" defTabSz="914400" rtl="0" eaLnBrk="1" latinLnBrk="0" hangingPunct="1">
                        <a:buFont typeface="+mj-lt"/>
                        <a:buAutoNum type="arabicPeriod"/>
                      </a:pPr>
                      <a:endParaRPr lang="en-US" sz="1200" kern="1200" dirty="0">
                        <a:solidFill>
                          <a:schemeClr val="tx1"/>
                        </a:solidFill>
                        <a:latin typeface="+mn-lt"/>
                        <a:ea typeface="+mn-ea"/>
                        <a:cs typeface="+mn-cs"/>
                      </a:endParaRPr>
                    </a:p>
                  </a:txBody>
                  <a:tcPr/>
                </a:tc>
                <a:tc>
                  <a:txBody>
                    <a:bodyPr/>
                    <a:lstStyle/>
                    <a:p>
                      <a:pPr marL="0" indent="0" algn="l" defTabSz="914400" rtl="0" eaLnBrk="1" latinLnBrk="0" hangingPunct="1">
                        <a:buFont typeface="+mj-lt"/>
                        <a:buNone/>
                      </a:pPr>
                      <a:r>
                        <a:rPr lang="en-US" sz="1200" kern="1200" dirty="0">
                          <a:solidFill>
                            <a:schemeClr val="tx1"/>
                          </a:solidFill>
                          <a:latin typeface="+mn-lt"/>
                          <a:ea typeface="+mn-ea"/>
                          <a:cs typeface="+mn-cs"/>
                        </a:rPr>
                        <a:t>Fannie Mae: More needs to be done to address diversity across all race groups</a:t>
                      </a:r>
                    </a:p>
                  </a:txBody>
                  <a:tcPr/>
                </a:tc>
                <a:extLst>
                  <a:ext uri="{0D108BD9-81ED-4DB2-BD59-A6C34878D82A}">
                    <a16:rowId xmlns:a16="http://schemas.microsoft.com/office/drawing/2014/main" val="3332604816"/>
                  </a:ext>
                </a:extLst>
              </a:tr>
            </a:tbl>
          </a:graphicData>
        </a:graphic>
      </p:graphicFrame>
    </p:spTree>
    <p:extLst>
      <p:ext uri="{BB962C8B-B14F-4D97-AF65-F5344CB8AC3E}">
        <p14:creationId xmlns:p14="http://schemas.microsoft.com/office/powerpoint/2010/main" val="113834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420914" y="1465135"/>
          <a:ext cx="11350171" cy="3927730"/>
        </p:xfrm>
        <a:graphic>
          <a:graphicData uri="http://schemas.openxmlformats.org/drawingml/2006/table">
            <a:tbl>
              <a:tblPr firstRow="1" bandRow="1">
                <a:tableStyleId>{5940675A-B579-460E-94D1-54222C63F5DA}</a:tableStyleId>
              </a:tblPr>
              <a:tblGrid>
                <a:gridCol w="398964">
                  <a:extLst>
                    <a:ext uri="{9D8B030D-6E8A-4147-A177-3AD203B41FA5}">
                      <a16:colId xmlns:a16="http://schemas.microsoft.com/office/drawing/2014/main" val="1618033085"/>
                    </a:ext>
                  </a:extLst>
                </a:gridCol>
                <a:gridCol w="2605603">
                  <a:extLst>
                    <a:ext uri="{9D8B030D-6E8A-4147-A177-3AD203B41FA5}">
                      <a16:colId xmlns:a16="http://schemas.microsoft.com/office/drawing/2014/main" val="3322387161"/>
                    </a:ext>
                  </a:extLst>
                </a:gridCol>
                <a:gridCol w="1015208">
                  <a:extLst>
                    <a:ext uri="{9D8B030D-6E8A-4147-A177-3AD203B41FA5}">
                      <a16:colId xmlns:a16="http://schemas.microsoft.com/office/drawing/2014/main" val="1884277953"/>
                    </a:ext>
                  </a:extLst>
                </a:gridCol>
                <a:gridCol w="1881120">
                  <a:extLst>
                    <a:ext uri="{9D8B030D-6E8A-4147-A177-3AD203B41FA5}">
                      <a16:colId xmlns:a16="http://schemas.microsoft.com/office/drawing/2014/main" val="818482291"/>
                    </a:ext>
                  </a:extLst>
                </a:gridCol>
                <a:gridCol w="1985627">
                  <a:extLst>
                    <a:ext uri="{9D8B030D-6E8A-4147-A177-3AD203B41FA5}">
                      <a16:colId xmlns:a16="http://schemas.microsoft.com/office/drawing/2014/main" val="3637350286"/>
                    </a:ext>
                  </a:extLst>
                </a:gridCol>
                <a:gridCol w="3463649">
                  <a:extLst>
                    <a:ext uri="{9D8B030D-6E8A-4147-A177-3AD203B41FA5}">
                      <a16:colId xmlns:a16="http://schemas.microsoft.com/office/drawing/2014/main" val="1588721765"/>
                    </a:ext>
                  </a:extLst>
                </a:gridCol>
              </a:tblGrid>
              <a:tr h="659563">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FHFA Question</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Response</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Concern</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Reasoning</a:t>
                      </a:r>
                    </a:p>
                  </a:txBody>
                  <a:tcPr/>
                </a:tc>
                <a:tc>
                  <a:txBody>
                    <a:bodyPr/>
                    <a:lstStyle/>
                    <a:p>
                      <a:pPr marL="0" algn="l" defTabSz="914400" rtl="0" eaLnBrk="1" latinLnBrk="0" hangingPunct="1"/>
                      <a:r>
                        <a:rPr lang="en-US" sz="1200" kern="1200" dirty="0">
                          <a:solidFill>
                            <a:schemeClr val="tx1"/>
                          </a:solidFill>
                          <a:latin typeface="Arial" panose="020B0604020202020204" pitchFamily="34" charset="0"/>
                          <a:ea typeface="+mn-ea"/>
                          <a:cs typeface="Arial" panose="020B0604020202020204" pitchFamily="34" charset="0"/>
                        </a:rPr>
                        <a:t>Recommendations</a:t>
                      </a:r>
                    </a:p>
                  </a:txBody>
                  <a:tcPr/>
                </a:tc>
                <a:extLst>
                  <a:ext uri="{0D108BD9-81ED-4DB2-BD59-A6C34878D82A}">
                    <a16:rowId xmlns:a16="http://schemas.microsoft.com/office/drawing/2014/main" val="4044081374"/>
                  </a:ext>
                </a:extLst>
              </a:tr>
              <a:tr h="3268167">
                <a:tc>
                  <a:txBody>
                    <a:bodyPr/>
                    <a:lstStyle/>
                    <a:p>
                      <a:pPr marL="0" algn="l" defTabSz="914400" rtl="0" eaLnBrk="1" latinLnBrk="0" hangingPunct="1"/>
                      <a:r>
                        <a:rPr lang="en-US" sz="1200" kern="1200" dirty="0">
                          <a:solidFill>
                            <a:schemeClr val="tx1"/>
                          </a:solidFill>
                          <a:latin typeface="+mn-lt"/>
                          <a:ea typeface="+mn-ea"/>
                          <a:cs typeface="+mn-cs"/>
                        </a:rPr>
                        <a:t>6</a:t>
                      </a:r>
                    </a:p>
                  </a:txBody>
                  <a:tcPr/>
                </a:tc>
                <a:tc>
                  <a:txBody>
                    <a:bodyPr/>
                    <a:lstStyle/>
                    <a:p>
                      <a:pPr marL="0" algn="l" defTabSz="914400" rtl="0" eaLnBrk="1" latinLnBrk="0" hangingPunct="1"/>
                      <a:r>
                        <a:rPr lang="en-US" sz="1200" kern="1200" dirty="0">
                          <a:solidFill>
                            <a:schemeClr val="tx1"/>
                          </a:solidFill>
                          <a:latin typeface="+mn-lt"/>
                          <a:ea typeface="+mn-ea"/>
                          <a:cs typeface="+mn-cs"/>
                        </a:rPr>
                        <a:t>Are there other activities and objectives that the Enterprises should consider adding to their Plans for the rural housing market to address access to liquidity and other housing finance needs in all rural areas</a:t>
                      </a:r>
                    </a:p>
                  </a:txBody>
                  <a:tcPr/>
                </a:tc>
                <a:tc>
                  <a:txBody>
                    <a:bodyPr/>
                    <a:lstStyle/>
                    <a:p>
                      <a:pPr marL="0" algn="l" defTabSz="914400" rtl="0" eaLnBrk="1" latinLnBrk="0" hangingPunct="1"/>
                      <a:r>
                        <a:rPr lang="en-US" sz="1200" kern="1200" dirty="0">
                          <a:solidFill>
                            <a:schemeClr val="tx1"/>
                          </a:solidFill>
                          <a:latin typeface="+mn-lt"/>
                          <a:ea typeface="+mn-ea"/>
                          <a:cs typeface="+mn-cs"/>
                        </a:rPr>
                        <a:t>Yes</a:t>
                      </a:r>
                    </a:p>
                  </a:txBody>
                  <a:tcPr/>
                </a:tc>
                <a:tc>
                  <a:txBody>
                    <a:bodyPr/>
                    <a:lstStyle/>
                    <a:p>
                      <a:pPr mar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Fannie Mae: Research is broadly used as a means for understanding the needs of Rural Populations.</a:t>
                      </a:r>
                    </a:p>
                    <a:p>
                      <a:pPr marL="0" indent="0" algn="l" defTabSz="914400" rtl="0" eaLnBrk="1" latinLnBrk="0" hangingPunct="1">
                        <a:buNone/>
                      </a:pPr>
                      <a:endParaRPr lang="en-US" sz="1200" kern="1200" dirty="0">
                        <a:solidFill>
                          <a:schemeClr val="tx1"/>
                        </a:solidFill>
                        <a:latin typeface="+mn-lt"/>
                        <a:ea typeface="+mn-ea"/>
                        <a:cs typeface="+mn-cs"/>
                      </a:endParaRPr>
                    </a:p>
                  </a:txBody>
                  <a:tcPr/>
                </a:tc>
                <a:tc>
                  <a:txBody>
                    <a:bodyPr/>
                    <a:lstStyle/>
                    <a:p>
                      <a:pPr mar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Fannie Mae: Lack of specificity of how research studies will be conducted</a:t>
                      </a:r>
                    </a:p>
                  </a:txBody>
                  <a:tcPr/>
                </a:tc>
                <a:tc>
                  <a:txBody>
                    <a:bodyPr/>
                    <a:lstStyle/>
                    <a:p>
                      <a:pPr marL="0" indent="0" algn="l" defTabSz="914400" rtl="0" eaLnBrk="1" latinLnBrk="0" hangingPunct="1">
                        <a:buNone/>
                      </a:pPr>
                      <a:r>
                        <a:rPr lang="en-US" sz="1200" kern="1200" dirty="0">
                          <a:solidFill>
                            <a:schemeClr val="tx1"/>
                          </a:solidFill>
                          <a:latin typeface="+mn-lt"/>
                          <a:ea typeface="+mn-ea"/>
                          <a:cs typeface="+mn-cs"/>
                        </a:rPr>
                        <a:t>Fannie Mae: Expound research methodology for rigor, reasoning, repeatability, and alignment to the FHFA goals for housing equity as cited in FHFA Rule 12 CFR 1293 released May 2024.</a:t>
                      </a:r>
                    </a:p>
                    <a:p>
                      <a:pPr marL="0" indent="0" algn="l" defTabSz="914400" rtl="0" eaLnBrk="1" latinLnBrk="0" hangingPunct="1">
                        <a:buNone/>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Incorporate FHFA Rule 12 CFR 1293 released May 2024 named racial groups as underrepresented and disparate treatment/quality of housing as a targeted opportunity for expanding DTS/soundness outside of current demographic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Triangulation through focus groups, community engagements, and stakeholder analysis beyond the banks, developers, and builders to support future objective development </a:t>
                      </a:r>
                    </a:p>
                    <a:p>
                      <a:pPr marL="0" indent="0" algn="l" defTabSz="914400" rtl="0" eaLnBrk="1" latinLnBrk="0" hangingPunct="1">
                        <a:buNone/>
                      </a:pPr>
                      <a:endParaRPr lang="en-US" sz="1200" kern="1200" dirty="0">
                        <a:solidFill>
                          <a:schemeClr val="tx1"/>
                        </a:solidFill>
                        <a:latin typeface="+mn-lt"/>
                        <a:ea typeface="+mn-ea"/>
                        <a:cs typeface="+mn-cs"/>
                      </a:endParaRPr>
                    </a:p>
                    <a:p>
                      <a:pPr marL="0" indent="0" algn="l" defTabSz="914400" rtl="0" eaLnBrk="1" latinLnBrk="0" hangingPunct="1">
                        <a:buNone/>
                      </a:pP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val="1708263333"/>
                  </a:ext>
                </a:extLst>
              </a:tr>
            </a:tbl>
          </a:graphicData>
        </a:graphic>
      </p:graphicFrame>
    </p:spTree>
    <p:extLst>
      <p:ext uri="{BB962C8B-B14F-4D97-AF65-F5344CB8AC3E}">
        <p14:creationId xmlns:p14="http://schemas.microsoft.com/office/powerpoint/2010/main" val="1415999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395606" y="1257595"/>
          <a:ext cx="11665366" cy="3995942"/>
        </p:xfrm>
        <a:graphic>
          <a:graphicData uri="http://schemas.openxmlformats.org/drawingml/2006/table">
            <a:tbl>
              <a:tblPr firstRow="1" bandRow="1">
                <a:tableStyleId>{5940675A-B579-460E-94D1-54222C63F5DA}</a:tableStyleId>
              </a:tblPr>
              <a:tblGrid>
                <a:gridCol w="551541">
                  <a:extLst>
                    <a:ext uri="{9D8B030D-6E8A-4147-A177-3AD203B41FA5}">
                      <a16:colId xmlns:a16="http://schemas.microsoft.com/office/drawing/2014/main" val="391768859"/>
                    </a:ext>
                  </a:extLst>
                </a:gridCol>
                <a:gridCol w="3844228">
                  <a:extLst>
                    <a:ext uri="{9D8B030D-6E8A-4147-A177-3AD203B41FA5}">
                      <a16:colId xmlns:a16="http://schemas.microsoft.com/office/drawing/2014/main" val="3322387161"/>
                    </a:ext>
                  </a:extLst>
                </a:gridCol>
                <a:gridCol w="1451428">
                  <a:extLst>
                    <a:ext uri="{9D8B030D-6E8A-4147-A177-3AD203B41FA5}">
                      <a16:colId xmlns:a16="http://schemas.microsoft.com/office/drawing/2014/main" val="1884277953"/>
                    </a:ext>
                  </a:extLst>
                </a:gridCol>
                <a:gridCol w="1567543">
                  <a:extLst>
                    <a:ext uri="{9D8B030D-6E8A-4147-A177-3AD203B41FA5}">
                      <a16:colId xmlns:a16="http://schemas.microsoft.com/office/drawing/2014/main" val="818482291"/>
                    </a:ext>
                  </a:extLst>
                </a:gridCol>
                <a:gridCol w="1930400">
                  <a:extLst>
                    <a:ext uri="{9D8B030D-6E8A-4147-A177-3AD203B41FA5}">
                      <a16:colId xmlns:a16="http://schemas.microsoft.com/office/drawing/2014/main" val="3637350286"/>
                    </a:ext>
                  </a:extLst>
                </a:gridCol>
                <a:gridCol w="2320226">
                  <a:extLst>
                    <a:ext uri="{9D8B030D-6E8A-4147-A177-3AD203B41FA5}">
                      <a16:colId xmlns:a16="http://schemas.microsoft.com/office/drawing/2014/main" val="1588721765"/>
                    </a:ext>
                  </a:extLst>
                </a:gridCol>
              </a:tblGrid>
              <a:tr h="471193">
                <a:tc>
                  <a:txBody>
                    <a:bodyPr/>
                    <a:lstStyle/>
                    <a:p>
                      <a:r>
                        <a:rPr lang="en-US" dirty="0"/>
                        <a:t>#</a:t>
                      </a:r>
                    </a:p>
                  </a:txBody>
                  <a:tcPr/>
                </a:tc>
                <a:tc>
                  <a:txBody>
                    <a:bodyPr/>
                    <a:lstStyle/>
                    <a:p>
                      <a:r>
                        <a:rPr lang="en-US" dirty="0"/>
                        <a:t>Question </a:t>
                      </a:r>
                    </a:p>
                  </a:txBody>
                  <a:tcPr/>
                </a:tc>
                <a:tc>
                  <a:txBody>
                    <a:bodyPr/>
                    <a:lstStyle/>
                    <a:p>
                      <a:r>
                        <a:rPr lang="en-US" dirty="0"/>
                        <a:t>Response</a:t>
                      </a:r>
                    </a:p>
                  </a:txBody>
                  <a:tcPr/>
                </a:tc>
                <a:tc>
                  <a:txBody>
                    <a:bodyPr/>
                    <a:lstStyle/>
                    <a:p>
                      <a:r>
                        <a:rPr lang="en-US" dirty="0"/>
                        <a:t>Concern</a:t>
                      </a:r>
                    </a:p>
                  </a:txBody>
                  <a:tcPr/>
                </a:tc>
                <a:tc>
                  <a:txBody>
                    <a:bodyPr/>
                    <a:lstStyle/>
                    <a:p>
                      <a:r>
                        <a:rPr lang="en-US" dirty="0"/>
                        <a:t>Reasoning</a:t>
                      </a:r>
                    </a:p>
                  </a:txBody>
                  <a:tcPr/>
                </a:tc>
                <a:tc>
                  <a:txBody>
                    <a:bodyPr/>
                    <a:lstStyle/>
                    <a:p>
                      <a:r>
                        <a:rPr lang="en-US" dirty="0"/>
                        <a:t>Recommendations</a:t>
                      </a:r>
                    </a:p>
                  </a:txBody>
                  <a:tcPr/>
                </a:tc>
                <a:extLst>
                  <a:ext uri="{0D108BD9-81ED-4DB2-BD59-A6C34878D82A}">
                    <a16:rowId xmlns:a16="http://schemas.microsoft.com/office/drawing/2014/main" val="4044081374"/>
                  </a:ext>
                </a:extLst>
              </a:tr>
              <a:tr h="0">
                <a:tc>
                  <a:txBody>
                    <a:bodyPr/>
                    <a:lstStyle/>
                    <a:p>
                      <a:pPr marL="0" algn="l" defTabSz="914400" rtl="0" eaLnBrk="1" latinLnBrk="0" hangingPunct="1"/>
                      <a:r>
                        <a:rPr lang="en-US" sz="1200" kern="1200" dirty="0">
                          <a:solidFill>
                            <a:schemeClr val="tx1"/>
                          </a:solidFill>
                          <a:latin typeface="+mn-lt"/>
                          <a:ea typeface="+mn-ea"/>
                          <a:cs typeface="+mn-cs"/>
                        </a:rPr>
                        <a:t>7</a:t>
                      </a:r>
                    </a:p>
                  </a:txBody>
                  <a:tcPr/>
                </a:tc>
                <a:tc>
                  <a:txBody>
                    <a:bodyPr/>
                    <a:lstStyle/>
                    <a:p>
                      <a:pPr marL="0" algn="l" defTabSz="914400" rtl="0" eaLnBrk="1" latinLnBrk="0" hangingPunct="1"/>
                      <a:r>
                        <a:rPr lang="en-US" sz="1200" kern="1200" dirty="0">
                          <a:solidFill>
                            <a:schemeClr val="tx1"/>
                          </a:solidFill>
                          <a:latin typeface="+mn-lt"/>
                          <a:ea typeface="+mn-ea"/>
                          <a:cs typeface="+mn-cs"/>
                        </a:rPr>
                        <a:t>Are there other market conditions that FHFA should consider when assessing the proposed activities and objectives? 8. Are there any safety and soundness concerns related to the proposed activities and objectives? 9. What additional information might be helpful in evaluating the proposed activities and objectives? </a:t>
                      </a:r>
                    </a:p>
                  </a:txBody>
                  <a:tcPr/>
                </a:tc>
                <a:tc>
                  <a:txBody>
                    <a:bodyPr/>
                    <a:lstStyle/>
                    <a:p>
                      <a:pPr marL="0" algn="l" defTabSz="914400" rtl="0" eaLnBrk="1" latinLnBrk="0" hangingPunct="1"/>
                      <a:r>
                        <a:rPr lang="en-US" sz="1200" kern="1200" dirty="0">
                          <a:solidFill>
                            <a:schemeClr val="tx1"/>
                          </a:solidFill>
                          <a:latin typeface="+mn-lt"/>
                          <a:ea typeface="+mn-ea"/>
                          <a:cs typeface="+mn-cs"/>
                        </a:rPr>
                        <a:t>Yes</a:t>
                      </a:r>
                    </a:p>
                  </a:txBody>
                  <a:tcPr/>
                </a:tc>
                <a:tc>
                  <a:txBody>
                    <a:bodyPr/>
                    <a:lstStyle/>
                    <a:p>
                      <a:pPr marL="0" algn="l" defTabSz="914400" rtl="0" eaLnBrk="1" latinLnBrk="0" hangingPunct="1"/>
                      <a:r>
                        <a:rPr lang="en-US" sz="1200" kern="1200" dirty="0">
                          <a:solidFill>
                            <a:schemeClr val="tx1"/>
                          </a:solidFill>
                          <a:latin typeface="+mn-lt"/>
                          <a:ea typeface="+mn-ea"/>
                          <a:cs typeface="+mn-cs"/>
                        </a:rPr>
                        <a:t>Fannie Mae: Gap in equity of other racial groups targeted in Rural effort outside of American Indian/Alaskan Population for 2025-2027 plan. </a:t>
                      </a:r>
                    </a:p>
                  </a:txBody>
                  <a:tcPr/>
                </a:tc>
                <a:tc>
                  <a:txBody>
                    <a:bodyPr/>
                    <a:lstStyle/>
                    <a:p>
                      <a:pPr marL="0" algn="l" defTabSz="914400" rtl="0" eaLnBrk="1" latinLnBrk="0" hangingPunct="1"/>
                      <a:r>
                        <a:rPr lang="en-US" sz="1200" kern="1200" dirty="0">
                          <a:solidFill>
                            <a:schemeClr val="tx1"/>
                          </a:solidFill>
                          <a:latin typeface="+mn-lt"/>
                          <a:ea typeface="+mn-ea"/>
                          <a:cs typeface="+mn-cs"/>
                        </a:rPr>
                        <a:t>Fannie Mae: Realistic to already known markets. Fannie Mae has adapted its previous strategy, and integrated language of Fannie Mae to comply with evaluation</a:t>
                      </a:r>
                    </a:p>
                  </a:txBody>
                  <a:tcPr/>
                </a:tc>
                <a:tc>
                  <a:txBody>
                    <a:bodyPr/>
                    <a:lstStyle/>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Consider requested both entities expanding upon the 16 May 2024 FHFA rule released by FHFA for race groups underrepresented/underserved. </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Or </a:t>
                      </a:r>
                    </a:p>
                    <a:p>
                      <a:pPr marL="0" lvl="1"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Create metrics to align Freddie Mac/Fannie Mae to additional </a:t>
                      </a:r>
                      <a:r>
                        <a:rPr lang="en-US" sz="1200" kern="1200">
                          <a:solidFill>
                            <a:schemeClr val="tx1"/>
                          </a:solidFill>
                          <a:latin typeface="+mn-lt"/>
                          <a:ea typeface="+mn-ea"/>
                          <a:cs typeface="+mn-cs"/>
                        </a:rPr>
                        <a:t>targets in in </a:t>
                      </a:r>
                      <a:r>
                        <a:rPr lang="en-US" sz="1200" kern="1200" dirty="0">
                          <a:solidFill>
                            <a:schemeClr val="tx1"/>
                          </a:solidFill>
                          <a:latin typeface="+mn-lt"/>
                          <a:ea typeface="+mn-ea"/>
                          <a:cs typeface="+mn-cs"/>
                        </a:rPr>
                        <a:t>FYs 26/27.  </a:t>
                      </a:r>
                    </a:p>
                  </a:txBody>
                  <a:tcPr/>
                </a:tc>
                <a:extLst>
                  <a:ext uri="{0D108BD9-81ED-4DB2-BD59-A6C34878D82A}">
                    <a16:rowId xmlns:a16="http://schemas.microsoft.com/office/drawing/2014/main" val="3926558318"/>
                  </a:ext>
                </a:extLst>
              </a:tr>
              <a:tr h="1604509">
                <a:tc>
                  <a:txBody>
                    <a:bodyPr/>
                    <a:lstStyle/>
                    <a:p>
                      <a:pPr marL="0" algn="l" defTabSz="914400" rtl="0" eaLnBrk="1" latinLnBrk="0" hangingPunct="1"/>
                      <a:r>
                        <a:rPr lang="en-US" sz="1200" kern="1200" dirty="0">
                          <a:solidFill>
                            <a:schemeClr val="tx1"/>
                          </a:solidFill>
                          <a:latin typeface="+mn-lt"/>
                          <a:ea typeface="+mn-ea"/>
                          <a:cs typeface="+mn-cs"/>
                        </a:rPr>
                        <a:t>8</a:t>
                      </a:r>
                    </a:p>
                  </a:txBody>
                  <a:tcPr/>
                </a:tc>
                <a:tc>
                  <a:txBody>
                    <a:bodyPr/>
                    <a:lstStyle/>
                    <a:p>
                      <a:pPr marL="0" algn="l" defTabSz="914400" rtl="0" eaLnBrk="1" latinLnBrk="0" hangingPunct="1"/>
                      <a:r>
                        <a:rPr lang="en-US" sz="1200" kern="1200" dirty="0">
                          <a:solidFill>
                            <a:schemeClr val="tx1"/>
                          </a:solidFill>
                          <a:latin typeface="+mn-lt"/>
                          <a:ea typeface="+mn-ea"/>
                          <a:cs typeface="+mn-cs"/>
                        </a:rPr>
                        <a:t>Are there any safety and soundness concerns related to the proposed activities and objectives</a:t>
                      </a:r>
                    </a:p>
                  </a:txBody>
                  <a:tcPr/>
                </a:tc>
                <a:tc>
                  <a:txBody>
                    <a:bodyPr/>
                    <a:lstStyle/>
                    <a:p>
                      <a:pPr marL="0" algn="l" defTabSz="914400" rtl="0" eaLnBrk="1" latinLnBrk="0" hangingPunct="1"/>
                      <a:r>
                        <a:rPr lang="en-US" sz="1200" kern="1200" dirty="0">
                          <a:solidFill>
                            <a:schemeClr val="tx1"/>
                          </a:solidFill>
                          <a:latin typeface="+mn-lt"/>
                          <a:ea typeface="+mn-ea"/>
                          <a:cs typeface="+mn-cs"/>
                        </a:rPr>
                        <a:t>Yes</a:t>
                      </a:r>
                    </a:p>
                  </a:txBody>
                  <a:tcPr/>
                </a:tc>
                <a:tc>
                  <a:txBody>
                    <a:bodyPr/>
                    <a:lstStyle/>
                    <a:p>
                      <a:pPr marL="0" algn="l" defTabSz="914400" rtl="0" eaLnBrk="1" latinLnBrk="0" hangingPunct="1"/>
                      <a:r>
                        <a:rPr lang="en-US" sz="1200" kern="1200" dirty="0">
                          <a:solidFill>
                            <a:schemeClr val="tx1"/>
                          </a:solidFill>
                          <a:latin typeface="+mn-lt"/>
                          <a:ea typeface="+mn-ea"/>
                          <a:cs typeface="+mn-cs"/>
                        </a:rPr>
                        <a:t>CDFI incorporation </a:t>
                      </a:r>
                    </a:p>
                  </a:txBody>
                  <a:tcPr/>
                </a:tc>
                <a:tc>
                  <a:txBody>
                    <a:bodyPr/>
                    <a:lstStyle/>
                    <a:p>
                      <a:pPr marL="0" algn="l" defTabSz="914400" rtl="0" eaLnBrk="1" latinLnBrk="0" hangingPunct="1"/>
                      <a:r>
                        <a:rPr lang="en-US" sz="1200" kern="1200" dirty="0">
                          <a:solidFill>
                            <a:schemeClr val="tx1"/>
                          </a:solidFill>
                          <a:latin typeface="+mn-lt"/>
                          <a:ea typeface="+mn-ea"/>
                          <a:cs typeface="+mn-cs"/>
                        </a:rPr>
                        <a:t>FHFA Lack of extensive oversight and the potential for builders/developers exploit gaps within CDFI to disadvantage homeowners</a:t>
                      </a:r>
                    </a:p>
                    <a:p>
                      <a:pPr marL="0" algn="l" defTabSz="914400" rtl="0" eaLnBrk="1" latinLnBrk="0" hangingPunct="1"/>
                      <a:endParaRPr lang="en-US" sz="1200" kern="1200" dirty="0">
                        <a:solidFill>
                          <a:schemeClr val="tx1"/>
                        </a:solidFill>
                        <a:latin typeface="+mn-lt"/>
                        <a:ea typeface="+mn-ea"/>
                        <a:cs typeface="+mn-cs"/>
                      </a:endParaRPr>
                    </a:p>
                  </a:txBody>
                  <a:tcPr/>
                </a:tc>
                <a:tc>
                  <a:txBody>
                    <a:bodyPr/>
                    <a:lstStyle/>
                    <a:p>
                      <a:pPr mar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FHFA develop a phase in plan for oversight to avoid fraud by developers and builders to manipulate loose standards of CDFI to get around oversight Fannie Mae is subjected to</a:t>
                      </a:r>
                    </a:p>
                  </a:txBody>
                  <a:tcPr/>
                </a:tc>
                <a:extLst>
                  <a:ext uri="{0D108BD9-81ED-4DB2-BD59-A6C34878D82A}">
                    <a16:rowId xmlns:a16="http://schemas.microsoft.com/office/drawing/2014/main" val="1242522608"/>
                  </a:ext>
                </a:extLst>
              </a:tr>
            </a:tbl>
          </a:graphicData>
        </a:graphic>
      </p:graphicFrame>
    </p:spTree>
    <p:extLst>
      <p:ext uri="{BB962C8B-B14F-4D97-AF65-F5344CB8AC3E}">
        <p14:creationId xmlns:p14="http://schemas.microsoft.com/office/powerpoint/2010/main" val="63889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6E4BD08-C5A9-F820-EA10-11260F24E911}"/>
              </a:ext>
            </a:extLst>
          </p:cNvPr>
          <p:cNvGraphicFramePr>
            <a:graphicFrameLocks noGrp="1"/>
          </p:cNvGraphicFramePr>
          <p:nvPr/>
        </p:nvGraphicFramePr>
        <p:xfrm>
          <a:off x="263317" y="365760"/>
          <a:ext cx="11665366" cy="6583680"/>
        </p:xfrm>
        <a:graphic>
          <a:graphicData uri="http://schemas.openxmlformats.org/drawingml/2006/table">
            <a:tbl>
              <a:tblPr firstRow="1" bandRow="1">
                <a:tableStyleId>{5940675A-B579-460E-94D1-54222C63F5DA}</a:tableStyleId>
              </a:tblPr>
              <a:tblGrid>
                <a:gridCol w="551541">
                  <a:extLst>
                    <a:ext uri="{9D8B030D-6E8A-4147-A177-3AD203B41FA5}">
                      <a16:colId xmlns:a16="http://schemas.microsoft.com/office/drawing/2014/main" val="391768859"/>
                    </a:ext>
                  </a:extLst>
                </a:gridCol>
                <a:gridCol w="2456980">
                  <a:extLst>
                    <a:ext uri="{9D8B030D-6E8A-4147-A177-3AD203B41FA5}">
                      <a16:colId xmlns:a16="http://schemas.microsoft.com/office/drawing/2014/main" val="3322387161"/>
                    </a:ext>
                  </a:extLst>
                </a:gridCol>
                <a:gridCol w="1157287">
                  <a:extLst>
                    <a:ext uri="{9D8B030D-6E8A-4147-A177-3AD203B41FA5}">
                      <a16:colId xmlns:a16="http://schemas.microsoft.com/office/drawing/2014/main" val="1884277953"/>
                    </a:ext>
                  </a:extLst>
                </a:gridCol>
                <a:gridCol w="1185863">
                  <a:extLst>
                    <a:ext uri="{9D8B030D-6E8A-4147-A177-3AD203B41FA5}">
                      <a16:colId xmlns:a16="http://schemas.microsoft.com/office/drawing/2014/main" val="818482291"/>
                    </a:ext>
                  </a:extLst>
                </a:gridCol>
                <a:gridCol w="2743200">
                  <a:extLst>
                    <a:ext uri="{9D8B030D-6E8A-4147-A177-3AD203B41FA5}">
                      <a16:colId xmlns:a16="http://schemas.microsoft.com/office/drawing/2014/main" val="3637350286"/>
                    </a:ext>
                  </a:extLst>
                </a:gridCol>
                <a:gridCol w="3570495">
                  <a:extLst>
                    <a:ext uri="{9D8B030D-6E8A-4147-A177-3AD203B41FA5}">
                      <a16:colId xmlns:a16="http://schemas.microsoft.com/office/drawing/2014/main" val="1588721765"/>
                    </a:ext>
                  </a:extLst>
                </a:gridCol>
              </a:tblGrid>
              <a:tr h="340727">
                <a:tc>
                  <a:txBody>
                    <a:bodyPr/>
                    <a:lstStyle/>
                    <a:p>
                      <a:r>
                        <a:rPr lang="en-US" dirty="0"/>
                        <a:t>#</a:t>
                      </a:r>
                    </a:p>
                  </a:txBody>
                  <a:tcPr/>
                </a:tc>
                <a:tc>
                  <a:txBody>
                    <a:bodyPr/>
                    <a:lstStyle/>
                    <a:p>
                      <a:r>
                        <a:rPr lang="en-US" dirty="0"/>
                        <a:t>Question </a:t>
                      </a:r>
                    </a:p>
                  </a:txBody>
                  <a:tcPr/>
                </a:tc>
                <a:tc>
                  <a:txBody>
                    <a:bodyPr/>
                    <a:lstStyle/>
                    <a:p>
                      <a:r>
                        <a:rPr lang="en-US" dirty="0"/>
                        <a:t>Response</a:t>
                      </a:r>
                    </a:p>
                  </a:txBody>
                  <a:tcPr/>
                </a:tc>
                <a:tc>
                  <a:txBody>
                    <a:bodyPr/>
                    <a:lstStyle/>
                    <a:p>
                      <a:r>
                        <a:rPr lang="en-US" dirty="0"/>
                        <a:t>Concern</a:t>
                      </a:r>
                    </a:p>
                  </a:txBody>
                  <a:tcPr/>
                </a:tc>
                <a:tc>
                  <a:txBody>
                    <a:bodyPr/>
                    <a:lstStyle/>
                    <a:p>
                      <a:r>
                        <a:rPr lang="en-US" dirty="0"/>
                        <a:t>Reasoning</a:t>
                      </a:r>
                    </a:p>
                  </a:txBody>
                  <a:tcPr/>
                </a:tc>
                <a:tc>
                  <a:txBody>
                    <a:bodyPr/>
                    <a:lstStyle/>
                    <a:p>
                      <a:r>
                        <a:rPr lang="en-US" dirty="0"/>
                        <a:t>Recommendations</a:t>
                      </a:r>
                    </a:p>
                  </a:txBody>
                  <a:tcPr/>
                </a:tc>
                <a:extLst>
                  <a:ext uri="{0D108BD9-81ED-4DB2-BD59-A6C34878D82A}">
                    <a16:rowId xmlns:a16="http://schemas.microsoft.com/office/drawing/2014/main" val="4044081374"/>
                  </a:ext>
                </a:extLst>
              </a:tr>
              <a:tr h="4957943">
                <a:tc>
                  <a:txBody>
                    <a:bodyPr/>
                    <a:lstStyle/>
                    <a:p>
                      <a:r>
                        <a:rPr lang="en-US" sz="1200" dirty="0"/>
                        <a:t>9</a:t>
                      </a: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en-US" sz="1200" kern="1200" dirty="0">
                          <a:solidFill>
                            <a:schemeClr val="tx1"/>
                          </a:solidFill>
                          <a:latin typeface="+mn-lt"/>
                          <a:ea typeface="+mn-ea"/>
                          <a:cs typeface="+mn-cs"/>
                        </a:rPr>
                        <a:t>What additional information might be helpful in evaluating the proposed activities and objectives? </a:t>
                      </a: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en-US" sz="1200" kern="1200" dirty="0">
                          <a:solidFill>
                            <a:schemeClr val="tx1"/>
                          </a:solidFill>
                          <a:latin typeface="+mn-lt"/>
                          <a:ea typeface="+mn-ea"/>
                          <a:cs typeface="+mn-cs"/>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Black and Brown Colored People are not represented in this call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sz="1200" kern="1200" dirty="0">
                          <a:solidFill>
                            <a:schemeClr val="tx1"/>
                          </a:solidFill>
                          <a:latin typeface="+mn-lt"/>
                          <a:ea typeface="+mn-ea"/>
                          <a:cs typeface="+mn-cs"/>
                        </a:rPr>
                        <a:t>Data Sets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sz="1200" kern="1200" dirty="0">
                          <a:solidFill>
                            <a:schemeClr val="tx1"/>
                          </a:solidFill>
                          <a:latin typeface="+mn-lt"/>
                          <a:ea typeface="+mn-ea"/>
                          <a:cs typeface="+mn-cs"/>
                        </a:rPr>
                        <a:t>Uncategorized Idea:</a:t>
                      </a: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en-US" sz="1200" kern="1200" dirty="0">
                          <a:solidFill>
                            <a:schemeClr val="tx1"/>
                          </a:solidFill>
                          <a:latin typeface="+mn-lt"/>
                          <a:ea typeface="+mn-ea"/>
                          <a:cs typeface="+mn-cs"/>
                        </a:rPr>
                        <a:t>1. Lack of diversity outside of AI/NA</a:t>
                      </a: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r>
                        <a:rPr lang="en-US" sz="1200" kern="1200" dirty="0">
                          <a:solidFill>
                            <a:schemeClr val="tx1"/>
                          </a:solidFill>
                          <a:latin typeface="+mn-lt"/>
                          <a:ea typeface="+mn-ea"/>
                          <a:cs typeface="+mn-cs"/>
                        </a:rPr>
                        <a:t>2. Data sets for targeted populations should match FHFA data sets for congruency, repeatability, rigor, transparency, and avoid fraud/waste/abuse </a:t>
                      </a: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3 a.  (Developers, Community Housing Partners are stakeholders, and secondary relationship excludes the  consumer from the stakeholder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3b. Fraud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en-US" sz="1200"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1. Inclusion of explicitly diversity statements or races for targeting outside of current race called out AI/NA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How are both entities going to improve access to minority populations to access capital to purchase multifamily properties.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 FHFA is the evaluator, THEREFORE, so common data sets familiar to FHFA should drive study. If not, the entity should explicitly state incongruence with FHFA dataset and the articulated disadvantage to their entity for exclusion.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3a. The inclusion of homeowners/residents of targeted rural areas as stakeholders for collaboration, and are representative of all race / impacted underrepresented/underserved populations</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3 b. Statement to proactively audit/advocate safety/soundness concerns coming to their attention</a:t>
                      </a:r>
                    </a:p>
                  </a:txBody>
                  <a:tcPr/>
                </a:tc>
                <a:extLst>
                  <a:ext uri="{0D108BD9-81ED-4DB2-BD59-A6C34878D82A}">
                    <a16:rowId xmlns:a16="http://schemas.microsoft.com/office/drawing/2014/main" val="846811280"/>
                  </a:ext>
                </a:extLst>
              </a:tr>
            </a:tbl>
          </a:graphicData>
        </a:graphic>
      </p:graphicFrame>
    </p:spTree>
    <p:extLst>
      <p:ext uri="{BB962C8B-B14F-4D97-AF65-F5344CB8AC3E}">
        <p14:creationId xmlns:p14="http://schemas.microsoft.com/office/powerpoint/2010/main" val="11798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FD53960-A658-D6AE-10BF-F585D18E1DC2}"/>
              </a:ext>
            </a:extLst>
          </p:cNvPr>
          <p:cNvSpPr>
            <a:spLocks noGrp="1"/>
          </p:cNvSpPr>
          <p:nvPr>
            <p:ph type="title"/>
          </p:nvPr>
        </p:nvSpPr>
        <p:spPr>
          <a:xfrm>
            <a:off x="1064173" y="157214"/>
            <a:ext cx="5310116" cy="1322887"/>
          </a:xfrm>
        </p:spPr>
        <p:txBody>
          <a:bodyPr>
            <a:normAutofit/>
          </a:bodyPr>
          <a:lstStyle/>
          <a:p>
            <a:r>
              <a:rPr lang="en-US"/>
              <a:t>Positionality </a:t>
            </a:r>
          </a:p>
        </p:txBody>
      </p:sp>
      <p:sp>
        <p:nvSpPr>
          <p:cNvPr id="35" name="Content Placeholder 2">
            <a:extLst>
              <a:ext uri="{FF2B5EF4-FFF2-40B4-BE49-F238E27FC236}">
                <a16:creationId xmlns:a16="http://schemas.microsoft.com/office/drawing/2014/main" id="{01BB860B-59C8-4710-B6ED-BC1F66B04CFE}"/>
              </a:ext>
            </a:extLst>
          </p:cNvPr>
          <p:cNvSpPr>
            <a:spLocks noGrp="1"/>
          </p:cNvSpPr>
          <p:nvPr>
            <p:ph idx="1"/>
          </p:nvPr>
        </p:nvSpPr>
        <p:spPr>
          <a:xfrm>
            <a:off x="6238103" y="575906"/>
            <a:ext cx="5310116" cy="5871459"/>
          </a:xfrm>
        </p:spPr>
        <p:txBody>
          <a:bodyPr tIns="0" bIns="0" anchorCtr="0">
            <a:normAutofit/>
          </a:bodyPr>
          <a:lstStyle/>
          <a:p>
            <a:pPr marL="0" indent="0">
              <a:buNone/>
            </a:pPr>
            <a:r>
              <a:rPr lang="en-US" sz="2000" dirty="0"/>
              <a:t>My why:</a:t>
            </a:r>
          </a:p>
          <a:p>
            <a:r>
              <a:rPr lang="en-US" sz="2000" dirty="0"/>
              <a:t>Disadvantaged by unfair equitable practices in mortgage origination by multiple cited parties in plan (Loan Officers, Builders, and Developers)</a:t>
            </a:r>
          </a:p>
          <a:p>
            <a:r>
              <a:rPr lang="en-US" sz="2000"/>
              <a:t>New Entrepreneur – </a:t>
            </a:r>
            <a:r>
              <a:rPr lang="en-US" sz="2000" dirty="0"/>
              <a:t>Service Disabled Veteran Owned Small Business ISO Change Management/Project Management </a:t>
            </a:r>
          </a:p>
          <a:p>
            <a:r>
              <a:rPr lang="en-US" sz="2000" dirty="0"/>
              <a:t>Honorably Discharged Combat Navy Veteran 2000-2020</a:t>
            </a:r>
          </a:p>
        </p:txBody>
      </p:sp>
      <p:sp>
        <p:nvSpPr>
          <p:cNvPr id="4" name="Date Placeholder 3">
            <a:extLst>
              <a:ext uri="{FF2B5EF4-FFF2-40B4-BE49-F238E27FC236}">
                <a16:creationId xmlns:a16="http://schemas.microsoft.com/office/drawing/2014/main" id="{E5789EC9-B978-EEB1-6D29-8B9551AF197A}"/>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31A9214-22B8-5E44-AC13-42CD42A89D63}" type="datetime1">
              <a:rPr kumimoji="0" lang="en-US" sz="10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7/16/2024</a:t>
            </a:fld>
            <a:endParaRPr kumimoji="0" lang="en-US" sz="10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2657C940-9768-86C1-8C12-29F251C92056}"/>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t>Demetrius Roberts | Response to Public Conference for Freddie Mac Duty To Serve Proposal | Restricted to the internal use and administration of the FHFA  | Redistribution restricted outside of scope of FHFA use please contact author</a:t>
            </a:r>
          </a:p>
        </p:txBody>
      </p:sp>
      <p:sp>
        <p:nvSpPr>
          <p:cNvPr id="6" name="Slide Number Placeholder 5">
            <a:extLst>
              <a:ext uri="{FF2B5EF4-FFF2-40B4-BE49-F238E27FC236}">
                <a16:creationId xmlns:a16="http://schemas.microsoft.com/office/drawing/2014/main" id="{AA1B04F1-6B27-279B-8DDD-BAD5243B8E43}"/>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7550948-AA3D-1C4D-963D-5266464CF3C4}" type="slidenum">
              <a:rPr kumimoji="0" lang="en-US" sz="10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D07EC6CE-6948-C8B5-EF91-D6F4C3630B84}"/>
              </a:ext>
            </a:extLst>
          </p:cNvPr>
          <p:cNvPicPr>
            <a:picLocks noChangeAspect="1"/>
          </p:cNvPicPr>
          <p:nvPr/>
        </p:nvPicPr>
        <p:blipFill>
          <a:blip r:embed="rId2"/>
          <a:stretch>
            <a:fillRect/>
          </a:stretch>
        </p:blipFill>
        <p:spPr>
          <a:xfrm>
            <a:off x="158874" y="4966270"/>
            <a:ext cx="2292350" cy="1536700"/>
          </a:xfrm>
          <a:prstGeom prst="rect">
            <a:avLst/>
          </a:prstGeom>
        </p:spPr>
      </p:pic>
      <p:pic>
        <p:nvPicPr>
          <p:cNvPr id="17" name="Picture 16" descr="A person standing on a step in front of a brick house&#10;&#10;Description automatically generated">
            <a:extLst>
              <a:ext uri="{FF2B5EF4-FFF2-40B4-BE49-F238E27FC236}">
                <a16:creationId xmlns:a16="http://schemas.microsoft.com/office/drawing/2014/main" id="{DA87D06D-BB76-EBD4-5931-9B4B1B19C872}"/>
              </a:ext>
            </a:extLst>
          </p:cNvPr>
          <p:cNvPicPr>
            <a:picLocks noChangeAspect="1"/>
          </p:cNvPicPr>
          <p:nvPr/>
        </p:nvPicPr>
        <p:blipFill>
          <a:blip r:embed="rId3"/>
          <a:stretch>
            <a:fillRect/>
          </a:stretch>
        </p:blipFill>
        <p:spPr>
          <a:xfrm rot="5400000">
            <a:off x="1147948" y="1713063"/>
            <a:ext cx="3717951" cy="2788463"/>
          </a:xfrm>
          <a:prstGeom prst="rect">
            <a:avLst/>
          </a:prstGeom>
        </p:spPr>
      </p:pic>
    </p:spTree>
    <p:extLst>
      <p:ext uri="{BB962C8B-B14F-4D97-AF65-F5344CB8AC3E}">
        <p14:creationId xmlns:p14="http://schemas.microsoft.com/office/powerpoint/2010/main" val="323945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Freeform: Shape 4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FD53960-A658-D6AE-10BF-F585D18E1DC2}"/>
              </a:ext>
            </a:extLst>
          </p:cNvPr>
          <p:cNvSpPr>
            <a:spLocks noGrp="1"/>
          </p:cNvSpPr>
          <p:nvPr>
            <p:ph type="title"/>
          </p:nvPr>
        </p:nvSpPr>
        <p:spPr>
          <a:xfrm>
            <a:off x="1246824" y="643467"/>
            <a:ext cx="4772975" cy="726719"/>
          </a:xfrm>
        </p:spPr>
        <p:txBody>
          <a:bodyPr>
            <a:normAutofit/>
          </a:bodyPr>
          <a:lstStyle/>
          <a:p>
            <a:r>
              <a:rPr lang="en-US"/>
              <a:t>Positionally cont’d  </a:t>
            </a:r>
          </a:p>
        </p:txBody>
      </p:sp>
      <p:sp>
        <p:nvSpPr>
          <p:cNvPr id="35" name="Content Placeholder 2">
            <a:extLst>
              <a:ext uri="{FF2B5EF4-FFF2-40B4-BE49-F238E27FC236}">
                <a16:creationId xmlns:a16="http://schemas.microsoft.com/office/drawing/2014/main" id="{01BB860B-59C8-4710-B6ED-BC1F66B04CFE}"/>
              </a:ext>
            </a:extLst>
          </p:cNvPr>
          <p:cNvSpPr>
            <a:spLocks noGrp="1"/>
          </p:cNvSpPr>
          <p:nvPr>
            <p:ph idx="1"/>
          </p:nvPr>
        </p:nvSpPr>
        <p:spPr>
          <a:xfrm>
            <a:off x="222422" y="2051223"/>
            <a:ext cx="5873578" cy="4522572"/>
          </a:xfrm>
        </p:spPr>
        <p:txBody>
          <a:bodyPr tIns="0" bIns="0" anchorCtr="0">
            <a:normAutofit/>
          </a:bodyPr>
          <a:lstStyle/>
          <a:p>
            <a:r>
              <a:rPr lang="en-US" sz="1800" b="1"/>
              <a:t>University of Southern California EdD Student – </a:t>
            </a:r>
            <a:r>
              <a:rPr lang="en-US" sz="1800"/>
              <a:t>Organizational Change and Leadership (2021-Expected Graduation Summer 2025)</a:t>
            </a:r>
          </a:p>
          <a:p>
            <a:pPr lvl="1"/>
            <a:r>
              <a:rPr lang="en-US" sz="1800"/>
              <a:t>Dissertation: </a:t>
            </a:r>
          </a:p>
          <a:p>
            <a:pPr lvl="2"/>
            <a:r>
              <a:rPr lang="en-US" sz="1800"/>
              <a:t>Retrospective Lens: Lived Experiences of Undergraduate Alumni with a history of Foster Care</a:t>
            </a:r>
          </a:p>
          <a:p>
            <a:pPr lvl="1"/>
            <a:endParaRPr lang="en-US" sz="1500"/>
          </a:p>
        </p:txBody>
      </p:sp>
      <p:pic>
        <p:nvPicPr>
          <p:cNvPr id="7" name="Picture 6">
            <a:extLst>
              <a:ext uri="{FF2B5EF4-FFF2-40B4-BE49-F238E27FC236}">
                <a16:creationId xmlns:a16="http://schemas.microsoft.com/office/drawing/2014/main" id="{8A72FF41-F7D3-9C4D-B8E4-3D2A7DFB31B3}"/>
              </a:ext>
            </a:extLst>
          </p:cNvPr>
          <p:cNvPicPr>
            <a:picLocks noChangeAspect="1"/>
          </p:cNvPicPr>
          <p:nvPr/>
        </p:nvPicPr>
        <p:blipFill>
          <a:blip r:embed="rId3"/>
          <a:stretch>
            <a:fillRect/>
          </a:stretch>
        </p:blipFill>
        <p:spPr>
          <a:xfrm>
            <a:off x="7759899" y="643468"/>
            <a:ext cx="3728945" cy="2545005"/>
          </a:xfrm>
          <a:prstGeom prst="rect">
            <a:avLst/>
          </a:prstGeom>
        </p:spPr>
      </p:pic>
      <p:pic>
        <p:nvPicPr>
          <p:cNvPr id="3" name="Picture 2" descr="A person in a white polo shirt&#10;&#10;Description automatically generated">
            <a:extLst>
              <a:ext uri="{FF2B5EF4-FFF2-40B4-BE49-F238E27FC236}">
                <a16:creationId xmlns:a16="http://schemas.microsoft.com/office/drawing/2014/main" id="{8E6AA5D5-4A25-9CE4-B211-83481A5183FD}"/>
              </a:ext>
            </a:extLst>
          </p:cNvPr>
          <p:cNvPicPr>
            <a:picLocks noChangeAspect="1"/>
          </p:cNvPicPr>
          <p:nvPr/>
        </p:nvPicPr>
        <p:blipFill>
          <a:blip r:embed="rId4"/>
          <a:stretch>
            <a:fillRect/>
          </a:stretch>
        </p:blipFill>
        <p:spPr>
          <a:xfrm>
            <a:off x="8761458" y="3657600"/>
            <a:ext cx="1725827" cy="2585510"/>
          </a:xfrm>
          <a:prstGeom prst="rect">
            <a:avLst/>
          </a:prstGeom>
        </p:spPr>
      </p:pic>
      <p:sp>
        <p:nvSpPr>
          <p:cNvPr id="4" name="Date Placeholder 3">
            <a:extLst>
              <a:ext uri="{FF2B5EF4-FFF2-40B4-BE49-F238E27FC236}">
                <a16:creationId xmlns:a16="http://schemas.microsoft.com/office/drawing/2014/main" id="{E5789EC9-B978-EEB1-6D29-8B9551AF197A}"/>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31A9214-22B8-5E44-AC13-42CD42A89D63}" type="datetime1">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7/16/2024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2657C940-9768-86C1-8C12-29F251C92056}"/>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00" b="0" i="0" u="none" strike="noStrike" kern="1200" cap="none" spc="0" normalizeH="0" baseline="0" noProof="0">
                <a:ln>
                  <a:noFill/>
                </a:ln>
                <a:solidFill>
                  <a:prstClr val="black">
                    <a:tint val="82000"/>
                  </a:prstClr>
                </a:solidFill>
                <a:effectLst/>
                <a:uLnTx/>
                <a:uFillTx/>
                <a:latin typeface="Aptos" panose="02110004020202020204"/>
                <a:ea typeface="+mn-ea"/>
                <a:cs typeface="+mn-cs"/>
              </a:rPr>
              <a:t>Demetrius Roberts | Response to Public Conference for Freddie Mac Duty To Serve Proposal | Restricted to the internal use and administration of the FHFA  | Redistribution restricted outside of scope of FHFA use please contact author</a:t>
            </a:r>
          </a:p>
        </p:txBody>
      </p:sp>
      <p:sp>
        <p:nvSpPr>
          <p:cNvPr id="6" name="Slide Number Placeholder 5">
            <a:extLst>
              <a:ext uri="{FF2B5EF4-FFF2-40B4-BE49-F238E27FC236}">
                <a16:creationId xmlns:a16="http://schemas.microsoft.com/office/drawing/2014/main" id="{AA1B04F1-6B27-279B-8DDD-BAD5243B8E43}"/>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7550948-AA3D-1C4D-963D-5266464CF3C4}"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3139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3AC9-8005-35FC-B4C3-AE3EE95DC132}"/>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AE67B216-9521-3C27-DFFA-A038622E3131}"/>
              </a:ext>
            </a:extLst>
          </p:cNvPr>
          <p:cNvSpPr>
            <a:spLocks noGrp="1"/>
          </p:cNvSpPr>
          <p:nvPr>
            <p:ph idx="1"/>
          </p:nvPr>
        </p:nvSpPr>
        <p:spPr/>
        <p:txBody>
          <a:bodyPr/>
          <a:lstStyle/>
          <a:p>
            <a:r>
              <a:rPr lang="en-US" dirty="0"/>
              <a:t>LinkedIn Link: </a:t>
            </a:r>
            <a:r>
              <a:rPr lang="en-US" dirty="0">
                <a:hlinkClick r:id="rId2"/>
              </a:rPr>
              <a:t>http://linkedin.com/in/demetrius-roberts2020</a:t>
            </a:r>
            <a:endParaRPr lang="en-US" dirty="0"/>
          </a:p>
          <a:p>
            <a:r>
              <a:rPr lang="en-US" dirty="0"/>
              <a:t>Email: </a:t>
            </a:r>
            <a:r>
              <a:rPr lang="en-US" dirty="0">
                <a:hlinkClick r:id="rId3"/>
              </a:rPr>
              <a:t>info@drconsultancy.org</a:t>
            </a:r>
            <a:r>
              <a:rPr lang="en-US" dirty="0"/>
              <a:t> (business) </a:t>
            </a:r>
          </a:p>
        </p:txBody>
      </p:sp>
      <p:sp>
        <p:nvSpPr>
          <p:cNvPr id="4" name="Date Placeholder 3">
            <a:extLst>
              <a:ext uri="{FF2B5EF4-FFF2-40B4-BE49-F238E27FC236}">
                <a16:creationId xmlns:a16="http://schemas.microsoft.com/office/drawing/2014/main" id="{72813F26-6A33-B2B5-B57B-F872875261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FB6B73-B610-EE47-A304-565EAD45C748}"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7/16/2024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AC451B5F-719A-5162-CDA9-93A45DB633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Demetrius Roberts | Response to Public Conference for Freddie Mac Duty To Serve Proposal | Restricted to the internal use and administration of the FHFA  | Redistribution restricted outside of scope of FHFA use please contact author</a:t>
            </a:r>
          </a:p>
        </p:txBody>
      </p:sp>
      <p:sp>
        <p:nvSpPr>
          <p:cNvPr id="6" name="Slide Number Placeholder 5">
            <a:extLst>
              <a:ext uri="{FF2B5EF4-FFF2-40B4-BE49-F238E27FC236}">
                <a16:creationId xmlns:a16="http://schemas.microsoft.com/office/drawing/2014/main" id="{85836825-A817-FB7D-3155-7CB5945B01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50948-AA3D-1C4D-963D-5266464CF3C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56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A60A-745E-4F49-8C36-05A7F34B32D6}"/>
              </a:ext>
            </a:extLst>
          </p:cNvPr>
          <p:cNvSpPr>
            <a:spLocks noGrp="1"/>
          </p:cNvSpPr>
          <p:nvPr>
            <p:ph type="title"/>
          </p:nvPr>
        </p:nvSpPr>
        <p:spPr>
          <a:xfrm>
            <a:off x="409709" y="566030"/>
            <a:ext cx="10199994" cy="603627"/>
          </a:xfrm>
        </p:spPr>
        <p:txBody>
          <a:bodyPr/>
          <a:lstStyle/>
          <a:p>
            <a:pPr algn="l"/>
            <a:r>
              <a:rPr lang="en-US">
                <a:solidFill>
                  <a:schemeClr val="accent3"/>
                </a:solidFill>
              </a:rPr>
              <a:t>Affordable Housing Preservation</a:t>
            </a:r>
          </a:p>
        </p:txBody>
      </p:sp>
      <p:sp>
        <p:nvSpPr>
          <p:cNvPr id="9" name="Content Placeholder 8">
            <a:extLst>
              <a:ext uri="{FF2B5EF4-FFF2-40B4-BE49-F238E27FC236}">
                <a16:creationId xmlns:a16="http://schemas.microsoft.com/office/drawing/2014/main" id="{94093BA5-998C-7643-B154-1DF45E63CB50}"/>
              </a:ext>
            </a:extLst>
          </p:cNvPr>
          <p:cNvSpPr>
            <a:spLocks noGrp="1"/>
          </p:cNvSpPr>
          <p:nvPr>
            <p:ph sz="quarter" idx="18"/>
          </p:nvPr>
        </p:nvSpPr>
        <p:spPr>
          <a:xfrm>
            <a:off x="409709" y="1150847"/>
            <a:ext cx="10363200" cy="246221"/>
          </a:xfrm>
        </p:spPr>
        <p:txBody>
          <a:bodyPr/>
          <a:lstStyle/>
          <a:p>
            <a:pPr algn="l"/>
            <a:r>
              <a:rPr lang="en-US">
                <a:solidFill>
                  <a:schemeClr val="accent3"/>
                </a:solidFill>
              </a:rPr>
              <a:t>2025-2027 Underserved Market Plan</a:t>
            </a:r>
          </a:p>
        </p:txBody>
      </p:sp>
      <p:sp>
        <p:nvSpPr>
          <p:cNvPr id="20" name="Rectangle 19">
            <a:extLst>
              <a:ext uri="{FF2B5EF4-FFF2-40B4-BE49-F238E27FC236}">
                <a16:creationId xmlns:a16="http://schemas.microsoft.com/office/drawing/2014/main" id="{5E139113-3637-1A43-AFAE-6686872DFBDB}"/>
              </a:ext>
            </a:extLst>
          </p:cNvPr>
          <p:cNvSpPr/>
          <p:nvPr/>
        </p:nvSpPr>
        <p:spPr>
          <a:xfrm rot="16200000">
            <a:off x="7288160" y="-2051120"/>
            <a:ext cx="731520" cy="8142754"/>
          </a:xfrm>
          <a:prstGeom prst="rect">
            <a:avLst/>
          </a:prstGeom>
          <a:solidFill>
            <a:schemeClr val="accent3">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1" name="TextBox 20">
            <a:extLst>
              <a:ext uri="{FF2B5EF4-FFF2-40B4-BE49-F238E27FC236}">
                <a16:creationId xmlns:a16="http://schemas.microsoft.com/office/drawing/2014/main" id="{16CEB6E5-7DCF-8F46-A2A1-B4298105FD0C}"/>
              </a:ext>
            </a:extLst>
          </p:cNvPr>
          <p:cNvSpPr txBox="1"/>
          <p:nvPr/>
        </p:nvSpPr>
        <p:spPr>
          <a:xfrm>
            <a:off x="3621528" y="1833593"/>
            <a:ext cx="790281" cy="387798"/>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5304D"/>
                </a:solidFill>
                <a:effectLst/>
                <a:uLnTx/>
                <a:uFillTx/>
                <a:latin typeface="Source Sans Pro"/>
                <a:ea typeface="+mn-ea"/>
                <a:cs typeface="+mn-cs"/>
              </a:rPr>
              <a:t>By the </a:t>
            </a:r>
            <a:br>
              <a:rPr kumimoji="0" lang="en-US" sz="1400" b="0" i="0" u="none" strike="noStrike" kern="1200" cap="none" spc="0" normalizeH="0" baseline="0" noProof="0">
                <a:ln>
                  <a:noFill/>
                </a:ln>
                <a:solidFill>
                  <a:srgbClr val="FFFFFF"/>
                </a:solidFill>
                <a:effectLst/>
                <a:uLnTx/>
                <a:uFillTx/>
                <a:latin typeface="Source Sans Pro"/>
                <a:ea typeface="+mn-ea"/>
                <a:cs typeface="+mn-cs"/>
              </a:rPr>
            </a:br>
            <a:r>
              <a:rPr kumimoji="0" lang="en-US" sz="1400" b="1" i="0" u="none" strike="noStrike" kern="1200" cap="none" spc="0" normalizeH="0" baseline="0" noProof="0">
                <a:ln>
                  <a:noFill/>
                </a:ln>
                <a:solidFill>
                  <a:srgbClr val="C55422"/>
                </a:solidFill>
                <a:effectLst/>
                <a:uLnTx/>
                <a:uFillTx/>
                <a:latin typeface="Source Sans Pro"/>
                <a:ea typeface="+mn-ea"/>
                <a:cs typeface="+mn-cs"/>
              </a:rPr>
              <a:t>NUMBERS</a:t>
            </a:r>
          </a:p>
        </p:txBody>
      </p:sp>
      <p:cxnSp>
        <p:nvCxnSpPr>
          <p:cNvPr id="22" name="Straight Connector 21">
            <a:extLst>
              <a:ext uri="{FF2B5EF4-FFF2-40B4-BE49-F238E27FC236}">
                <a16:creationId xmlns:a16="http://schemas.microsoft.com/office/drawing/2014/main" id="{9B130642-1F15-FA41-B0E6-3722CE503C8C}"/>
              </a:ext>
            </a:extLst>
          </p:cNvPr>
          <p:cNvCxnSpPr>
            <a:cxnSpLocks/>
          </p:cNvCxnSpPr>
          <p:nvPr/>
        </p:nvCxnSpPr>
        <p:spPr>
          <a:xfrm rot="5400000">
            <a:off x="4224374" y="2014241"/>
            <a:ext cx="6400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FBE0DCE-0ACD-EA48-8CC4-B7405A76A2C6}"/>
              </a:ext>
            </a:extLst>
          </p:cNvPr>
          <p:cNvSpPr txBox="1"/>
          <p:nvPr/>
        </p:nvSpPr>
        <p:spPr>
          <a:xfrm>
            <a:off x="5241095" y="1823139"/>
            <a:ext cx="1283037"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C55422"/>
                </a:solidFill>
                <a:effectLst/>
                <a:uLnTx/>
                <a:uFillTx/>
                <a:latin typeface="Source Sans Pro"/>
                <a:ea typeface="+mn-ea"/>
                <a:cs typeface="+mn-cs"/>
              </a:rPr>
              <a:t>14</a:t>
            </a:r>
            <a:br>
              <a:rPr kumimoji="0" lang="en-US" sz="1400" b="0" i="0" u="none" strike="noStrike" kern="1200" cap="none" spc="0" normalizeH="0" baseline="0" noProof="0">
                <a:ln>
                  <a:noFill/>
                </a:ln>
                <a:solidFill>
                  <a:srgbClr val="FFFFFF"/>
                </a:solidFill>
                <a:effectLst/>
                <a:uLnTx/>
                <a:uFillTx/>
                <a:latin typeface="Source Sans Pro"/>
                <a:ea typeface="+mn-ea"/>
                <a:cs typeface="+mn-cs"/>
              </a:rPr>
            </a:br>
            <a:r>
              <a:rPr kumimoji="0" lang="en-US" sz="1400" b="0" i="0" u="none" strike="noStrike" kern="1200" cap="none" spc="0" normalizeH="0" baseline="0" noProof="0">
                <a:ln>
                  <a:noFill/>
                </a:ln>
                <a:solidFill>
                  <a:srgbClr val="05304D"/>
                </a:solidFill>
                <a:effectLst/>
                <a:uLnTx/>
                <a:uFillTx/>
                <a:latin typeface="Source Sans Pro"/>
                <a:ea typeface="+mn-ea"/>
                <a:cs typeface="+mn-cs"/>
              </a:rPr>
              <a:t>Total objectives</a:t>
            </a:r>
          </a:p>
        </p:txBody>
      </p:sp>
      <p:sp>
        <p:nvSpPr>
          <p:cNvPr id="26" name="TextBox 25">
            <a:extLst>
              <a:ext uri="{FF2B5EF4-FFF2-40B4-BE49-F238E27FC236}">
                <a16:creationId xmlns:a16="http://schemas.microsoft.com/office/drawing/2014/main" id="{86E15F59-FA24-5C4A-971D-5DEE0D6B89B2}"/>
              </a:ext>
            </a:extLst>
          </p:cNvPr>
          <p:cNvSpPr txBox="1"/>
          <p:nvPr/>
        </p:nvSpPr>
        <p:spPr>
          <a:xfrm>
            <a:off x="7303543" y="1823139"/>
            <a:ext cx="1861087" cy="387798"/>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C55422"/>
                </a:solidFill>
                <a:effectLst/>
                <a:uLnTx/>
                <a:uFillTx/>
                <a:latin typeface="Source Sans Pro"/>
                <a:ea typeface="+mn-ea"/>
                <a:cs typeface="+mn-cs"/>
              </a:rPr>
              <a:t>5</a:t>
            </a:r>
            <a:br>
              <a:rPr kumimoji="0" lang="en-US" sz="1400" b="0" i="0" u="none" strike="noStrike" kern="1200" cap="none" spc="0" normalizeH="0" baseline="0" noProof="0">
                <a:ln>
                  <a:noFill/>
                </a:ln>
                <a:solidFill>
                  <a:srgbClr val="FFFFFF"/>
                </a:solidFill>
                <a:effectLst/>
                <a:uLnTx/>
                <a:uFillTx/>
                <a:latin typeface="Source Sans Pro"/>
                <a:ea typeface="+mn-ea"/>
                <a:cs typeface="+mn-cs"/>
              </a:rPr>
            </a:br>
            <a:r>
              <a:rPr kumimoji="0" lang="en-US" sz="1400" b="0" i="0" u="none" strike="noStrike" kern="1200" cap="none" spc="0" normalizeH="0" baseline="0" noProof="0">
                <a:ln>
                  <a:noFill/>
                </a:ln>
                <a:solidFill>
                  <a:srgbClr val="05304D"/>
                </a:solidFill>
                <a:effectLst/>
                <a:uLnTx/>
                <a:uFillTx/>
                <a:latin typeface="Source Sans Pro"/>
                <a:ea typeface="+mn-ea"/>
                <a:cs typeface="+mn-cs"/>
              </a:rPr>
              <a:t>Single-Family objectives </a:t>
            </a:r>
          </a:p>
        </p:txBody>
      </p:sp>
      <p:sp>
        <p:nvSpPr>
          <p:cNvPr id="27" name="TextBox 26">
            <a:extLst>
              <a:ext uri="{FF2B5EF4-FFF2-40B4-BE49-F238E27FC236}">
                <a16:creationId xmlns:a16="http://schemas.microsoft.com/office/drawing/2014/main" id="{97C56AB8-51A2-D844-BA84-3776CF94D019}"/>
              </a:ext>
            </a:extLst>
          </p:cNvPr>
          <p:cNvSpPr txBox="1"/>
          <p:nvPr/>
        </p:nvSpPr>
        <p:spPr>
          <a:xfrm>
            <a:off x="10004920" y="1823139"/>
            <a:ext cx="1698343" cy="38710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C55422"/>
                </a:solidFill>
                <a:effectLst/>
                <a:uLnTx/>
                <a:uFillTx/>
                <a:latin typeface="Source Sans Pro"/>
                <a:ea typeface="+mn-ea"/>
                <a:cs typeface="+mn-cs"/>
              </a:rPr>
              <a:t>9</a:t>
            </a:r>
            <a:br>
              <a:rPr kumimoji="0" lang="en-US" sz="1400" b="0" i="0" u="none" strike="noStrike" kern="1200" cap="none" spc="0" normalizeH="0" baseline="0" noProof="0">
                <a:ln>
                  <a:noFill/>
                </a:ln>
                <a:solidFill>
                  <a:srgbClr val="C55422"/>
                </a:solidFill>
                <a:effectLst/>
                <a:uLnTx/>
                <a:uFillTx/>
                <a:latin typeface="Source Sans Pro"/>
                <a:ea typeface="+mn-ea"/>
                <a:cs typeface="+mn-cs"/>
              </a:rPr>
            </a:br>
            <a:r>
              <a:rPr kumimoji="0" lang="en-US" sz="1400" b="0" i="0" u="none" strike="noStrike" kern="1200" cap="none" spc="0" normalizeH="0" baseline="0" noProof="0">
                <a:ln>
                  <a:noFill/>
                </a:ln>
                <a:solidFill>
                  <a:srgbClr val="05304D"/>
                </a:solidFill>
                <a:effectLst/>
                <a:uLnTx/>
                <a:uFillTx/>
                <a:latin typeface="Source Sans Pro"/>
                <a:ea typeface="+mn-ea"/>
                <a:cs typeface="+mn-cs"/>
              </a:rPr>
              <a:t>Multifamily objectives</a:t>
            </a:r>
          </a:p>
        </p:txBody>
      </p:sp>
      <p:grpSp>
        <p:nvGrpSpPr>
          <p:cNvPr id="28" name="Group 27">
            <a:extLst>
              <a:ext uri="{FF2B5EF4-FFF2-40B4-BE49-F238E27FC236}">
                <a16:creationId xmlns:a16="http://schemas.microsoft.com/office/drawing/2014/main" id="{A886FD01-F801-984B-8DDA-4FE42654548F}"/>
              </a:ext>
            </a:extLst>
          </p:cNvPr>
          <p:cNvGrpSpPr>
            <a:grpSpLocks noChangeAspect="1"/>
          </p:cNvGrpSpPr>
          <p:nvPr/>
        </p:nvGrpSpPr>
        <p:grpSpPr>
          <a:xfrm>
            <a:off x="4746552" y="1781868"/>
            <a:ext cx="362522" cy="470340"/>
            <a:chOff x="2919413" y="3662363"/>
            <a:chExt cx="368300" cy="477838"/>
          </a:xfrm>
          <a:solidFill>
            <a:schemeClr val="tx2"/>
          </a:solidFill>
        </p:grpSpPr>
        <p:sp>
          <p:nvSpPr>
            <p:cNvPr id="29" name="Freeform 116">
              <a:extLst>
                <a:ext uri="{FF2B5EF4-FFF2-40B4-BE49-F238E27FC236}">
                  <a16:creationId xmlns:a16="http://schemas.microsoft.com/office/drawing/2014/main" id="{91084639-4D04-1246-AC49-1BCE6D9788BC}"/>
                </a:ext>
              </a:extLst>
            </p:cNvPr>
            <p:cNvSpPr>
              <a:spLocks noEditPoints="1"/>
            </p:cNvSpPr>
            <p:nvPr/>
          </p:nvSpPr>
          <p:spPr bwMode="auto">
            <a:xfrm>
              <a:off x="2919413" y="3662363"/>
              <a:ext cx="368300" cy="477838"/>
            </a:xfrm>
            <a:custGeom>
              <a:avLst/>
              <a:gdLst>
                <a:gd name="T0" fmla="*/ 354 w 356"/>
                <a:gd name="T1" fmla="*/ 66 h 462"/>
                <a:gd name="T2" fmla="*/ 285 w 356"/>
                <a:gd name="T3" fmla="*/ 2 h 462"/>
                <a:gd name="T4" fmla="*/ 284 w 356"/>
                <a:gd name="T5" fmla="*/ 2 h 462"/>
                <a:gd name="T6" fmla="*/ 284 w 356"/>
                <a:gd name="T7" fmla="*/ 1 h 462"/>
                <a:gd name="T8" fmla="*/ 283 w 356"/>
                <a:gd name="T9" fmla="*/ 1 h 462"/>
                <a:gd name="T10" fmla="*/ 282 w 356"/>
                <a:gd name="T11" fmla="*/ 0 h 462"/>
                <a:gd name="T12" fmla="*/ 282 w 356"/>
                <a:gd name="T13" fmla="*/ 0 h 462"/>
                <a:gd name="T14" fmla="*/ 281 w 356"/>
                <a:gd name="T15" fmla="*/ 0 h 462"/>
                <a:gd name="T16" fmla="*/ 279 w 356"/>
                <a:gd name="T17" fmla="*/ 0 h 462"/>
                <a:gd name="T18" fmla="*/ 279 w 356"/>
                <a:gd name="T19" fmla="*/ 0 h 462"/>
                <a:gd name="T20" fmla="*/ 8 w 356"/>
                <a:gd name="T21" fmla="*/ 0 h 462"/>
                <a:gd name="T22" fmla="*/ 0 w 356"/>
                <a:gd name="T23" fmla="*/ 8 h 462"/>
                <a:gd name="T24" fmla="*/ 0 w 356"/>
                <a:gd name="T25" fmla="*/ 454 h 462"/>
                <a:gd name="T26" fmla="*/ 8 w 356"/>
                <a:gd name="T27" fmla="*/ 462 h 462"/>
                <a:gd name="T28" fmla="*/ 348 w 356"/>
                <a:gd name="T29" fmla="*/ 462 h 462"/>
                <a:gd name="T30" fmla="*/ 356 w 356"/>
                <a:gd name="T31" fmla="*/ 454 h 462"/>
                <a:gd name="T32" fmla="*/ 356 w 356"/>
                <a:gd name="T33" fmla="*/ 72 h 462"/>
                <a:gd name="T34" fmla="*/ 354 w 356"/>
                <a:gd name="T35" fmla="*/ 66 h 462"/>
                <a:gd name="T36" fmla="*/ 324 w 356"/>
                <a:gd name="T37" fmla="*/ 62 h 462"/>
                <a:gd name="T38" fmla="*/ 288 w 356"/>
                <a:gd name="T39" fmla="*/ 62 h 462"/>
                <a:gd name="T40" fmla="*/ 288 w 356"/>
                <a:gd name="T41" fmla="*/ 27 h 462"/>
                <a:gd name="T42" fmla="*/ 324 w 356"/>
                <a:gd name="T43" fmla="*/ 62 h 462"/>
                <a:gd name="T44" fmla="*/ 17 w 356"/>
                <a:gd name="T45" fmla="*/ 445 h 462"/>
                <a:gd name="T46" fmla="*/ 17 w 356"/>
                <a:gd name="T47" fmla="*/ 17 h 462"/>
                <a:gd name="T48" fmla="*/ 271 w 356"/>
                <a:gd name="T49" fmla="*/ 17 h 462"/>
                <a:gd name="T50" fmla="*/ 271 w 356"/>
                <a:gd name="T51" fmla="*/ 70 h 462"/>
                <a:gd name="T52" fmla="*/ 280 w 356"/>
                <a:gd name="T53" fmla="*/ 78 h 462"/>
                <a:gd name="T54" fmla="*/ 340 w 356"/>
                <a:gd name="T55" fmla="*/ 78 h 462"/>
                <a:gd name="T56" fmla="*/ 340 w 356"/>
                <a:gd name="T57" fmla="*/ 445 h 462"/>
                <a:gd name="T58" fmla="*/ 17 w 356"/>
                <a:gd name="T59" fmla="*/ 445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6" h="462">
                  <a:moveTo>
                    <a:pt x="354" y="66"/>
                  </a:moveTo>
                  <a:cubicBezTo>
                    <a:pt x="285" y="2"/>
                    <a:pt x="285" y="2"/>
                    <a:pt x="285" y="2"/>
                  </a:cubicBezTo>
                  <a:cubicBezTo>
                    <a:pt x="285" y="2"/>
                    <a:pt x="285" y="2"/>
                    <a:pt x="284" y="2"/>
                  </a:cubicBezTo>
                  <a:cubicBezTo>
                    <a:pt x="284" y="2"/>
                    <a:pt x="284" y="1"/>
                    <a:pt x="284" y="1"/>
                  </a:cubicBezTo>
                  <a:cubicBezTo>
                    <a:pt x="284" y="1"/>
                    <a:pt x="283" y="1"/>
                    <a:pt x="283" y="1"/>
                  </a:cubicBezTo>
                  <a:cubicBezTo>
                    <a:pt x="283" y="1"/>
                    <a:pt x="283" y="1"/>
                    <a:pt x="282" y="0"/>
                  </a:cubicBezTo>
                  <a:cubicBezTo>
                    <a:pt x="282" y="0"/>
                    <a:pt x="282" y="0"/>
                    <a:pt x="282" y="0"/>
                  </a:cubicBezTo>
                  <a:cubicBezTo>
                    <a:pt x="281" y="0"/>
                    <a:pt x="281" y="0"/>
                    <a:pt x="281" y="0"/>
                  </a:cubicBezTo>
                  <a:cubicBezTo>
                    <a:pt x="280" y="0"/>
                    <a:pt x="280" y="0"/>
                    <a:pt x="279" y="0"/>
                  </a:cubicBezTo>
                  <a:cubicBezTo>
                    <a:pt x="279" y="0"/>
                    <a:pt x="279" y="0"/>
                    <a:pt x="279" y="0"/>
                  </a:cubicBezTo>
                  <a:cubicBezTo>
                    <a:pt x="8" y="0"/>
                    <a:pt x="8" y="0"/>
                    <a:pt x="8" y="0"/>
                  </a:cubicBezTo>
                  <a:cubicBezTo>
                    <a:pt x="4" y="0"/>
                    <a:pt x="0" y="4"/>
                    <a:pt x="0" y="8"/>
                  </a:cubicBezTo>
                  <a:cubicBezTo>
                    <a:pt x="0" y="454"/>
                    <a:pt x="0" y="454"/>
                    <a:pt x="0" y="454"/>
                  </a:cubicBezTo>
                  <a:cubicBezTo>
                    <a:pt x="0" y="458"/>
                    <a:pt x="4" y="462"/>
                    <a:pt x="8" y="462"/>
                  </a:cubicBezTo>
                  <a:cubicBezTo>
                    <a:pt x="348" y="462"/>
                    <a:pt x="348" y="462"/>
                    <a:pt x="348" y="462"/>
                  </a:cubicBezTo>
                  <a:cubicBezTo>
                    <a:pt x="353" y="462"/>
                    <a:pt x="356" y="458"/>
                    <a:pt x="356" y="454"/>
                  </a:cubicBezTo>
                  <a:cubicBezTo>
                    <a:pt x="356" y="72"/>
                    <a:pt x="356" y="72"/>
                    <a:pt x="356" y="72"/>
                  </a:cubicBezTo>
                  <a:cubicBezTo>
                    <a:pt x="356" y="70"/>
                    <a:pt x="355" y="68"/>
                    <a:pt x="354" y="66"/>
                  </a:cubicBezTo>
                  <a:close/>
                  <a:moveTo>
                    <a:pt x="324" y="62"/>
                  </a:moveTo>
                  <a:cubicBezTo>
                    <a:pt x="288" y="62"/>
                    <a:pt x="288" y="62"/>
                    <a:pt x="288" y="62"/>
                  </a:cubicBezTo>
                  <a:cubicBezTo>
                    <a:pt x="288" y="27"/>
                    <a:pt x="288" y="27"/>
                    <a:pt x="288" y="27"/>
                  </a:cubicBezTo>
                  <a:lnTo>
                    <a:pt x="324" y="62"/>
                  </a:lnTo>
                  <a:close/>
                  <a:moveTo>
                    <a:pt x="17" y="445"/>
                  </a:moveTo>
                  <a:cubicBezTo>
                    <a:pt x="17" y="17"/>
                    <a:pt x="17" y="17"/>
                    <a:pt x="17" y="17"/>
                  </a:cubicBezTo>
                  <a:cubicBezTo>
                    <a:pt x="271" y="17"/>
                    <a:pt x="271" y="17"/>
                    <a:pt x="271" y="17"/>
                  </a:cubicBezTo>
                  <a:cubicBezTo>
                    <a:pt x="271" y="70"/>
                    <a:pt x="271" y="70"/>
                    <a:pt x="271" y="70"/>
                  </a:cubicBezTo>
                  <a:cubicBezTo>
                    <a:pt x="271" y="75"/>
                    <a:pt x="275" y="78"/>
                    <a:pt x="280" y="78"/>
                  </a:cubicBezTo>
                  <a:cubicBezTo>
                    <a:pt x="340" y="78"/>
                    <a:pt x="340" y="78"/>
                    <a:pt x="340" y="78"/>
                  </a:cubicBezTo>
                  <a:cubicBezTo>
                    <a:pt x="340" y="445"/>
                    <a:pt x="340" y="445"/>
                    <a:pt x="340" y="445"/>
                  </a:cubicBezTo>
                  <a:lnTo>
                    <a:pt x="17" y="445"/>
                  </a:ln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30" name="Freeform 117">
              <a:extLst>
                <a:ext uri="{FF2B5EF4-FFF2-40B4-BE49-F238E27FC236}">
                  <a16:creationId xmlns:a16="http://schemas.microsoft.com/office/drawing/2014/main" id="{6C388E06-ABEF-4544-A466-7ADDEAA93B12}"/>
                </a:ext>
              </a:extLst>
            </p:cNvPr>
            <p:cNvSpPr>
              <a:spLocks/>
            </p:cNvSpPr>
            <p:nvPr/>
          </p:nvSpPr>
          <p:spPr bwMode="auto">
            <a:xfrm>
              <a:off x="3024188" y="3795713"/>
              <a:ext cx="157163" cy="17463"/>
            </a:xfrm>
            <a:custGeom>
              <a:avLst/>
              <a:gdLst>
                <a:gd name="T0" fmla="*/ 8 w 152"/>
                <a:gd name="T1" fmla="*/ 16 h 16"/>
                <a:gd name="T2" fmla="*/ 144 w 152"/>
                <a:gd name="T3" fmla="*/ 16 h 16"/>
                <a:gd name="T4" fmla="*/ 152 w 152"/>
                <a:gd name="T5" fmla="*/ 8 h 16"/>
                <a:gd name="T6" fmla="*/ 144 w 152"/>
                <a:gd name="T7" fmla="*/ 0 h 16"/>
                <a:gd name="T8" fmla="*/ 8 w 152"/>
                <a:gd name="T9" fmla="*/ 0 h 16"/>
                <a:gd name="T10" fmla="*/ 0 w 152"/>
                <a:gd name="T11" fmla="*/ 8 h 16"/>
                <a:gd name="T12" fmla="*/ 8 w 15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52" h="16">
                  <a:moveTo>
                    <a:pt x="8" y="16"/>
                  </a:moveTo>
                  <a:cubicBezTo>
                    <a:pt x="144" y="16"/>
                    <a:pt x="144" y="16"/>
                    <a:pt x="144" y="16"/>
                  </a:cubicBezTo>
                  <a:cubicBezTo>
                    <a:pt x="148" y="16"/>
                    <a:pt x="152" y="12"/>
                    <a:pt x="152" y="8"/>
                  </a:cubicBezTo>
                  <a:cubicBezTo>
                    <a:pt x="152" y="3"/>
                    <a:pt x="148" y="0"/>
                    <a:pt x="144" y="0"/>
                  </a:cubicBezTo>
                  <a:cubicBezTo>
                    <a:pt x="8" y="0"/>
                    <a:pt x="8" y="0"/>
                    <a:pt x="8" y="0"/>
                  </a:cubicBezTo>
                  <a:cubicBezTo>
                    <a:pt x="3" y="0"/>
                    <a:pt x="0" y="3"/>
                    <a:pt x="0" y="8"/>
                  </a:cubicBezTo>
                  <a:cubicBezTo>
                    <a:pt x="0" y="12"/>
                    <a:pt x="3" y="16"/>
                    <a:pt x="8" y="16"/>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31" name="Freeform 118">
              <a:extLst>
                <a:ext uri="{FF2B5EF4-FFF2-40B4-BE49-F238E27FC236}">
                  <a16:creationId xmlns:a16="http://schemas.microsoft.com/office/drawing/2014/main" id="{247E2080-F775-C24A-9072-84576E80875C}"/>
                </a:ext>
              </a:extLst>
            </p:cNvPr>
            <p:cNvSpPr>
              <a:spLocks/>
            </p:cNvSpPr>
            <p:nvPr/>
          </p:nvSpPr>
          <p:spPr bwMode="auto">
            <a:xfrm>
              <a:off x="2968626" y="3854451"/>
              <a:ext cx="266700" cy="17463"/>
            </a:xfrm>
            <a:custGeom>
              <a:avLst/>
              <a:gdLst>
                <a:gd name="T0" fmla="*/ 249 w 258"/>
                <a:gd name="T1" fmla="*/ 0 h 17"/>
                <a:gd name="T2" fmla="*/ 8 w 258"/>
                <a:gd name="T3" fmla="*/ 0 h 17"/>
                <a:gd name="T4" fmla="*/ 0 w 258"/>
                <a:gd name="T5" fmla="*/ 8 h 17"/>
                <a:gd name="T6" fmla="*/ 8 w 258"/>
                <a:gd name="T7" fmla="*/ 17 h 17"/>
                <a:gd name="T8" fmla="*/ 249 w 258"/>
                <a:gd name="T9" fmla="*/ 17 h 17"/>
                <a:gd name="T10" fmla="*/ 258 w 258"/>
                <a:gd name="T11" fmla="*/ 8 h 17"/>
                <a:gd name="T12" fmla="*/ 249 w 258"/>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8" h="17">
                  <a:moveTo>
                    <a:pt x="249" y="0"/>
                  </a:moveTo>
                  <a:cubicBezTo>
                    <a:pt x="8" y="0"/>
                    <a:pt x="8" y="0"/>
                    <a:pt x="8" y="0"/>
                  </a:cubicBezTo>
                  <a:cubicBezTo>
                    <a:pt x="4" y="0"/>
                    <a:pt x="0" y="4"/>
                    <a:pt x="0" y="8"/>
                  </a:cubicBezTo>
                  <a:cubicBezTo>
                    <a:pt x="0" y="13"/>
                    <a:pt x="4" y="17"/>
                    <a:pt x="8" y="17"/>
                  </a:cubicBezTo>
                  <a:cubicBezTo>
                    <a:pt x="249" y="17"/>
                    <a:pt x="249" y="17"/>
                    <a:pt x="249" y="17"/>
                  </a:cubicBezTo>
                  <a:cubicBezTo>
                    <a:pt x="254" y="17"/>
                    <a:pt x="258" y="13"/>
                    <a:pt x="258" y="8"/>
                  </a:cubicBezTo>
                  <a:cubicBezTo>
                    <a:pt x="258" y="4"/>
                    <a:pt x="254" y="0"/>
                    <a:pt x="249" y="0"/>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32" name="Freeform 119">
              <a:extLst>
                <a:ext uri="{FF2B5EF4-FFF2-40B4-BE49-F238E27FC236}">
                  <a16:creationId xmlns:a16="http://schemas.microsoft.com/office/drawing/2014/main" id="{DD5092C2-6331-3F48-BEBC-2D48C7A5539C}"/>
                </a:ext>
              </a:extLst>
            </p:cNvPr>
            <p:cNvSpPr>
              <a:spLocks/>
            </p:cNvSpPr>
            <p:nvPr/>
          </p:nvSpPr>
          <p:spPr bwMode="auto">
            <a:xfrm>
              <a:off x="2968626" y="3911601"/>
              <a:ext cx="266700" cy="17463"/>
            </a:xfrm>
            <a:custGeom>
              <a:avLst/>
              <a:gdLst>
                <a:gd name="T0" fmla="*/ 249 w 258"/>
                <a:gd name="T1" fmla="*/ 0 h 17"/>
                <a:gd name="T2" fmla="*/ 8 w 258"/>
                <a:gd name="T3" fmla="*/ 0 h 17"/>
                <a:gd name="T4" fmla="*/ 0 w 258"/>
                <a:gd name="T5" fmla="*/ 9 h 17"/>
                <a:gd name="T6" fmla="*/ 8 w 258"/>
                <a:gd name="T7" fmla="*/ 17 h 17"/>
                <a:gd name="T8" fmla="*/ 249 w 258"/>
                <a:gd name="T9" fmla="*/ 17 h 17"/>
                <a:gd name="T10" fmla="*/ 258 w 258"/>
                <a:gd name="T11" fmla="*/ 9 h 17"/>
                <a:gd name="T12" fmla="*/ 249 w 258"/>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8" h="17">
                  <a:moveTo>
                    <a:pt x="249" y="0"/>
                  </a:moveTo>
                  <a:cubicBezTo>
                    <a:pt x="8" y="0"/>
                    <a:pt x="8" y="0"/>
                    <a:pt x="8" y="0"/>
                  </a:cubicBezTo>
                  <a:cubicBezTo>
                    <a:pt x="4" y="0"/>
                    <a:pt x="0" y="4"/>
                    <a:pt x="0" y="9"/>
                  </a:cubicBezTo>
                  <a:cubicBezTo>
                    <a:pt x="0" y="13"/>
                    <a:pt x="4" y="17"/>
                    <a:pt x="8" y="17"/>
                  </a:cubicBezTo>
                  <a:cubicBezTo>
                    <a:pt x="249" y="17"/>
                    <a:pt x="249" y="17"/>
                    <a:pt x="249" y="17"/>
                  </a:cubicBezTo>
                  <a:cubicBezTo>
                    <a:pt x="254" y="17"/>
                    <a:pt x="258" y="13"/>
                    <a:pt x="258" y="9"/>
                  </a:cubicBezTo>
                  <a:cubicBezTo>
                    <a:pt x="258" y="4"/>
                    <a:pt x="254" y="0"/>
                    <a:pt x="249" y="0"/>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33" name="Freeform 120">
              <a:extLst>
                <a:ext uri="{FF2B5EF4-FFF2-40B4-BE49-F238E27FC236}">
                  <a16:creationId xmlns:a16="http://schemas.microsoft.com/office/drawing/2014/main" id="{FB1C61E2-4AD4-3E49-BD1D-E235F35DFC64}"/>
                </a:ext>
              </a:extLst>
            </p:cNvPr>
            <p:cNvSpPr>
              <a:spLocks/>
            </p:cNvSpPr>
            <p:nvPr/>
          </p:nvSpPr>
          <p:spPr bwMode="auto">
            <a:xfrm>
              <a:off x="2968626" y="3970338"/>
              <a:ext cx="266700" cy="17463"/>
            </a:xfrm>
            <a:custGeom>
              <a:avLst/>
              <a:gdLst>
                <a:gd name="T0" fmla="*/ 249 w 258"/>
                <a:gd name="T1" fmla="*/ 0 h 16"/>
                <a:gd name="T2" fmla="*/ 8 w 258"/>
                <a:gd name="T3" fmla="*/ 0 h 16"/>
                <a:gd name="T4" fmla="*/ 0 w 258"/>
                <a:gd name="T5" fmla="*/ 8 h 16"/>
                <a:gd name="T6" fmla="*/ 8 w 258"/>
                <a:gd name="T7" fmla="*/ 16 h 16"/>
                <a:gd name="T8" fmla="*/ 249 w 258"/>
                <a:gd name="T9" fmla="*/ 16 h 16"/>
                <a:gd name="T10" fmla="*/ 258 w 258"/>
                <a:gd name="T11" fmla="*/ 8 h 16"/>
                <a:gd name="T12" fmla="*/ 249 w 25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58" h="16">
                  <a:moveTo>
                    <a:pt x="249" y="0"/>
                  </a:moveTo>
                  <a:cubicBezTo>
                    <a:pt x="8" y="0"/>
                    <a:pt x="8" y="0"/>
                    <a:pt x="8" y="0"/>
                  </a:cubicBezTo>
                  <a:cubicBezTo>
                    <a:pt x="4" y="0"/>
                    <a:pt x="0" y="4"/>
                    <a:pt x="0" y="8"/>
                  </a:cubicBezTo>
                  <a:cubicBezTo>
                    <a:pt x="0" y="13"/>
                    <a:pt x="4" y="16"/>
                    <a:pt x="8" y="16"/>
                  </a:cubicBezTo>
                  <a:cubicBezTo>
                    <a:pt x="249" y="16"/>
                    <a:pt x="249" y="16"/>
                    <a:pt x="249" y="16"/>
                  </a:cubicBezTo>
                  <a:cubicBezTo>
                    <a:pt x="254" y="16"/>
                    <a:pt x="258" y="13"/>
                    <a:pt x="258" y="8"/>
                  </a:cubicBezTo>
                  <a:cubicBezTo>
                    <a:pt x="258" y="4"/>
                    <a:pt x="254" y="0"/>
                    <a:pt x="249" y="0"/>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34" name="Freeform 121">
              <a:extLst>
                <a:ext uri="{FF2B5EF4-FFF2-40B4-BE49-F238E27FC236}">
                  <a16:creationId xmlns:a16="http://schemas.microsoft.com/office/drawing/2014/main" id="{2FFB59D4-87FE-6C41-9344-B1F4BB522967}"/>
                </a:ext>
              </a:extLst>
            </p:cNvPr>
            <p:cNvSpPr>
              <a:spLocks/>
            </p:cNvSpPr>
            <p:nvPr/>
          </p:nvSpPr>
          <p:spPr bwMode="auto">
            <a:xfrm>
              <a:off x="2968626" y="4029076"/>
              <a:ext cx="266700" cy="17463"/>
            </a:xfrm>
            <a:custGeom>
              <a:avLst/>
              <a:gdLst>
                <a:gd name="T0" fmla="*/ 249 w 258"/>
                <a:gd name="T1" fmla="*/ 0 h 17"/>
                <a:gd name="T2" fmla="*/ 8 w 258"/>
                <a:gd name="T3" fmla="*/ 0 h 17"/>
                <a:gd name="T4" fmla="*/ 0 w 258"/>
                <a:gd name="T5" fmla="*/ 9 h 17"/>
                <a:gd name="T6" fmla="*/ 8 w 258"/>
                <a:gd name="T7" fmla="*/ 17 h 17"/>
                <a:gd name="T8" fmla="*/ 249 w 258"/>
                <a:gd name="T9" fmla="*/ 17 h 17"/>
                <a:gd name="T10" fmla="*/ 258 w 258"/>
                <a:gd name="T11" fmla="*/ 9 h 17"/>
                <a:gd name="T12" fmla="*/ 249 w 258"/>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58" h="17">
                  <a:moveTo>
                    <a:pt x="249" y="0"/>
                  </a:moveTo>
                  <a:cubicBezTo>
                    <a:pt x="8" y="0"/>
                    <a:pt x="8" y="0"/>
                    <a:pt x="8" y="0"/>
                  </a:cubicBezTo>
                  <a:cubicBezTo>
                    <a:pt x="4" y="0"/>
                    <a:pt x="0" y="4"/>
                    <a:pt x="0" y="9"/>
                  </a:cubicBezTo>
                  <a:cubicBezTo>
                    <a:pt x="0" y="13"/>
                    <a:pt x="4" y="17"/>
                    <a:pt x="8" y="17"/>
                  </a:cubicBezTo>
                  <a:cubicBezTo>
                    <a:pt x="249" y="17"/>
                    <a:pt x="249" y="17"/>
                    <a:pt x="249" y="17"/>
                  </a:cubicBezTo>
                  <a:cubicBezTo>
                    <a:pt x="254" y="17"/>
                    <a:pt x="258" y="13"/>
                    <a:pt x="258" y="9"/>
                  </a:cubicBezTo>
                  <a:cubicBezTo>
                    <a:pt x="258" y="4"/>
                    <a:pt x="254" y="0"/>
                    <a:pt x="249" y="0"/>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grpSp>
      <p:grpSp>
        <p:nvGrpSpPr>
          <p:cNvPr id="2" name="Group 1">
            <a:extLst>
              <a:ext uri="{FF2B5EF4-FFF2-40B4-BE49-F238E27FC236}">
                <a16:creationId xmlns:a16="http://schemas.microsoft.com/office/drawing/2014/main" id="{471C40B2-0FE7-707A-34ED-F683A5ACBBD8}"/>
              </a:ext>
            </a:extLst>
          </p:cNvPr>
          <p:cNvGrpSpPr>
            <a:grpSpLocks noChangeAspect="1"/>
          </p:cNvGrpSpPr>
          <p:nvPr/>
        </p:nvGrpSpPr>
        <p:grpSpPr>
          <a:xfrm>
            <a:off x="9408932" y="1753047"/>
            <a:ext cx="519030" cy="457200"/>
            <a:chOff x="4757738" y="1700213"/>
            <a:chExt cx="506413" cy="446088"/>
          </a:xfrm>
          <a:solidFill>
            <a:schemeClr val="tx2"/>
          </a:solidFill>
        </p:grpSpPr>
        <p:sp>
          <p:nvSpPr>
            <p:cNvPr id="3" name="Freeform 61">
              <a:extLst>
                <a:ext uri="{FF2B5EF4-FFF2-40B4-BE49-F238E27FC236}">
                  <a16:creationId xmlns:a16="http://schemas.microsoft.com/office/drawing/2014/main" id="{017BE790-DF51-D33B-0503-4A94C736C9DD}"/>
                </a:ext>
              </a:extLst>
            </p:cNvPr>
            <p:cNvSpPr>
              <a:spLocks/>
            </p:cNvSpPr>
            <p:nvPr/>
          </p:nvSpPr>
          <p:spPr bwMode="auto">
            <a:xfrm>
              <a:off x="4849813" y="1700213"/>
              <a:ext cx="252413" cy="100013"/>
            </a:xfrm>
            <a:custGeom>
              <a:avLst/>
              <a:gdLst>
                <a:gd name="T0" fmla="*/ 9 w 250"/>
                <a:gd name="T1" fmla="*/ 98 h 98"/>
                <a:gd name="T2" fmla="*/ 14 w 250"/>
                <a:gd name="T3" fmla="*/ 96 h 98"/>
                <a:gd name="T4" fmla="*/ 130 w 250"/>
                <a:gd name="T5" fmla="*/ 19 h 98"/>
                <a:gd name="T6" fmla="*/ 236 w 250"/>
                <a:gd name="T7" fmla="*/ 91 h 98"/>
                <a:gd name="T8" fmla="*/ 247 w 250"/>
                <a:gd name="T9" fmla="*/ 89 h 98"/>
                <a:gd name="T10" fmla="*/ 245 w 250"/>
                <a:gd name="T11" fmla="*/ 77 h 98"/>
                <a:gd name="T12" fmla="*/ 134 w 250"/>
                <a:gd name="T13" fmla="*/ 2 h 98"/>
                <a:gd name="T14" fmla="*/ 125 w 250"/>
                <a:gd name="T15" fmla="*/ 2 h 98"/>
                <a:gd name="T16" fmla="*/ 5 w 250"/>
                <a:gd name="T17" fmla="*/ 83 h 98"/>
                <a:gd name="T18" fmla="*/ 2 w 250"/>
                <a:gd name="T19" fmla="*/ 94 h 98"/>
                <a:gd name="T20" fmla="*/ 9 w 250"/>
                <a:gd name="T2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98">
                  <a:moveTo>
                    <a:pt x="9" y="98"/>
                  </a:moveTo>
                  <a:cubicBezTo>
                    <a:pt x="11" y="98"/>
                    <a:pt x="12" y="97"/>
                    <a:pt x="14" y="96"/>
                  </a:cubicBezTo>
                  <a:cubicBezTo>
                    <a:pt x="130" y="19"/>
                    <a:pt x="130" y="19"/>
                    <a:pt x="130" y="19"/>
                  </a:cubicBezTo>
                  <a:cubicBezTo>
                    <a:pt x="236" y="91"/>
                    <a:pt x="236" y="91"/>
                    <a:pt x="236" y="91"/>
                  </a:cubicBezTo>
                  <a:cubicBezTo>
                    <a:pt x="240" y="94"/>
                    <a:pt x="245" y="93"/>
                    <a:pt x="247" y="89"/>
                  </a:cubicBezTo>
                  <a:cubicBezTo>
                    <a:pt x="250" y="85"/>
                    <a:pt x="249" y="80"/>
                    <a:pt x="245" y="77"/>
                  </a:cubicBezTo>
                  <a:cubicBezTo>
                    <a:pt x="134" y="2"/>
                    <a:pt x="134" y="2"/>
                    <a:pt x="134" y="2"/>
                  </a:cubicBezTo>
                  <a:cubicBezTo>
                    <a:pt x="132" y="0"/>
                    <a:pt x="128" y="0"/>
                    <a:pt x="125" y="2"/>
                  </a:cubicBezTo>
                  <a:cubicBezTo>
                    <a:pt x="5" y="83"/>
                    <a:pt x="5" y="83"/>
                    <a:pt x="5" y="83"/>
                  </a:cubicBezTo>
                  <a:cubicBezTo>
                    <a:pt x="1" y="85"/>
                    <a:pt x="0" y="90"/>
                    <a:pt x="2" y="94"/>
                  </a:cubicBezTo>
                  <a:cubicBezTo>
                    <a:pt x="4" y="97"/>
                    <a:pt x="6" y="98"/>
                    <a:pt x="9" y="9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4" name="Freeform 62">
              <a:extLst>
                <a:ext uri="{FF2B5EF4-FFF2-40B4-BE49-F238E27FC236}">
                  <a16:creationId xmlns:a16="http://schemas.microsoft.com/office/drawing/2014/main" id="{149591A7-48A6-2CAD-AEA5-BB1674A68072}"/>
                </a:ext>
              </a:extLst>
            </p:cNvPr>
            <p:cNvSpPr>
              <a:spLocks/>
            </p:cNvSpPr>
            <p:nvPr/>
          </p:nvSpPr>
          <p:spPr bwMode="auto">
            <a:xfrm>
              <a:off x="5038726" y="1768476"/>
              <a:ext cx="225425" cy="85725"/>
            </a:xfrm>
            <a:custGeom>
              <a:avLst/>
              <a:gdLst>
                <a:gd name="T0" fmla="*/ 3 w 222"/>
                <a:gd name="T1" fmla="*/ 82 h 86"/>
                <a:gd name="T2" fmla="*/ 14 w 222"/>
                <a:gd name="T3" fmla="*/ 84 h 86"/>
                <a:gd name="T4" fmla="*/ 111 w 222"/>
                <a:gd name="T5" fmla="*/ 19 h 86"/>
                <a:gd name="T6" fmla="*/ 208 w 222"/>
                <a:gd name="T7" fmla="*/ 84 h 86"/>
                <a:gd name="T8" fmla="*/ 213 w 222"/>
                <a:gd name="T9" fmla="*/ 86 h 86"/>
                <a:gd name="T10" fmla="*/ 220 w 222"/>
                <a:gd name="T11" fmla="*/ 82 h 86"/>
                <a:gd name="T12" fmla="*/ 217 w 222"/>
                <a:gd name="T13" fmla="*/ 71 h 86"/>
                <a:gd name="T14" fmla="*/ 116 w 222"/>
                <a:gd name="T15" fmla="*/ 2 h 86"/>
                <a:gd name="T16" fmla="*/ 107 w 222"/>
                <a:gd name="T17" fmla="*/ 2 h 86"/>
                <a:gd name="T18" fmla="*/ 5 w 222"/>
                <a:gd name="T19" fmla="*/ 70 h 86"/>
                <a:gd name="T20" fmla="*/ 3 w 222"/>
                <a:gd name="T21"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86">
                  <a:moveTo>
                    <a:pt x="3" y="82"/>
                  </a:moveTo>
                  <a:cubicBezTo>
                    <a:pt x="5" y="85"/>
                    <a:pt x="10" y="86"/>
                    <a:pt x="14" y="84"/>
                  </a:cubicBezTo>
                  <a:cubicBezTo>
                    <a:pt x="111" y="19"/>
                    <a:pt x="111" y="19"/>
                    <a:pt x="111" y="19"/>
                  </a:cubicBezTo>
                  <a:cubicBezTo>
                    <a:pt x="208" y="84"/>
                    <a:pt x="208" y="84"/>
                    <a:pt x="208" y="84"/>
                  </a:cubicBezTo>
                  <a:cubicBezTo>
                    <a:pt x="209" y="85"/>
                    <a:pt x="211" y="86"/>
                    <a:pt x="213" y="86"/>
                  </a:cubicBezTo>
                  <a:cubicBezTo>
                    <a:pt x="215" y="86"/>
                    <a:pt x="218" y="85"/>
                    <a:pt x="220" y="82"/>
                  </a:cubicBezTo>
                  <a:cubicBezTo>
                    <a:pt x="222" y="78"/>
                    <a:pt x="221" y="73"/>
                    <a:pt x="217" y="71"/>
                  </a:cubicBezTo>
                  <a:cubicBezTo>
                    <a:pt x="116" y="2"/>
                    <a:pt x="116" y="2"/>
                    <a:pt x="116" y="2"/>
                  </a:cubicBezTo>
                  <a:cubicBezTo>
                    <a:pt x="113" y="0"/>
                    <a:pt x="110" y="0"/>
                    <a:pt x="107" y="2"/>
                  </a:cubicBezTo>
                  <a:cubicBezTo>
                    <a:pt x="5" y="70"/>
                    <a:pt x="5" y="70"/>
                    <a:pt x="5" y="70"/>
                  </a:cubicBezTo>
                  <a:cubicBezTo>
                    <a:pt x="1" y="73"/>
                    <a:pt x="0" y="78"/>
                    <a:pt x="3" y="82"/>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6" name="Freeform 63">
              <a:extLst>
                <a:ext uri="{FF2B5EF4-FFF2-40B4-BE49-F238E27FC236}">
                  <a16:creationId xmlns:a16="http://schemas.microsoft.com/office/drawing/2014/main" id="{3EE42FEF-DF9A-E3E1-1713-5654965920B7}"/>
                </a:ext>
              </a:extLst>
            </p:cNvPr>
            <p:cNvSpPr>
              <a:spLocks noEditPoints="1"/>
            </p:cNvSpPr>
            <p:nvPr/>
          </p:nvSpPr>
          <p:spPr bwMode="auto">
            <a:xfrm>
              <a:off x="4757738" y="1790701"/>
              <a:ext cx="504825" cy="355600"/>
            </a:xfrm>
            <a:custGeom>
              <a:avLst/>
              <a:gdLst>
                <a:gd name="T0" fmla="*/ 469 w 499"/>
                <a:gd name="T1" fmla="*/ 334 h 351"/>
                <a:gd name="T2" fmla="*/ 461 w 499"/>
                <a:gd name="T3" fmla="*/ 57 h 351"/>
                <a:gd name="T4" fmla="*/ 453 w 499"/>
                <a:gd name="T5" fmla="*/ 334 h 351"/>
                <a:gd name="T6" fmla="*/ 412 w 499"/>
                <a:gd name="T7" fmla="*/ 292 h 351"/>
                <a:gd name="T8" fmla="*/ 370 w 499"/>
                <a:gd name="T9" fmla="*/ 284 h 351"/>
                <a:gd name="T10" fmla="*/ 362 w 499"/>
                <a:gd name="T11" fmla="*/ 334 h 351"/>
                <a:gd name="T12" fmla="*/ 325 w 499"/>
                <a:gd name="T13" fmla="*/ 66 h 351"/>
                <a:gd name="T14" fmla="*/ 309 w 499"/>
                <a:gd name="T15" fmla="*/ 66 h 351"/>
                <a:gd name="T16" fmla="*/ 256 w 499"/>
                <a:gd name="T17" fmla="*/ 334 h 351"/>
                <a:gd name="T18" fmla="*/ 248 w 499"/>
                <a:gd name="T19" fmla="*/ 284 h 351"/>
                <a:gd name="T20" fmla="*/ 206 w 499"/>
                <a:gd name="T21" fmla="*/ 292 h 351"/>
                <a:gd name="T22" fmla="*/ 143 w 499"/>
                <a:gd name="T23" fmla="*/ 334 h 351"/>
                <a:gd name="T24" fmla="*/ 169 w 499"/>
                <a:gd name="T25" fmla="*/ 208 h 351"/>
                <a:gd name="T26" fmla="*/ 143 w 499"/>
                <a:gd name="T27" fmla="*/ 8 h 351"/>
                <a:gd name="T28" fmla="*/ 127 w 499"/>
                <a:gd name="T29" fmla="*/ 8 h 351"/>
                <a:gd name="T30" fmla="*/ 82 w 499"/>
                <a:gd name="T31" fmla="*/ 116 h 351"/>
                <a:gd name="T32" fmla="*/ 0 w 499"/>
                <a:gd name="T33" fmla="*/ 208 h 351"/>
                <a:gd name="T34" fmla="*/ 73 w 499"/>
                <a:gd name="T35" fmla="*/ 261 h 351"/>
                <a:gd name="T36" fmla="*/ 42 w 499"/>
                <a:gd name="T37" fmla="*/ 334 h 351"/>
                <a:gd name="T38" fmla="*/ 42 w 499"/>
                <a:gd name="T39" fmla="*/ 351 h 351"/>
                <a:gd name="T40" fmla="*/ 499 w 499"/>
                <a:gd name="T41" fmla="*/ 342 h 351"/>
                <a:gd name="T42" fmla="*/ 378 w 499"/>
                <a:gd name="T43" fmla="*/ 300 h 351"/>
                <a:gd name="T44" fmla="*/ 395 w 499"/>
                <a:gd name="T45" fmla="*/ 334 h 351"/>
                <a:gd name="T46" fmla="*/ 378 w 499"/>
                <a:gd name="T47" fmla="*/ 300 h 351"/>
                <a:gd name="T48" fmla="*/ 240 w 499"/>
                <a:gd name="T49" fmla="*/ 300 h 351"/>
                <a:gd name="T50" fmla="*/ 223 w 499"/>
                <a:gd name="T51" fmla="*/ 334 h 351"/>
                <a:gd name="T52" fmla="*/ 52 w 499"/>
                <a:gd name="T53" fmla="*/ 244 h 351"/>
                <a:gd name="T54" fmla="*/ 40 w 499"/>
                <a:gd name="T55" fmla="*/ 174 h 351"/>
                <a:gd name="T56" fmla="*/ 82 w 499"/>
                <a:gd name="T57" fmla="*/ 133 h 351"/>
                <a:gd name="T58" fmla="*/ 124 w 499"/>
                <a:gd name="T59" fmla="*/ 173 h 351"/>
                <a:gd name="T60" fmla="*/ 116 w 499"/>
                <a:gd name="T61" fmla="*/ 244 h 351"/>
                <a:gd name="T62" fmla="*/ 90 w 499"/>
                <a:gd name="T63" fmla="*/ 168 h 351"/>
                <a:gd name="T64" fmla="*/ 73 w 499"/>
                <a:gd name="T65" fmla="*/ 168 h 351"/>
                <a:gd name="T66" fmla="*/ 64 w 499"/>
                <a:gd name="T67" fmla="*/ 188 h 351"/>
                <a:gd name="T68" fmla="*/ 53 w 499"/>
                <a:gd name="T69" fmla="*/ 200 h 351"/>
                <a:gd name="T70" fmla="*/ 73 w 499"/>
                <a:gd name="T71" fmla="*/ 244 h 351"/>
                <a:gd name="T72" fmla="*/ 90 w 499"/>
                <a:gd name="T73" fmla="*/ 261 h 351"/>
                <a:gd name="T74" fmla="*/ 127 w 499"/>
                <a:gd name="T75" fmla="*/ 260 h 351"/>
                <a:gd name="T76" fmla="*/ 90 w 499"/>
                <a:gd name="T77" fmla="*/ 33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9" h="351">
                  <a:moveTo>
                    <a:pt x="491" y="334"/>
                  </a:moveTo>
                  <a:cubicBezTo>
                    <a:pt x="469" y="334"/>
                    <a:pt x="469" y="334"/>
                    <a:pt x="469" y="334"/>
                  </a:cubicBezTo>
                  <a:cubicBezTo>
                    <a:pt x="469" y="66"/>
                    <a:pt x="469" y="66"/>
                    <a:pt x="469" y="66"/>
                  </a:cubicBezTo>
                  <a:cubicBezTo>
                    <a:pt x="469" y="61"/>
                    <a:pt x="466" y="57"/>
                    <a:pt x="461" y="57"/>
                  </a:cubicBezTo>
                  <a:cubicBezTo>
                    <a:pt x="456" y="57"/>
                    <a:pt x="453" y="61"/>
                    <a:pt x="453" y="66"/>
                  </a:cubicBezTo>
                  <a:cubicBezTo>
                    <a:pt x="453" y="334"/>
                    <a:pt x="453" y="334"/>
                    <a:pt x="453" y="334"/>
                  </a:cubicBezTo>
                  <a:cubicBezTo>
                    <a:pt x="412" y="334"/>
                    <a:pt x="412" y="334"/>
                    <a:pt x="412" y="334"/>
                  </a:cubicBezTo>
                  <a:cubicBezTo>
                    <a:pt x="412" y="292"/>
                    <a:pt x="412" y="292"/>
                    <a:pt x="412" y="292"/>
                  </a:cubicBezTo>
                  <a:cubicBezTo>
                    <a:pt x="412" y="288"/>
                    <a:pt x="408" y="284"/>
                    <a:pt x="404" y="284"/>
                  </a:cubicBezTo>
                  <a:cubicBezTo>
                    <a:pt x="370" y="284"/>
                    <a:pt x="370" y="284"/>
                    <a:pt x="370" y="284"/>
                  </a:cubicBezTo>
                  <a:cubicBezTo>
                    <a:pt x="366" y="284"/>
                    <a:pt x="362" y="288"/>
                    <a:pt x="362" y="292"/>
                  </a:cubicBezTo>
                  <a:cubicBezTo>
                    <a:pt x="362" y="334"/>
                    <a:pt x="362" y="334"/>
                    <a:pt x="362" y="334"/>
                  </a:cubicBezTo>
                  <a:cubicBezTo>
                    <a:pt x="325" y="334"/>
                    <a:pt x="325" y="334"/>
                    <a:pt x="325" y="334"/>
                  </a:cubicBezTo>
                  <a:cubicBezTo>
                    <a:pt x="325" y="66"/>
                    <a:pt x="325" y="66"/>
                    <a:pt x="325" y="66"/>
                  </a:cubicBezTo>
                  <a:cubicBezTo>
                    <a:pt x="325" y="61"/>
                    <a:pt x="322" y="57"/>
                    <a:pt x="317" y="57"/>
                  </a:cubicBezTo>
                  <a:cubicBezTo>
                    <a:pt x="312" y="57"/>
                    <a:pt x="309" y="61"/>
                    <a:pt x="309" y="66"/>
                  </a:cubicBezTo>
                  <a:cubicBezTo>
                    <a:pt x="309" y="334"/>
                    <a:pt x="309" y="334"/>
                    <a:pt x="309" y="334"/>
                  </a:cubicBezTo>
                  <a:cubicBezTo>
                    <a:pt x="256" y="334"/>
                    <a:pt x="256" y="334"/>
                    <a:pt x="256" y="334"/>
                  </a:cubicBezTo>
                  <a:cubicBezTo>
                    <a:pt x="256" y="292"/>
                    <a:pt x="256" y="292"/>
                    <a:pt x="256" y="292"/>
                  </a:cubicBezTo>
                  <a:cubicBezTo>
                    <a:pt x="256" y="288"/>
                    <a:pt x="253" y="284"/>
                    <a:pt x="248" y="284"/>
                  </a:cubicBezTo>
                  <a:cubicBezTo>
                    <a:pt x="214" y="284"/>
                    <a:pt x="214" y="284"/>
                    <a:pt x="214" y="284"/>
                  </a:cubicBezTo>
                  <a:cubicBezTo>
                    <a:pt x="210" y="284"/>
                    <a:pt x="206" y="288"/>
                    <a:pt x="206" y="292"/>
                  </a:cubicBezTo>
                  <a:cubicBezTo>
                    <a:pt x="206" y="334"/>
                    <a:pt x="206" y="334"/>
                    <a:pt x="206" y="334"/>
                  </a:cubicBezTo>
                  <a:cubicBezTo>
                    <a:pt x="143" y="334"/>
                    <a:pt x="143" y="334"/>
                    <a:pt x="143" y="334"/>
                  </a:cubicBezTo>
                  <a:cubicBezTo>
                    <a:pt x="143" y="253"/>
                    <a:pt x="143" y="253"/>
                    <a:pt x="143" y="253"/>
                  </a:cubicBezTo>
                  <a:cubicBezTo>
                    <a:pt x="159" y="244"/>
                    <a:pt x="169" y="227"/>
                    <a:pt x="169" y="208"/>
                  </a:cubicBezTo>
                  <a:cubicBezTo>
                    <a:pt x="169" y="190"/>
                    <a:pt x="159" y="173"/>
                    <a:pt x="143" y="163"/>
                  </a:cubicBezTo>
                  <a:cubicBezTo>
                    <a:pt x="143" y="8"/>
                    <a:pt x="143" y="8"/>
                    <a:pt x="143" y="8"/>
                  </a:cubicBezTo>
                  <a:cubicBezTo>
                    <a:pt x="143" y="4"/>
                    <a:pt x="140" y="0"/>
                    <a:pt x="135" y="0"/>
                  </a:cubicBezTo>
                  <a:cubicBezTo>
                    <a:pt x="130" y="0"/>
                    <a:pt x="127" y="4"/>
                    <a:pt x="127" y="8"/>
                  </a:cubicBezTo>
                  <a:cubicBezTo>
                    <a:pt x="127" y="142"/>
                    <a:pt x="127" y="142"/>
                    <a:pt x="127" y="142"/>
                  </a:cubicBezTo>
                  <a:cubicBezTo>
                    <a:pt x="117" y="126"/>
                    <a:pt x="101" y="116"/>
                    <a:pt x="82" y="116"/>
                  </a:cubicBezTo>
                  <a:cubicBezTo>
                    <a:pt x="56" y="116"/>
                    <a:pt x="34" y="135"/>
                    <a:pt x="30" y="161"/>
                  </a:cubicBezTo>
                  <a:cubicBezTo>
                    <a:pt x="11" y="169"/>
                    <a:pt x="0" y="188"/>
                    <a:pt x="0" y="208"/>
                  </a:cubicBezTo>
                  <a:cubicBezTo>
                    <a:pt x="0" y="237"/>
                    <a:pt x="23" y="261"/>
                    <a:pt x="52" y="261"/>
                  </a:cubicBezTo>
                  <a:cubicBezTo>
                    <a:pt x="73" y="261"/>
                    <a:pt x="73" y="261"/>
                    <a:pt x="73" y="261"/>
                  </a:cubicBezTo>
                  <a:cubicBezTo>
                    <a:pt x="73" y="334"/>
                    <a:pt x="73" y="334"/>
                    <a:pt x="73" y="334"/>
                  </a:cubicBezTo>
                  <a:cubicBezTo>
                    <a:pt x="42" y="334"/>
                    <a:pt x="42" y="334"/>
                    <a:pt x="42" y="334"/>
                  </a:cubicBezTo>
                  <a:cubicBezTo>
                    <a:pt x="37" y="334"/>
                    <a:pt x="33" y="338"/>
                    <a:pt x="33" y="342"/>
                  </a:cubicBezTo>
                  <a:cubicBezTo>
                    <a:pt x="33" y="347"/>
                    <a:pt x="37" y="351"/>
                    <a:pt x="42" y="351"/>
                  </a:cubicBezTo>
                  <a:cubicBezTo>
                    <a:pt x="491" y="351"/>
                    <a:pt x="491" y="351"/>
                    <a:pt x="491" y="351"/>
                  </a:cubicBezTo>
                  <a:cubicBezTo>
                    <a:pt x="495" y="351"/>
                    <a:pt x="499" y="347"/>
                    <a:pt x="499" y="342"/>
                  </a:cubicBezTo>
                  <a:cubicBezTo>
                    <a:pt x="499" y="338"/>
                    <a:pt x="495" y="334"/>
                    <a:pt x="491" y="334"/>
                  </a:cubicBezTo>
                  <a:close/>
                  <a:moveTo>
                    <a:pt x="378" y="300"/>
                  </a:moveTo>
                  <a:cubicBezTo>
                    <a:pt x="395" y="300"/>
                    <a:pt x="395" y="300"/>
                    <a:pt x="395" y="300"/>
                  </a:cubicBezTo>
                  <a:cubicBezTo>
                    <a:pt x="395" y="334"/>
                    <a:pt x="395" y="334"/>
                    <a:pt x="395" y="334"/>
                  </a:cubicBezTo>
                  <a:cubicBezTo>
                    <a:pt x="378" y="334"/>
                    <a:pt x="378" y="334"/>
                    <a:pt x="378" y="334"/>
                  </a:cubicBezTo>
                  <a:lnTo>
                    <a:pt x="378" y="300"/>
                  </a:lnTo>
                  <a:close/>
                  <a:moveTo>
                    <a:pt x="223" y="300"/>
                  </a:moveTo>
                  <a:cubicBezTo>
                    <a:pt x="240" y="300"/>
                    <a:pt x="240" y="300"/>
                    <a:pt x="240" y="300"/>
                  </a:cubicBezTo>
                  <a:cubicBezTo>
                    <a:pt x="240" y="334"/>
                    <a:pt x="240" y="334"/>
                    <a:pt x="240" y="334"/>
                  </a:cubicBezTo>
                  <a:cubicBezTo>
                    <a:pt x="223" y="334"/>
                    <a:pt x="223" y="334"/>
                    <a:pt x="223" y="334"/>
                  </a:cubicBezTo>
                  <a:lnTo>
                    <a:pt x="223" y="300"/>
                  </a:lnTo>
                  <a:close/>
                  <a:moveTo>
                    <a:pt x="52" y="244"/>
                  </a:moveTo>
                  <a:cubicBezTo>
                    <a:pt x="32" y="244"/>
                    <a:pt x="16" y="228"/>
                    <a:pt x="16" y="208"/>
                  </a:cubicBezTo>
                  <a:cubicBezTo>
                    <a:pt x="16" y="193"/>
                    <a:pt x="26" y="179"/>
                    <a:pt x="40" y="174"/>
                  </a:cubicBezTo>
                  <a:cubicBezTo>
                    <a:pt x="43" y="173"/>
                    <a:pt x="46" y="170"/>
                    <a:pt x="46" y="167"/>
                  </a:cubicBezTo>
                  <a:cubicBezTo>
                    <a:pt x="47" y="148"/>
                    <a:pt x="63" y="133"/>
                    <a:pt x="82" y="133"/>
                  </a:cubicBezTo>
                  <a:cubicBezTo>
                    <a:pt x="100" y="133"/>
                    <a:pt x="116" y="147"/>
                    <a:pt x="117" y="166"/>
                  </a:cubicBezTo>
                  <a:cubicBezTo>
                    <a:pt x="118" y="169"/>
                    <a:pt x="120" y="172"/>
                    <a:pt x="124" y="173"/>
                  </a:cubicBezTo>
                  <a:cubicBezTo>
                    <a:pt x="140" y="177"/>
                    <a:pt x="152" y="191"/>
                    <a:pt x="152" y="208"/>
                  </a:cubicBezTo>
                  <a:cubicBezTo>
                    <a:pt x="152" y="228"/>
                    <a:pt x="136" y="244"/>
                    <a:pt x="116" y="244"/>
                  </a:cubicBezTo>
                  <a:cubicBezTo>
                    <a:pt x="90" y="244"/>
                    <a:pt x="90" y="244"/>
                    <a:pt x="90" y="244"/>
                  </a:cubicBezTo>
                  <a:cubicBezTo>
                    <a:pt x="90" y="168"/>
                    <a:pt x="90" y="168"/>
                    <a:pt x="90" y="168"/>
                  </a:cubicBezTo>
                  <a:cubicBezTo>
                    <a:pt x="90" y="164"/>
                    <a:pt x="86" y="160"/>
                    <a:pt x="82" y="160"/>
                  </a:cubicBezTo>
                  <a:cubicBezTo>
                    <a:pt x="77" y="160"/>
                    <a:pt x="73" y="164"/>
                    <a:pt x="73" y="168"/>
                  </a:cubicBezTo>
                  <a:cubicBezTo>
                    <a:pt x="73" y="197"/>
                    <a:pt x="73" y="197"/>
                    <a:pt x="73" y="197"/>
                  </a:cubicBezTo>
                  <a:cubicBezTo>
                    <a:pt x="64" y="188"/>
                    <a:pt x="64" y="188"/>
                    <a:pt x="64" y="188"/>
                  </a:cubicBezTo>
                  <a:cubicBezTo>
                    <a:pt x="61" y="185"/>
                    <a:pt x="56" y="185"/>
                    <a:pt x="53" y="188"/>
                  </a:cubicBezTo>
                  <a:cubicBezTo>
                    <a:pt x="49" y="191"/>
                    <a:pt x="49" y="197"/>
                    <a:pt x="53" y="200"/>
                  </a:cubicBezTo>
                  <a:cubicBezTo>
                    <a:pt x="73" y="221"/>
                    <a:pt x="73" y="221"/>
                    <a:pt x="73" y="221"/>
                  </a:cubicBezTo>
                  <a:cubicBezTo>
                    <a:pt x="73" y="244"/>
                    <a:pt x="73" y="244"/>
                    <a:pt x="73" y="244"/>
                  </a:cubicBezTo>
                  <a:lnTo>
                    <a:pt x="52" y="244"/>
                  </a:lnTo>
                  <a:close/>
                  <a:moveTo>
                    <a:pt x="90" y="261"/>
                  </a:moveTo>
                  <a:cubicBezTo>
                    <a:pt x="116" y="261"/>
                    <a:pt x="116" y="261"/>
                    <a:pt x="116" y="261"/>
                  </a:cubicBezTo>
                  <a:cubicBezTo>
                    <a:pt x="120" y="261"/>
                    <a:pt x="123" y="261"/>
                    <a:pt x="127" y="260"/>
                  </a:cubicBezTo>
                  <a:cubicBezTo>
                    <a:pt x="127" y="334"/>
                    <a:pt x="127" y="334"/>
                    <a:pt x="127" y="334"/>
                  </a:cubicBezTo>
                  <a:cubicBezTo>
                    <a:pt x="90" y="334"/>
                    <a:pt x="90" y="334"/>
                    <a:pt x="90" y="334"/>
                  </a:cubicBezTo>
                  <a:lnTo>
                    <a:pt x="90" y="261"/>
                  </a:ln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8" name="Freeform 64">
              <a:extLst>
                <a:ext uri="{FF2B5EF4-FFF2-40B4-BE49-F238E27FC236}">
                  <a16:creationId xmlns:a16="http://schemas.microsoft.com/office/drawing/2014/main" id="{062972B1-120D-3335-799C-ECD2473AFCCC}"/>
                </a:ext>
              </a:extLst>
            </p:cNvPr>
            <p:cNvSpPr>
              <a:spLocks/>
            </p:cNvSpPr>
            <p:nvPr/>
          </p:nvSpPr>
          <p:spPr bwMode="auto">
            <a:xfrm>
              <a:off x="4935538" y="1809751"/>
              <a:ext cx="17463" cy="46038"/>
            </a:xfrm>
            <a:custGeom>
              <a:avLst/>
              <a:gdLst>
                <a:gd name="T0" fmla="*/ 0 w 17"/>
                <a:gd name="T1" fmla="*/ 8 h 46"/>
                <a:gd name="T2" fmla="*/ 0 w 17"/>
                <a:gd name="T3" fmla="*/ 38 h 46"/>
                <a:gd name="T4" fmla="*/ 9 w 17"/>
                <a:gd name="T5" fmla="*/ 46 h 46"/>
                <a:gd name="T6" fmla="*/ 17 w 17"/>
                <a:gd name="T7" fmla="*/ 38 h 46"/>
                <a:gd name="T8" fmla="*/ 17 w 17"/>
                <a:gd name="T9" fmla="*/ 8 h 46"/>
                <a:gd name="T10" fmla="*/ 9 w 17"/>
                <a:gd name="T11" fmla="*/ 0 h 46"/>
                <a:gd name="T12" fmla="*/ 0 w 17"/>
                <a:gd name="T13" fmla="*/ 8 h 46"/>
              </a:gdLst>
              <a:ahLst/>
              <a:cxnLst>
                <a:cxn ang="0">
                  <a:pos x="T0" y="T1"/>
                </a:cxn>
                <a:cxn ang="0">
                  <a:pos x="T2" y="T3"/>
                </a:cxn>
                <a:cxn ang="0">
                  <a:pos x="T4" y="T5"/>
                </a:cxn>
                <a:cxn ang="0">
                  <a:pos x="T6" y="T7"/>
                </a:cxn>
                <a:cxn ang="0">
                  <a:pos x="T8" y="T9"/>
                </a:cxn>
                <a:cxn ang="0">
                  <a:pos x="T10" y="T11"/>
                </a:cxn>
                <a:cxn ang="0">
                  <a:pos x="T12" y="T13"/>
                </a:cxn>
              </a:cxnLst>
              <a:rect l="0" t="0" r="r" b="b"/>
              <a:pathLst>
                <a:path w="17" h="46">
                  <a:moveTo>
                    <a:pt x="0" y="8"/>
                  </a:moveTo>
                  <a:cubicBezTo>
                    <a:pt x="0" y="38"/>
                    <a:pt x="0" y="38"/>
                    <a:pt x="0" y="38"/>
                  </a:cubicBezTo>
                  <a:cubicBezTo>
                    <a:pt x="0" y="42"/>
                    <a:pt x="4" y="46"/>
                    <a:pt x="9" y="46"/>
                  </a:cubicBezTo>
                  <a:cubicBezTo>
                    <a:pt x="13" y="46"/>
                    <a:pt x="17" y="42"/>
                    <a:pt x="17" y="38"/>
                  </a:cubicBezTo>
                  <a:cubicBezTo>
                    <a:pt x="17" y="8"/>
                    <a:pt x="17" y="8"/>
                    <a:pt x="17" y="8"/>
                  </a:cubicBezTo>
                  <a:cubicBezTo>
                    <a:pt x="17" y="3"/>
                    <a:pt x="13" y="0"/>
                    <a:pt x="9" y="0"/>
                  </a:cubicBezTo>
                  <a:cubicBezTo>
                    <a:pt x="4" y="0"/>
                    <a:pt x="0" y="3"/>
                    <a:pt x="0" y="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1" name="Freeform 65">
              <a:extLst>
                <a:ext uri="{FF2B5EF4-FFF2-40B4-BE49-F238E27FC236}">
                  <a16:creationId xmlns:a16="http://schemas.microsoft.com/office/drawing/2014/main" id="{3C52FB6F-F662-9FDB-7FB2-F6C18805BB1A}"/>
                </a:ext>
              </a:extLst>
            </p:cNvPr>
            <p:cNvSpPr>
              <a:spLocks/>
            </p:cNvSpPr>
            <p:nvPr/>
          </p:nvSpPr>
          <p:spPr bwMode="auto">
            <a:xfrm>
              <a:off x="4999038" y="1844676"/>
              <a:ext cx="15875" cy="46038"/>
            </a:xfrm>
            <a:custGeom>
              <a:avLst/>
              <a:gdLst>
                <a:gd name="T0" fmla="*/ 16 w 16"/>
                <a:gd name="T1" fmla="*/ 38 h 46"/>
                <a:gd name="T2" fmla="*/ 16 w 16"/>
                <a:gd name="T3" fmla="*/ 8 h 46"/>
                <a:gd name="T4" fmla="*/ 8 w 16"/>
                <a:gd name="T5" fmla="*/ 0 h 46"/>
                <a:gd name="T6" fmla="*/ 0 w 16"/>
                <a:gd name="T7" fmla="*/ 8 h 46"/>
                <a:gd name="T8" fmla="*/ 0 w 16"/>
                <a:gd name="T9" fmla="*/ 38 h 46"/>
                <a:gd name="T10" fmla="*/ 8 w 16"/>
                <a:gd name="T11" fmla="*/ 46 h 46"/>
                <a:gd name="T12" fmla="*/ 16 w 16"/>
                <a:gd name="T13" fmla="*/ 38 h 46"/>
              </a:gdLst>
              <a:ahLst/>
              <a:cxnLst>
                <a:cxn ang="0">
                  <a:pos x="T0" y="T1"/>
                </a:cxn>
                <a:cxn ang="0">
                  <a:pos x="T2" y="T3"/>
                </a:cxn>
                <a:cxn ang="0">
                  <a:pos x="T4" y="T5"/>
                </a:cxn>
                <a:cxn ang="0">
                  <a:pos x="T6" y="T7"/>
                </a:cxn>
                <a:cxn ang="0">
                  <a:pos x="T8" y="T9"/>
                </a:cxn>
                <a:cxn ang="0">
                  <a:pos x="T10" y="T11"/>
                </a:cxn>
                <a:cxn ang="0">
                  <a:pos x="T12" y="T13"/>
                </a:cxn>
              </a:cxnLst>
              <a:rect l="0" t="0" r="r" b="b"/>
              <a:pathLst>
                <a:path w="16" h="46">
                  <a:moveTo>
                    <a:pt x="16" y="38"/>
                  </a:moveTo>
                  <a:cubicBezTo>
                    <a:pt x="16" y="8"/>
                    <a:pt x="16" y="8"/>
                    <a:pt x="16" y="8"/>
                  </a:cubicBezTo>
                  <a:cubicBezTo>
                    <a:pt x="16" y="3"/>
                    <a:pt x="13" y="0"/>
                    <a:pt x="8" y="0"/>
                  </a:cubicBezTo>
                  <a:cubicBezTo>
                    <a:pt x="3" y="0"/>
                    <a:pt x="0" y="3"/>
                    <a:pt x="0" y="8"/>
                  </a:cubicBezTo>
                  <a:cubicBezTo>
                    <a:pt x="0" y="38"/>
                    <a:pt x="0" y="38"/>
                    <a:pt x="0" y="38"/>
                  </a:cubicBezTo>
                  <a:cubicBezTo>
                    <a:pt x="0" y="42"/>
                    <a:pt x="3" y="46"/>
                    <a:pt x="8" y="46"/>
                  </a:cubicBezTo>
                  <a:cubicBezTo>
                    <a:pt x="13" y="46"/>
                    <a:pt x="16" y="42"/>
                    <a:pt x="16" y="3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2" name="Freeform 66">
              <a:extLst>
                <a:ext uri="{FF2B5EF4-FFF2-40B4-BE49-F238E27FC236}">
                  <a16:creationId xmlns:a16="http://schemas.microsoft.com/office/drawing/2014/main" id="{A4DE3FF2-2F43-9358-BCF0-C80F6C8F948C}"/>
                </a:ext>
              </a:extLst>
            </p:cNvPr>
            <p:cNvSpPr>
              <a:spLocks/>
            </p:cNvSpPr>
            <p:nvPr/>
          </p:nvSpPr>
          <p:spPr bwMode="auto">
            <a:xfrm>
              <a:off x="5111751" y="1990726"/>
              <a:ext cx="15875" cy="46038"/>
            </a:xfrm>
            <a:custGeom>
              <a:avLst/>
              <a:gdLst>
                <a:gd name="T0" fmla="*/ 0 w 16"/>
                <a:gd name="T1" fmla="*/ 8 h 46"/>
                <a:gd name="T2" fmla="*/ 0 w 16"/>
                <a:gd name="T3" fmla="*/ 38 h 46"/>
                <a:gd name="T4" fmla="*/ 8 w 16"/>
                <a:gd name="T5" fmla="*/ 46 h 46"/>
                <a:gd name="T6" fmla="*/ 16 w 16"/>
                <a:gd name="T7" fmla="*/ 38 h 46"/>
                <a:gd name="T8" fmla="*/ 16 w 16"/>
                <a:gd name="T9" fmla="*/ 8 h 46"/>
                <a:gd name="T10" fmla="*/ 8 w 16"/>
                <a:gd name="T11" fmla="*/ 0 h 46"/>
                <a:gd name="T12" fmla="*/ 0 w 16"/>
                <a:gd name="T13" fmla="*/ 8 h 46"/>
              </a:gdLst>
              <a:ahLst/>
              <a:cxnLst>
                <a:cxn ang="0">
                  <a:pos x="T0" y="T1"/>
                </a:cxn>
                <a:cxn ang="0">
                  <a:pos x="T2" y="T3"/>
                </a:cxn>
                <a:cxn ang="0">
                  <a:pos x="T4" y="T5"/>
                </a:cxn>
                <a:cxn ang="0">
                  <a:pos x="T6" y="T7"/>
                </a:cxn>
                <a:cxn ang="0">
                  <a:pos x="T8" y="T9"/>
                </a:cxn>
                <a:cxn ang="0">
                  <a:pos x="T10" y="T11"/>
                </a:cxn>
                <a:cxn ang="0">
                  <a:pos x="T12" y="T13"/>
                </a:cxn>
              </a:cxnLst>
              <a:rect l="0" t="0" r="r" b="b"/>
              <a:pathLst>
                <a:path w="16" h="46">
                  <a:moveTo>
                    <a:pt x="0" y="8"/>
                  </a:moveTo>
                  <a:cubicBezTo>
                    <a:pt x="0" y="38"/>
                    <a:pt x="0" y="38"/>
                    <a:pt x="0" y="38"/>
                  </a:cubicBezTo>
                  <a:cubicBezTo>
                    <a:pt x="0" y="42"/>
                    <a:pt x="3" y="46"/>
                    <a:pt x="8" y="46"/>
                  </a:cubicBezTo>
                  <a:cubicBezTo>
                    <a:pt x="13" y="46"/>
                    <a:pt x="16" y="42"/>
                    <a:pt x="16" y="38"/>
                  </a:cubicBezTo>
                  <a:cubicBezTo>
                    <a:pt x="16" y="8"/>
                    <a:pt x="16" y="8"/>
                    <a:pt x="16" y="8"/>
                  </a:cubicBezTo>
                  <a:cubicBezTo>
                    <a:pt x="16" y="3"/>
                    <a:pt x="13" y="0"/>
                    <a:pt x="8" y="0"/>
                  </a:cubicBezTo>
                  <a:cubicBezTo>
                    <a:pt x="3" y="0"/>
                    <a:pt x="0" y="3"/>
                    <a:pt x="0" y="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3" name="Freeform 67">
              <a:extLst>
                <a:ext uri="{FF2B5EF4-FFF2-40B4-BE49-F238E27FC236}">
                  <a16:creationId xmlns:a16="http://schemas.microsoft.com/office/drawing/2014/main" id="{5A212908-0BB1-C96A-AF48-D52C0CB9D7B4}"/>
                </a:ext>
              </a:extLst>
            </p:cNvPr>
            <p:cNvSpPr>
              <a:spLocks/>
            </p:cNvSpPr>
            <p:nvPr/>
          </p:nvSpPr>
          <p:spPr bwMode="auto">
            <a:xfrm>
              <a:off x="5173663" y="1927226"/>
              <a:ext cx="17463" cy="47625"/>
            </a:xfrm>
            <a:custGeom>
              <a:avLst/>
              <a:gdLst>
                <a:gd name="T0" fmla="*/ 0 w 17"/>
                <a:gd name="T1" fmla="*/ 8 h 47"/>
                <a:gd name="T2" fmla="*/ 0 w 17"/>
                <a:gd name="T3" fmla="*/ 38 h 47"/>
                <a:gd name="T4" fmla="*/ 8 w 17"/>
                <a:gd name="T5" fmla="*/ 47 h 47"/>
                <a:gd name="T6" fmla="*/ 17 w 17"/>
                <a:gd name="T7" fmla="*/ 38 h 47"/>
                <a:gd name="T8" fmla="*/ 17 w 17"/>
                <a:gd name="T9" fmla="*/ 8 h 47"/>
                <a:gd name="T10" fmla="*/ 8 w 17"/>
                <a:gd name="T11" fmla="*/ 0 h 47"/>
                <a:gd name="T12" fmla="*/ 0 w 17"/>
                <a:gd name="T13" fmla="*/ 8 h 47"/>
              </a:gdLst>
              <a:ahLst/>
              <a:cxnLst>
                <a:cxn ang="0">
                  <a:pos x="T0" y="T1"/>
                </a:cxn>
                <a:cxn ang="0">
                  <a:pos x="T2" y="T3"/>
                </a:cxn>
                <a:cxn ang="0">
                  <a:pos x="T4" y="T5"/>
                </a:cxn>
                <a:cxn ang="0">
                  <a:pos x="T6" y="T7"/>
                </a:cxn>
                <a:cxn ang="0">
                  <a:pos x="T8" y="T9"/>
                </a:cxn>
                <a:cxn ang="0">
                  <a:pos x="T10" y="T11"/>
                </a:cxn>
                <a:cxn ang="0">
                  <a:pos x="T12" y="T13"/>
                </a:cxn>
              </a:cxnLst>
              <a:rect l="0" t="0" r="r" b="b"/>
              <a:pathLst>
                <a:path w="17" h="47">
                  <a:moveTo>
                    <a:pt x="0" y="8"/>
                  </a:moveTo>
                  <a:cubicBezTo>
                    <a:pt x="0" y="38"/>
                    <a:pt x="0" y="38"/>
                    <a:pt x="0" y="38"/>
                  </a:cubicBezTo>
                  <a:cubicBezTo>
                    <a:pt x="0" y="43"/>
                    <a:pt x="4" y="47"/>
                    <a:pt x="8" y="47"/>
                  </a:cubicBezTo>
                  <a:cubicBezTo>
                    <a:pt x="13" y="47"/>
                    <a:pt x="17" y="43"/>
                    <a:pt x="17" y="38"/>
                  </a:cubicBezTo>
                  <a:cubicBezTo>
                    <a:pt x="17" y="8"/>
                    <a:pt x="17" y="8"/>
                    <a:pt x="17" y="8"/>
                  </a:cubicBezTo>
                  <a:cubicBezTo>
                    <a:pt x="17" y="4"/>
                    <a:pt x="13" y="0"/>
                    <a:pt x="8" y="0"/>
                  </a:cubicBezTo>
                  <a:cubicBezTo>
                    <a:pt x="4" y="0"/>
                    <a:pt x="0" y="4"/>
                    <a:pt x="0" y="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4" name="Freeform 68">
              <a:extLst>
                <a:ext uri="{FF2B5EF4-FFF2-40B4-BE49-F238E27FC236}">
                  <a16:creationId xmlns:a16="http://schemas.microsoft.com/office/drawing/2014/main" id="{587C8EC0-AD81-7A77-230D-B2E46EE8E7C7}"/>
                </a:ext>
              </a:extLst>
            </p:cNvPr>
            <p:cNvSpPr>
              <a:spLocks/>
            </p:cNvSpPr>
            <p:nvPr/>
          </p:nvSpPr>
          <p:spPr bwMode="auto">
            <a:xfrm>
              <a:off x="5011738" y="1990726"/>
              <a:ext cx="17463" cy="46038"/>
            </a:xfrm>
            <a:custGeom>
              <a:avLst/>
              <a:gdLst>
                <a:gd name="T0" fmla="*/ 9 w 17"/>
                <a:gd name="T1" fmla="*/ 46 h 46"/>
                <a:gd name="T2" fmla="*/ 17 w 17"/>
                <a:gd name="T3" fmla="*/ 38 h 46"/>
                <a:gd name="T4" fmla="*/ 17 w 17"/>
                <a:gd name="T5" fmla="*/ 8 h 46"/>
                <a:gd name="T6" fmla="*/ 9 w 17"/>
                <a:gd name="T7" fmla="*/ 0 h 46"/>
                <a:gd name="T8" fmla="*/ 0 w 17"/>
                <a:gd name="T9" fmla="*/ 8 h 46"/>
                <a:gd name="T10" fmla="*/ 0 w 17"/>
                <a:gd name="T11" fmla="*/ 38 h 46"/>
                <a:gd name="T12" fmla="*/ 9 w 17"/>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7" h="46">
                  <a:moveTo>
                    <a:pt x="9" y="46"/>
                  </a:moveTo>
                  <a:cubicBezTo>
                    <a:pt x="13" y="46"/>
                    <a:pt x="17" y="42"/>
                    <a:pt x="17" y="38"/>
                  </a:cubicBezTo>
                  <a:cubicBezTo>
                    <a:pt x="17" y="8"/>
                    <a:pt x="17" y="8"/>
                    <a:pt x="17" y="8"/>
                  </a:cubicBezTo>
                  <a:cubicBezTo>
                    <a:pt x="17" y="3"/>
                    <a:pt x="13" y="0"/>
                    <a:pt x="9" y="0"/>
                  </a:cubicBezTo>
                  <a:cubicBezTo>
                    <a:pt x="4" y="0"/>
                    <a:pt x="0" y="3"/>
                    <a:pt x="0" y="8"/>
                  </a:cubicBezTo>
                  <a:cubicBezTo>
                    <a:pt x="0" y="38"/>
                    <a:pt x="0" y="38"/>
                    <a:pt x="0" y="38"/>
                  </a:cubicBezTo>
                  <a:cubicBezTo>
                    <a:pt x="0" y="42"/>
                    <a:pt x="4" y="46"/>
                    <a:pt x="9" y="46"/>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5" name="Freeform 69">
              <a:extLst>
                <a:ext uri="{FF2B5EF4-FFF2-40B4-BE49-F238E27FC236}">
                  <a16:creationId xmlns:a16="http://schemas.microsoft.com/office/drawing/2014/main" id="{5D6FE708-1F1C-C573-EBB8-2D863C5D6A9E}"/>
                </a:ext>
              </a:extLst>
            </p:cNvPr>
            <p:cNvSpPr>
              <a:spLocks/>
            </p:cNvSpPr>
            <p:nvPr/>
          </p:nvSpPr>
          <p:spPr bwMode="auto">
            <a:xfrm>
              <a:off x="4957763" y="1927226"/>
              <a:ext cx="15875" cy="47625"/>
            </a:xfrm>
            <a:custGeom>
              <a:avLst/>
              <a:gdLst>
                <a:gd name="T0" fmla="*/ 0 w 16"/>
                <a:gd name="T1" fmla="*/ 8 h 47"/>
                <a:gd name="T2" fmla="*/ 0 w 16"/>
                <a:gd name="T3" fmla="*/ 38 h 47"/>
                <a:gd name="T4" fmla="*/ 8 w 16"/>
                <a:gd name="T5" fmla="*/ 47 h 47"/>
                <a:gd name="T6" fmla="*/ 16 w 16"/>
                <a:gd name="T7" fmla="*/ 38 h 47"/>
                <a:gd name="T8" fmla="*/ 16 w 16"/>
                <a:gd name="T9" fmla="*/ 8 h 47"/>
                <a:gd name="T10" fmla="*/ 8 w 16"/>
                <a:gd name="T11" fmla="*/ 0 h 47"/>
                <a:gd name="T12" fmla="*/ 0 w 16"/>
                <a:gd name="T13" fmla="*/ 8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0" y="8"/>
                  </a:moveTo>
                  <a:cubicBezTo>
                    <a:pt x="0" y="38"/>
                    <a:pt x="0" y="38"/>
                    <a:pt x="0" y="38"/>
                  </a:cubicBezTo>
                  <a:cubicBezTo>
                    <a:pt x="0" y="43"/>
                    <a:pt x="3" y="47"/>
                    <a:pt x="8" y="47"/>
                  </a:cubicBezTo>
                  <a:cubicBezTo>
                    <a:pt x="12" y="47"/>
                    <a:pt x="16" y="43"/>
                    <a:pt x="16" y="38"/>
                  </a:cubicBezTo>
                  <a:cubicBezTo>
                    <a:pt x="16" y="8"/>
                    <a:pt x="16" y="8"/>
                    <a:pt x="16" y="8"/>
                  </a:cubicBezTo>
                  <a:cubicBezTo>
                    <a:pt x="16" y="4"/>
                    <a:pt x="12" y="0"/>
                    <a:pt x="8" y="0"/>
                  </a:cubicBezTo>
                  <a:cubicBezTo>
                    <a:pt x="3" y="0"/>
                    <a:pt x="0" y="4"/>
                    <a:pt x="0" y="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grpSp>
      <p:grpSp>
        <p:nvGrpSpPr>
          <p:cNvPr id="16" name="Group 15">
            <a:extLst>
              <a:ext uri="{FF2B5EF4-FFF2-40B4-BE49-F238E27FC236}">
                <a16:creationId xmlns:a16="http://schemas.microsoft.com/office/drawing/2014/main" id="{7E19E52A-1AE7-0064-CA04-B47D6B6C0469}"/>
              </a:ext>
            </a:extLst>
          </p:cNvPr>
          <p:cNvGrpSpPr>
            <a:grpSpLocks noChangeAspect="1"/>
          </p:cNvGrpSpPr>
          <p:nvPr/>
        </p:nvGrpSpPr>
        <p:grpSpPr>
          <a:xfrm>
            <a:off x="6689888" y="1811711"/>
            <a:ext cx="498505" cy="457200"/>
            <a:chOff x="5705475" y="141288"/>
            <a:chExt cx="555625" cy="509588"/>
          </a:xfrm>
          <a:solidFill>
            <a:schemeClr val="tx2"/>
          </a:solidFill>
        </p:grpSpPr>
        <p:sp>
          <p:nvSpPr>
            <p:cNvPr id="17" name="Freeform 18">
              <a:extLst>
                <a:ext uri="{FF2B5EF4-FFF2-40B4-BE49-F238E27FC236}">
                  <a16:creationId xmlns:a16="http://schemas.microsoft.com/office/drawing/2014/main" id="{36DE799B-A172-9D4F-8781-2B3A8FD2B2A4}"/>
                </a:ext>
              </a:extLst>
            </p:cNvPr>
            <p:cNvSpPr>
              <a:spLocks/>
            </p:cNvSpPr>
            <p:nvPr/>
          </p:nvSpPr>
          <p:spPr bwMode="auto">
            <a:xfrm>
              <a:off x="6149975" y="311151"/>
              <a:ext cx="111125" cy="173038"/>
            </a:xfrm>
            <a:custGeom>
              <a:avLst/>
              <a:gdLst>
                <a:gd name="T0" fmla="*/ 103 w 107"/>
                <a:gd name="T1" fmla="*/ 121 h 164"/>
                <a:gd name="T2" fmla="*/ 61 w 107"/>
                <a:gd name="T3" fmla="*/ 103 h 164"/>
                <a:gd name="T4" fmla="*/ 61 w 107"/>
                <a:gd name="T5" fmla="*/ 8 h 164"/>
                <a:gd name="T6" fmla="*/ 53 w 107"/>
                <a:gd name="T7" fmla="*/ 0 h 164"/>
                <a:gd name="T8" fmla="*/ 45 w 107"/>
                <a:gd name="T9" fmla="*/ 8 h 164"/>
                <a:gd name="T10" fmla="*/ 45 w 107"/>
                <a:gd name="T11" fmla="*/ 105 h 164"/>
                <a:gd name="T12" fmla="*/ 1 w 107"/>
                <a:gd name="T13" fmla="*/ 155 h 164"/>
                <a:gd name="T14" fmla="*/ 8 w 107"/>
                <a:gd name="T15" fmla="*/ 164 h 164"/>
                <a:gd name="T16" fmla="*/ 9 w 107"/>
                <a:gd name="T17" fmla="*/ 164 h 164"/>
                <a:gd name="T18" fmla="*/ 17 w 107"/>
                <a:gd name="T19" fmla="*/ 157 h 164"/>
                <a:gd name="T20" fmla="*/ 61 w 107"/>
                <a:gd name="T21" fmla="*/ 120 h 164"/>
                <a:gd name="T22" fmla="*/ 92 w 107"/>
                <a:gd name="T23" fmla="*/ 133 h 164"/>
                <a:gd name="T24" fmla="*/ 103 w 107"/>
                <a:gd name="T25" fmla="*/ 133 h 164"/>
                <a:gd name="T26" fmla="*/ 103 w 107"/>
                <a:gd name="T27" fmla="*/ 12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64">
                  <a:moveTo>
                    <a:pt x="103" y="121"/>
                  </a:moveTo>
                  <a:cubicBezTo>
                    <a:pt x="92" y="110"/>
                    <a:pt x="77" y="103"/>
                    <a:pt x="61" y="103"/>
                  </a:cubicBezTo>
                  <a:cubicBezTo>
                    <a:pt x="61" y="8"/>
                    <a:pt x="61" y="8"/>
                    <a:pt x="61" y="8"/>
                  </a:cubicBezTo>
                  <a:cubicBezTo>
                    <a:pt x="61" y="3"/>
                    <a:pt x="58" y="0"/>
                    <a:pt x="53" y="0"/>
                  </a:cubicBezTo>
                  <a:cubicBezTo>
                    <a:pt x="48" y="0"/>
                    <a:pt x="45" y="3"/>
                    <a:pt x="45" y="8"/>
                  </a:cubicBezTo>
                  <a:cubicBezTo>
                    <a:pt x="45" y="105"/>
                    <a:pt x="45" y="105"/>
                    <a:pt x="45" y="105"/>
                  </a:cubicBezTo>
                  <a:cubicBezTo>
                    <a:pt x="22" y="112"/>
                    <a:pt x="4" y="131"/>
                    <a:pt x="1" y="155"/>
                  </a:cubicBezTo>
                  <a:cubicBezTo>
                    <a:pt x="0" y="159"/>
                    <a:pt x="3" y="163"/>
                    <a:pt x="8" y="164"/>
                  </a:cubicBezTo>
                  <a:cubicBezTo>
                    <a:pt x="8" y="164"/>
                    <a:pt x="9" y="164"/>
                    <a:pt x="9" y="164"/>
                  </a:cubicBezTo>
                  <a:cubicBezTo>
                    <a:pt x="13" y="164"/>
                    <a:pt x="17" y="161"/>
                    <a:pt x="17" y="157"/>
                  </a:cubicBezTo>
                  <a:cubicBezTo>
                    <a:pt x="20" y="136"/>
                    <a:pt x="39" y="120"/>
                    <a:pt x="61" y="120"/>
                  </a:cubicBezTo>
                  <a:cubicBezTo>
                    <a:pt x="72" y="120"/>
                    <a:pt x="83" y="124"/>
                    <a:pt x="92" y="133"/>
                  </a:cubicBezTo>
                  <a:cubicBezTo>
                    <a:pt x="95" y="136"/>
                    <a:pt x="100" y="136"/>
                    <a:pt x="103" y="133"/>
                  </a:cubicBezTo>
                  <a:cubicBezTo>
                    <a:pt x="107" y="129"/>
                    <a:pt x="107" y="124"/>
                    <a:pt x="103" y="121"/>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8" name="Freeform 19">
              <a:extLst>
                <a:ext uri="{FF2B5EF4-FFF2-40B4-BE49-F238E27FC236}">
                  <a16:creationId xmlns:a16="http://schemas.microsoft.com/office/drawing/2014/main" id="{6ED1814A-EBBB-37D1-E2AA-B2B4D9EDF27D}"/>
                </a:ext>
              </a:extLst>
            </p:cNvPr>
            <p:cNvSpPr>
              <a:spLocks/>
            </p:cNvSpPr>
            <p:nvPr/>
          </p:nvSpPr>
          <p:spPr bwMode="auto">
            <a:xfrm>
              <a:off x="5888038" y="311151"/>
              <a:ext cx="17463" cy="141288"/>
            </a:xfrm>
            <a:custGeom>
              <a:avLst/>
              <a:gdLst>
                <a:gd name="T0" fmla="*/ 0 w 16"/>
                <a:gd name="T1" fmla="*/ 8 h 134"/>
                <a:gd name="T2" fmla="*/ 0 w 16"/>
                <a:gd name="T3" fmla="*/ 126 h 134"/>
                <a:gd name="T4" fmla="*/ 8 w 16"/>
                <a:gd name="T5" fmla="*/ 134 h 134"/>
                <a:gd name="T6" fmla="*/ 16 w 16"/>
                <a:gd name="T7" fmla="*/ 126 h 134"/>
                <a:gd name="T8" fmla="*/ 16 w 16"/>
                <a:gd name="T9" fmla="*/ 8 h 134"/>
                <a:gd name="T10" fmla="*/ 8 w 16"/>
                <a:gd name="T11" fmla="*/ 0 h 134"/>
                <a:gd name="T12" fmla="*/ 0 w 16"/>
                <a:gd name="T13" fmla="*/ 8 h 134"/>
              </a:gdLst>
              <a:ahLst/>
              <a:cxnLst>
                <a:cxn ang="0">
                  <a:pos x="T0" y="T1"/>
                </a:cxn>
                <a:cxn ang="0">
                  <a:pos x="T2" y="T3"/>
                </a:cxn>
                <a:cxn ang="0">
                  <a:pos x="T4" y="T5"/>
                </a:cxn>
                <a:cxn ang="0">
                  <a:pos x="T6" y="T7"/>
                </a:cxn>
                <a:cxn ang="0">
                  <a:pos x="T8" y="T9"/>
                </a:cxn>
                <a:cxn ang="0">
                  <a:pos x="T10" y="T11"/>
                </a:cxn>
                <a:cxn ang="0">
                  <a:pos x="T12" y="T13"/>
                </a:cxn>
              </a:cxnLst>
              <a:rect l="0" t="0" r="r" b="b"/>
              <a:pathLst>
                <a:path w="16" h="134">
                  <a:moveTo>
                    <a:pt x="0" y="8"/>
                  </a:moveTo>
                  <a:cubicBezTo>
                    <a:pt x="0" y="126"/>
                    <a:pt x="0" y="126"/>
                    <a:pt x="0" y="126"/>
                  </a:cubicBezTo>
                  <a:cubicBezTo>
                    <a:pt x="0" y="130"/>
                    <a:pt x="3" y="134"/>
                    <a:pt x="8" y="134"/>
                  </a:cubicBezTo>
                  <a:cubicBezTo>
                    <a:pt x="12" y="134"/>
                    <a:pt x="16" y="130"/>
                    <a:pt x="16" y="126"/>
                  </a:cubicBezTo>
                  <a:cubicBezTo>
                    <a:pt x="16" y="8"/>
                    <a:pt x="16" y="8"/>
                    <a:pt x="16" y="8"/>
                  </a:cubicBezTo>
                  <a:cubicBezTo>
                    <a:pt x="16" y="3"/>
                    <a:pt x="12" y="0"/>
                    <a:pt x="8" y="0"/>
                  </a:cubicBezTo>
                  <a:cubicBezTo>
                    <a:pt x="3" y="0"/>
                    <a:pt x="0" y="3"/>
                    <a:pt x="0" y="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19" name="Freeform 20">
              <a:extLst>
                <a:ext uri="{FF2B5EF4-FFF2-40B4-BE49-F238E27FC236}">
                  <a16:creationId xmlns:a16="http://schemas.microsoft.com/office/drawing/2014/main" id="{97FD3DCA-30D3-0091-72AC-8D994F0B6052}"/>
                </a:ext>
              </a:extLst>
            </p:cNvPr>
            <p:cNvSpPr>
              <a:spLocks/>
            </p:cNvSpPr>
            <p:nvPr/>
          </p:nvSpPr>
          <p:spPr bwMode="auto">
            <a:xfrm>
              <a:off x="5705475" y="252413"/>
              <a:ext cx="169863" cy="185738"/>
            </a:xfrm>
            <a:custGeom>
              <a:avLst/>
              <a:gdLst>
                <a:gd name="T0" fmla="*/ 154 w 163"/>
                <a:gd name="T1" fmla="*/ 16 h 176"/>
                <a:gd name="T2" fmla="*/ 163 w 163"/>
                <a:gd name="T3" fmla="*/ 8 h 176"/>
                <a:gd name="T4" fmla="*/ 154 w 163"/>
                <a:gd name="T5" fmla="*/ 0 h 176"/>
                <a:gd name="T6" fmla="*/ 51 w 163"/>
                <a:gd name="T7" fmla="*/ 0 h 176"/>
                <a:gd name="T8" fmla="*/ 43 w 163"/>
                <a:gd name="T9" fmla="*/ 5 h 176"/>
                <a:gd name="T10" fmla="*/ 1 w 163"/>
                <a:gd name="T11" fmla="*/ 100 h 176"/>
                <a:gd name="T12" fmla="*/ 2 w 163"/>
                <a:gd name="T13" fmla="*/ 108 h 176"/>
                <a:gd name="T14" fmla="*/ 9 w 163"/>
                <a:gd name="T15" fmla="*/ 111 h 176"/>
                <a:gd name="T16" fmla="*/ 31 w 163"/>
                <a:gd name="T17" fmla="*/ 111 h 176"/>
                <a:gd name="T18" fmla="*/ 31 w 163"/>
                <a:gd name="T19" fmla="*/ 167 h 176"/>
                <a:gd name="T20" fmla="*/ 40 w 163"/>
                <a:gd name="T21" fmla="*/ 176 h 176"/>
                <a:gd name="T22" fmla="*/ 48 w 163"/>
                <a:gd name="T23" fmla="*/ 167 h 176"/>
                <a:gd name="T24" fmla="*/ 48 w 163"/>
                <a:gd name="T25" fmla="*/ 103 h 176"/>
                <a:gd name="T26" fmla="*/ 40 w 163"/>
                <a:gd name="T27" fmla="*/ 95 h 176"/>
                <a:gd name="T28" fmla="*/ 39 w 163"/>
                <a:gd name="T29" fmla="*/ 95 h 176"/>
                <a:gd name="T30" fmla="*/ 39 w 163"/>
                <a:gd name="T31" fmla="*/ 95 h 176"/>
                <a:gd name="T32" fmla="*/ 22 w 163"/>
                <a:gd name="T33" fmla="*/ 95 h 176"/>
                <a:gd name="T34" fmla="*/ 56 w 163"/>
                <a:gd name="T35" fmla="*/ 16 h 176"/>
                <a:gd name="T36" fmla="*/ 154 w 163"/>
                <a:gd name="T37"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76">
                  <a:moveTo>
                    <a:pt x="154" y="16"/>
                  </a:moveTo>
                  <a:cubicBezTo>
                    <a:pt x="159" y="16"/>
                    <a:pt x="163" y="13"/>
                    <a:pt x="163" y="8"/>
                  </a:cubicBezTo>
                  <a:cubicBezTo>
                    <a:pt x="163" y="3"/>
                    <a:pt x="159" y="0"/>
                    <a:pt x="154" y="0"/>
                  </a:cubicBezTo>
                  <a:cubicBezTo>
                    <a:pt x="51" y="0"/>
                    <a:pt x="51" y="0"/>
                    <a:pt x="51" y="0"/>
                  </a:cubicBezTo>
                  <a:cubicBezTo>
                    <a:pt x="47" y="0"/>
                    <a:pt x="44" y="2"/>
                    <a:pt x="43" y="5"/>
                  </a:cubicBezTo>
                  <a:cubicBezTo>
                    <a:pt x="1" y="100"/>
                    <a:pt x="1" y="100"/>
                    <a:pt x="1" y="100"/>
                  </a:cubicBezTo>
                  <a:cubicBezTo>
                    <a:pt x="0" y="102"/>
                    <a:pt x="0" y="105"/>
                    <a:pt x="2" y="108"/>
                  </a:cubicBezTo>
                  <a:cubicBezTo>
                    <a:pt x="3" y="110"/>
                    <a:pt x="6" y="111"/>
                    <a:pt x="9" y="111"/>
                  </a:cubicBezTo>
                  <a:cubicBezTo>
                    <a:pt x="31" y="111"/>
                    <a:pt x="31" y="111"/>
                    <a:pt x="31" y="111"/>
                  </a:cubicBezTo>
                  <a:cubicBezTo>
                    <a:pt x="31" y="167"/>
                    <a:pt x="31" y="167"/>
                    <a:pt x="31" y="167"/>
                  </a:cubicBezTo>
                  <a:cubicBezTo>
                    <a:pt x="31" y="172"/>
                    <a:pt x="35" y="176"/>
                    <a:pt x="40" y="176"/>
                  </a:cubicBezTo>
                  <a:cubicBezTo>
                    <a:pt x="44" y="176"/>
                    <a:pt x="48" y="172"/>
                    <a:pt x="48" y="167"/>
                  </a:cubicBezTo>
                  <a:cubicBezTo>
                    <a:pt x="48" y="103"/>
                    <a:pt x="48" y="103"/>
                    <a:pt x="48" y="103"/>
                  </a:cubicBezTo>
                  <a:cubicBezTo>
                    <a:pt x="48" y="99"/>
                    <a:pt x="44" y="95"/>
                    <a:pt x="40" y="95"/>
                  </a:cubicBezTo>
                  <a:cubicBezTo>
                    <a:pt x="40" y="95"/>
                    <a:pt x="40" y="95"/>
                    <a:pt x="39" y="95"/>
                  </a:cubicBezTo>
                  <a:cubicBezTo>
                    <a:pt x="39" y="95"/>
                    <a:pt x="39" y="95"/>
                    <a:pt x="39" y="95"/>
                  </a:cubicBezTo>
                  <a:cubicBezTo>
                    <a:pt x="22" y="95"/>
                    <a:pt x="22" y="95"/>
                    <a:pt x="22" y="95"/>
                  </a:cubicBezTo>
                  <a:cubicBezTo>
                    <a:pt x="56" y="16"/>
                    <a:pt x="56" y="16"/>
                    <a:pt x="56" y="16"/>
                  </a:cubicBezTo>
                  <a:lnTo>
                    <a:pt x="154" y="16"/>
                  </a:ln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23" name="Freeform 21">
              <a:extLst>
                <a:ext uri="{FF2B5EF4-FFF2-40B4-BE49-F238E27FC236}">
                  <a16:creationId xmlns:a16="http://schemas.microsoft.com/office/drawing/2014/main" id="{BE4AB8D7-9A74-B2E8-7CB4-CF979CAE2F30}"/>
                </a:ext>
              </a:extLst>
            </p:cNvPr>
            <p:cNvSpPr>
              <a:spLocks noEditPoints="1"/>
            </p:cNvSpPr>
            <p:nvPr/>
          </p:nvSpPr>
          <p:spPr bwMode="auto">
            <a:xfrm>
              <a:off x="6088063" y="325438"/>
              <a:ext cx="74613" cy="84138"/>
            </a:xfrm>
            <a:custGeom>
              <a:avLst/>
              <a:gdLst>
                <a:gd name="T0" fmla="*/ 9 w 72"/>
                <a:gd name="T1" fmla="*/ 0 h 80"/>
                <a:gd name="T2" fmla="*/ 0 w 72"/>
                <a:gd name="T3" fmla="*/ 8 h 80"/>
                <a:gd name="T4" fmla="*/ 0 w 72"/>
                <a:gd name="T5" fmla="*/ 71 h 80"/>
                <a:gd name="T6" fmla="*/ 9 w 72"/>
                <a:gd name="T7" fmla="*/ 80 h 80"/>
                <a:gd name="T8" fmla="*/ 63 w 72"/>
                <a:gd name="T9" fmla="*/ 80 h 80"/>
                <a:gd name="T10" fmla="*/ 72 w 72"/>
                <a:gd name="T11" fmla="*/ 71 h 80"/>
                <a:gd name="T12" fmla="*/ 72 w 72"/>
                <a:gd name="T13" fmla="*/ 8 h 80"/>
                <a:gd name="T14" fmla="*/ 63 w 72"/>
                <a:gd name="T15" fmla="*/ 0 h 80"/>
                <a:gd name="T16" fmla="*/ 9 w 72"/>
                <a:gd name="T17" fmla="*/ 0 h 80"/>
                <a:gd name="T18" fmla="*/ 55 w 72"/>
                <a:gd name="T19" fmla="*/ 63 h 80"/>
                <a:gd name="T20" fmla="*/ 17 w 72"/>
                <a:gd name="T21" fmla="*/ 63 h 80"/>
                <a:gd name="T22" fmla="*/ 17 w 72"/>
                <a:gd name="T23" fmla="*/ 17 h 80"/>
                <a:gd name="T24" fmla="*/ 55 w 72"/>
                <a:gd name="T25" fmla="*/ 17 h 80"/>
                <a:gd name="T26" fmla="*/ 55 w 72"/>
                <a:gd name="T27"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80">
                  <a:moveTo>
                    <a:pt x="9" y="0"/>
                  </a:moveTo>
                  <a:cubicBezTo>
                    <a:pt x="4" y="0"/>
                    <a:pt x="0" y="4"/>
                    <a:pt x="0" y="8"/>
                  </a:cubicBezTo>
                  <a:cubicBezTo>
                    <a:pt x="0" y="71"/>
                    <a:pt x="0" y="71"/>
                    <a:pt x="0" y="71"/>
                  </a:cubicBezTo>
                  <a:cubicBezTo>
                    <a:pt x="0" y="76"/>
                    <a:pt x="4" y="80"/>
                    <a:pt x="9" y="80"/>
                  </a:cubicBezTo>
                  <a:cubicBezTo>
                    <a:pt x="63" y="80"/>
                    <a:pt x="63" y="80"/>
                    <a:pt x="63" y="80"/>
                  </a:cubicBezTo>
                  <a:cubicBezTo>
                    <a:pt x="68" y="80"/>
                    <a:pt x="72" y="76"/>
                    <a:pt x="72" y="71"/>
                  </a:cubicBezTo>
                  <a:cubicBezTo>
                    <a:pt x="72" y="8"/>
                    <a:pt x="72" y="8"/>
                    <a:pt x="72" y="8"/>
                  </a:cubicBezTo>
                  <a:cubicBezTo>
                    <a:pt x="72" y="4"/>
                    <a:pt x="68" y="0"/>
                    <a:pt x="63" y="0"/>
                  </a:cubicBezTo>
                  <a:lnTo>
                    <a:pt x="9" y="0"/>
                  </a:lnTo>
                  <a:close/>
                  <a:moveTo>
                    <a:pt x="55" y="63"/>
                  </a:moveTo>
                  <a:cubicBezTo>
                    <a:pt x="17" y="63"/>
                    <a:pt x="17" y="63"/>
                    <a:pt x="17" y="63"/>
                  </a:cubicBezTo>
                  <a:cubicBezTo>
                    <a:pt x="17" y="17"/>
                    <a:pt x="17" y="17"/>
                    <a:pt x="17" y="17"/>
                  </a:cubicBezTo>
                  <a:cubicBezTo>
                    <a:pt x="55" y="17"/>
                    <a:pt x="55" y="17"/>
                    <a:pt x="55" y="17"/>
                  </a:cubicBezTo>
                  <a:lnTo>
                    <a:pt x="55" y="63"/>
                  </a:ln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24" name="Freeform 22">
              <a:extLst>
                <a:ext uri="{FF2B5EF4-FFF2-40B4-BE49-F238E27FC236}">
                  <a16:creationId xmlns:a16="http://schemas.microsoft.com/office/drawing/2014/main" id="{44359804-7019-5CBE-4EDE-0CCD73C9D57C}"/>
                </a:ext>
              </a:extLst>
            </p:cNvPr>
            <p:cNvSpPr>
              <a:spLocks/>
            </p:cNvSpPr>
            <p:nvPr/>
          </p:nvSpPr>
          <p:spPr bwMode="auto">
            <a:xfrm>
              <a:off x="5842000" y="141288"/>
              <a:ext cx="415925" cy="182563"/>
            </a:xfrm>
            <a:custGeom>
              <a:avLst/>
              <a:gdLst>
                <a:gd name="T0" fmla="*/ 3 w 396"/>
                <a:gd name="T1" fmla="*/ 169 h 173"/>
                <a:gd name="T2" fmla="*/ 15 w 396"/>
                <a:gd name="T3" fmla="*/ 170 h 173"/>
                <a:gd name="T4" fmla="*/ 198 w 396"/>
                <a:gd name="T5" fmla="*/ 20 h 173"/>
                <a:gd name="T6" fmla="*/ 382 w 396"/>
                <a:gd name="T7" fmla="*/ 170 h 173"/>
                <a:gd name="T8" fmla="*/ 387 w 396"/>
                <a:gd name="T9" fmla="*/ 172 h 173"/>
                <a:gd name="T10" fmla="*/ 393 w 396"/>
                <a:gd name="T11" fmla="*/ 169 h 173"/>
                <a:gd name="T12" fmla="*/ 392 w 396"/>
                <a:gd name="T13" fmla="*/ 157 h 173"/>
                <a:gd name="T14" fmla="*/ 203 w 396"/>
                <a:gd name="T15" fmla="*/ 3 h 173"/>
                <a:gd name="T16" fmla="*/ 193 w 396"/>
                <a:gd name="T17" fmla="*/ 3 h 173"/>
                <a:gd name="T18" fmla="*/ 4 w 396"/>
                <a:gd name="T19" fmla="*/ 157 h 173"/>
                <a:gd name="T20" fmla="*/ 3 w 396"/>
                <a:gd name="T2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173">
                  <a:moveTo>
                    <a:pt x="3" y="169"/>
                  </a:moveTo>
                  <a:cubicBezTo>
                    <a:pt x="6" y="172"/>
                    <a:pt x="11" y="173"/>
                    <a:pt x="15" y="170"/>
                  </a:cubicBezTo>
                  <a:cubicBezTo>
                    <a:pt x="198" y="20"/>
                    <a:pt x="198" y="20"/>
                    <a:pt x="198" y="20"/>
                  </a:cubicBezTo>
                  <a:cubicBezTo>
                    <a:pt x="382" y="170"/>
                    <a:pt x="382" y="170"/>
                    <a:pt x="382" y="170"/>
                  </a:cubicBezTo>
                  <a:cubicBezTo>
                    <a:pt x="383" y="171"/>
                    <a:pt x="385" y="172"/>
                    <a:pt x="387" y="172"/>
                  </a:cubicBezTo>
                  <a:cubicBezTo>
                    <a:pt x="389" y="172"/>
                    <a:pt x="392" y="171"/>
                    <a:pt x="393" y="169"/>
                  </a:cubicBezTo>
                  <a:cubicBezTo>
                    <a:pt x="396" y="165"/>
                    <a:pt x="396" y="160"/>
                    <a:pt x="392" y="157"/>
                  </a:cubicBezTo>
                  <a:cubicBezTo>
                    <a:pt x="203" y="3"/>
                    <a:pt x="203" y="3"/>
                    <a:pt x="203" y="3"/>
                  </a:cubicBezTo>
                  <a:cubicBezTo>
                    <a:pt x="200" y="0"/>
                    <a:pt x="196" y="0"/>
                    <a:pt x="193" y="3"/>
                  </a:cubicBezTo>
                  <a:cubicBezTo>
                    <a:pt x="4" y="157"/>
                    <a:pt x="4" y="157"/>
                    <a:pt x="4" y="157"/>
                  </a:cubicBezTo>
                  <a:cubicBezTo>
                    <a:pt x="1" y="160"/>
                    <a:pt x="0" y="165"/>
                    <a:pt x="3" y="169"/>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49" name="Freeform 23">
              <a:extLst>
                <a:ext uri="{FF2B5EF4-FFF2-40B4-BE49-F238E27FC236}">
                  <a16:creationId xmlns:a16="http://schemas.microsoft.com/office/drawing/2014/main" id="{5ED9C79E-F42A-9ADD-AA2A-0A9357E408A4}"/>
                </a:ext>
              </a:extLst>
            </p:cNvPr>
            <p:cNvSpPr>
              <a:spLocks/>
            </p:cNvSpPr>
            <p:nvPr/>
          </p:nvSpPr>
          <p:spPr bwMode="auto">
            <a:xfrm>
              <a:off x="5918200" y="325438"/>
              <a:ext cx="209550" cy="160338"/>
            </a:xfrm>
            <a:custGeom>
              <a:avLst/>
              <a:gdLst>
                <a:gd name="T0" fmla="*/ 192 w 200"/>
                <a:gd name="T1" fmla="*/ 136 h 152"/>
                <a:gd name="T2" fmla="*/ 130 w 200"/>
                <a:gd name="T3" fmla="*/ 136 h 152"/>
                <a:gd name="T4" fmla="*/ 130 w 200"/>
                <a:gd name="T5" fmla="*/ 8 h 152"/>
                <a:gd name="T6" fmla="*/ 122 w 200"/>
                <a:gd name="T7" fmla="*/ 0 h 152"/>
                <a:gd name="T8" fmla="*/ 58 w 200"/>
                <a:gd name="T9" fmla="*/ 0 h 152"/>
                <a:gd name="T10" fmla="*/ 50 w 200"/>
                <a:gd name="T11" fmla="*/ 8 h 152"/>
                <a:gd name="T12" fmla="*/ 50 w 200"/>
                <a:gd name="T13" fmla="*/ 136 h 152"/>
                <a:gd name="T14" fmla="*/ 8 w 200"/>
                <a:gd name="T15" fmla="*/ 136 h 152"/>
                <a:gd name="T16" fmla="*/ 0 w 200"/>
                <a:gd name="T17" fmla="*/ 144 h 152"/>
                <a:gd name="T18" fmla="*/ 8 w 200"/>
                <a:gd name="T19" fmla="*/ 152 h 152"/>
                <a:gd name="T20" fmla="*/ 58 w 200"/>
                <a:gd name="T21" fmla="*/ 152 h 152"/>
                <a:gd name="T22" fmla="*/ 67 w 200"/>
                <a:gd name="T23" fmla="*/ 144 h 152"/>
                <a:gd name="T24" fmla="*/ 67 w 200"/>
                <a:gd name="T25" fmla="*/ 144 h 152"/>
                <a:gd name="T26" fmla="*/ 67 w 200"/>
                <a:gd name="T27" fmla="*/ 144 h 152"/>
                <a:gd name="T28" fmla="*/ 67 w 200"/>
                <a:gd name="T29" fmla="*/ 17 h 152"/>
                <a:gd name="T30" fmla="*/ 114 w 200"/>
                <a:gd name="T31" fmla="*/ 17 h 152"/>
                <a:gd name="T32" fmla="*/ 114 w 200"/>
                <a:gd name="T33" fmla="*/ 144 h 152"/>
                <a:gd name="T34" fmla="*/ 121 w 200"/>
                <a:gd name="T35" fmla="*/ 152 h 152"/>
                <a:gd name="T36" fmla="*/ 123 w 200"/>
                <a:gd name="T37" fmla="*/ 152 h 152"/>
                <a:gd name="T38" fmla="*/ 192 w 200"/>
                <a:gd name="T39" fmla="*/ 152 h 152"/>
                <a:gd name="T40" fmla="*/ 200 w 200"/>
                <a:gd name="T41" fmla="*/ 144 h 152"/>
                <a:gd name="T42" fmla="*/ 192 w 200"/>
                <a:gd name="T4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52">
                  <a:moveTo>
                    <a:pt x="192" y="136"/>
                  </a:moveTo>
                  <a:cubicBezTo>
                    <a:pt x="130" y="136"/>
                    <a:pt x="130" y="136"/>
                    <a:pt x="130" y="136"/>
                  </a:cubicBezTo>
                  <a:cubicBezTo>
                    <a:pt x="130" y="8"/>
                    <a:pt x="130" y="8"/>
                    <a:pt x="130" y="8"/>
                  </a:cubicBezTo>
                  <a:cubicBezTo>
                    <a:pt x="130" y="4"/>
                    <a:pt x="127" y="0"/>
                    <a:pt x="122" y="0"/>
                  </a:cubicBezTo>
                  <a:cubicBezTo>
                    <a:pt x="58" y="0"/>
                    <a:pt x="58" y="0"/>
                    <a:pt x="58" y="0"/>
                  </a:cubicBezTo>
                  <a:cubicBezTo>
                    <a:pt x="54" y="0"/>
                    <a:pt x="50" y="4"/>
                    <a:pt x="50" y="8"/>
                  </a:cubicBezTo>
                  <a:cubicBezTo>
                    <a:pt x="50" y="136"/>
                    <a:pt x="50" y="136"/>
                    <a:pt x="50" y="136"/>
                  </a:cubicBezTo>
                  <a:cubicBezTo>
                    <a:pt x="8" y="136"/>
                    <a:pt x="8" y="136"/>
                    <a:pt x="8" y="136"/>
                  </a:cubicBezTo>
                  <a:cubicBezTo>
                    <a:pt x="4" y="136"/>
                    <a:pt x="0" y="139"/>
                    <a:pt x="0" y="144"/>
                  </a:cubicBezTo>
                  <a:cubicBezTo>
                    <a:pt x="0" y="149"/>
                    <a:pt x="4" y="152"/>
                    <a:pt x="8" y="152"/>
                  </a:cubicBezTo>
                  <a:cubicBezTo>
                    <a:pt x="58" y="152"/>
                    <a:pt x="58" y="152"/>
                    <a:pt x="58" y="152"/>
                  </a:cubicBezTo>
                  <a:cubicBezTo>
                    <a:pt x="63" y="152"/>
                    <a:pt x="67" y="149"/>
                    <a:pt x="67" y="144"/>
                  </a:cubicBezTo>
                  <a:cubicBezTo>
                    <a:pt x="67" y="144"/>
                    <a:pt x="67" y="144"/>
                    <a:pt x="67" y="144"/>
                  </a:cubicBezTo>
                  <a:cubicBezTo>
                    <a:pt x="67" y="144"/>
                    <a:pt x="67" y="144"/>
                    <a:pt x="67" y="144"/>
                  </a:cubicBezTo>
                  <a:cubicBezTo>
                    <a:pt x="67" y="17"/>
                    <a:pt x="67" y="17"/>
                    <a:pt x="67" y="17"/>
                  </a:cubicBezTo>
                  <a:cubicBezTo>
                    <a:pt x="114" y="17"/>
                    <a:pt x="114" y="17"/>
                    <a:pt x="114" y="17"/>
                  </a:cubicBezTo>
                  <a:cubicBezTo>
                    <a:pt x="114" y="144"/>
                    <a:pt x="114" y="144"/>
                    <a:pt x="114" y="144"/>
                  </a:cubicBezTo>
                  <a:cubicBezTo>
                    <a:pt x="114" y="148"/>
                    <a:pt x="117" y="152"/>
                    <a:pt x="121" y="152"/>
                  </a:cubicBezTo>
                  <a:cubicBezTo>
                    <a:pt x="122" y="152"/>
                    <a:pt x="122" y="152"/>
                    <a:pt x="123" y="152"/>
                  </a:cubicBezTo>
                  <a:cubicBezTo>
                    <a:pt x="192" y="152"/>
                    <a:pt x="192" y="152"/>
                    <a:pt x="192" y="152"/>
                  </a:cubicBezTo>
                  <a:cubicBezTo>
                    <a:pt x="196" y="152"/>
                    <a:pt x="200" y="149"/>
                    <a:pt x="200" y="144"/>
                  </a:cubicBezTo>
                  <a:cubicBezTo>
                    <a:pt x="200" y="139"/>
                    <a:pt x="196" y="136"/>
                    <a:pt x="192" y="136"/>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50" name="Freeform 24">
              <a:extLst>
                <a:ext uri="{FF2B5EF4-FFF2-40B4-BE49-F238E27FC236}">
                  <a16:creationId xmlns:a16="http://schemas.microsoft.com/office/drawing/2014/main" id="{662FF08E-D9D6-5827-EF1F-C30DEE5A833E}"/>
                </a:ext>
              </a:extLst>
            </p:cNvPr>
            <p:cNvSpPr>
              <a:spLocks/>
            </p:cNvSpPr>
            <p:nvPr/>
          </p:nvSpPr>
          <p:spPr bwMode="auto">
            <a:xfrm>
              <a:off x="5886450" y="500063"/>
              <a:ext cx="171450" cy="150813"/>
            </a:xfrm>
            <a:custGeom>
              <a:avLst/>
              <a:gdLst>
                <a:gd name="T0" fmla="*/ 156 w 163"/>
                <a:gd name="T1" fmla="*/ 2 h 144"/>
                <a:gd name="T2" fmla="*/ 146 w 163"/>
                <a:gd name="T3" fmla="*/ 8 h 144"/>
                <a:gd name="T4" fmla="*/ 7 w 163"/>
                <a:gd name="T5" fmla="*/ 128 h 144"/>
                <a:gd name="T6" fmla="*/ 2 w 163"/>
                <a:gd name="T7" fmla="*/ 139 h 144"/>
                <a:gd name="T8" fmla="*/ 10 w 163"/>
                <a:gd name="T9" fmla="*/ 144 h 144"/>
                <a:gd name="T10" fmla="*/ 13 w 163"/>
                <a:gd name="T11" fmla="*/ 143 h 144"/>
                <a:gd name="T12" fmla="*/ 162 w 163"/>
                <a:gd name="T13" fmla="*/ 12 h 144"/>
                <a:gd name="T14" fmla="*/ 156 w 163"/>
                <a:gd name="T15" fmla="*/ 2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4">
                  <a:moveTo>
                    <a:pt x="156" y="2"/>
                  </a:moveTo>
                  <a:cubicBezTo>
                    <a:pt x="152" y="0"/>
                    <a:pt x="147" y="3"/>
                    <a:pt x="146" y="8"/>
                  </a:cubicBezTo>
                  <a:cubicBezTo>
                    <a:pt x="130" y="74"/>
                    <a:pt x="89" y="93"/>
                    <a:pt x="7" y="128"/>
                  </a:cubicBezTo>
                  <a:cubicBezTo>
                    <a:pt x="2" y="129"/>
                    <a:pt x="0" y="134"/>
                    <a:pt x="2" y="139"/>
                  </a:cubicBezTo>
                  <a:cubicBezTo>
                    <a:pt x="4" y="142"/>
                    <a:pt x="7" y="144"/>
                    <a:pt x="10" y="144"/>
                  </a:cubicBezTo>
                  <a:cubicBezTo>
                    <a:pt x="11" y="144"/>
                    <a:pt x="12" y="144"/>
                    <a:pt x="13" y="143"/>
                  </a:cubicBezTo>
                  <a:cubicBezTo>
                    <a:pt x="99" y="107"/>
                    <a:pt x="144" y="85"/>
                    <a:pt x="162" y="12"/>
                  </a:cubicBezTo>
                  <a:cubicBezTo>
                    <a:pt x="163" y="7"/>
                    <a:pt x="160" y="3"/>
                    <a:pt x="156" y="2"/>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sp>
          <p:nvSpPr>
            <p:cNvPr id="51" name="Freeform 25">
              <a:extLst>
                <a:ext uri="{FF2B5EF4-FFF2-40B4-BE49-F238E27FC236}">
                  <a16:creationId xmlns:a16="http://schemas.microsoft.com/office/drawing/2014/main" id="{4F53A711-A506-0422-E8DB-952B3C35C940}"/>
                </a:ext>
              </a:extLst>
            </p:cNvPr>
            <p:cNvSpPr>
              <a:spLocks/>
            </p:cNvSpPr>
            <p:nvPr/>
          </p:nvSpPr>
          <p:spPr bwMode="auto">
            <a:xfrm>
              <a:off x="5816600" y="501651"/>
              <a:ext cx="171450" cy="90488"/>
            </a:xfrm>
            <a:custGeom>
              <a:avLst/>
              <a:gdLst>
                <a:gd name="T0" fmla="*/ 164 w 164"/>
                <a:gd name="T1" fmla="*/ 8 h 87"/>
                <a:gd name="T2" fmla="*/ 156 w 164"/>
                <a:gd name="T3" fmla="*/ 0 h 87"/>
                <a:gd name="T4" fmla="*/ 147 w 164"/>
                <a:gd name="T5" fmla="*/ 8 h 87"/>
                <a:gd name="T6" fmla="*/ 8 w 164"/>
                <a:gd name="T7" fmla="*/ 70 h 87"/>
                <a:gd name="T8" fmla="*/ 0 w 164"/>
                <a:gd name="T9" fmla="*/ 79 h 87"/>
                <a:gd name="T10" fmla="*/ 9 w 164"/>
                <a:gd name="T11" fmla="*/ 87 h 87"/>
                <a:gd name="T12" fmla="*/ 10 w 164"/>
                <a:gd name="T13" fmla="*/ 87 h 87"/>
                <a:gd name="T14" fmla="*/ 164 w 164"/>
                <a:gd name="T15" fmla="*/ 8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87">
                  <a:moveTo>
                    <a:pt x="164" y="8"/>
                  </a:moveTo>
                  <a:cubicBezTo>
                    <a:pt x="164" y="4"/>
                    <a:pt x="160" y="0"/>
                    <a:pt x="156" y="0"/>
                  </a:cubicBezTo>
                  <a:cubicBezTo>
                    <a:pt x="151" y="0"/>
                    <a:pt x="147" y="3"/>
                    <a:pt x="147" y="8"/>
                  </a:cubicBezTo>
                  <a:cubicBezTo>
                    <a:pt x="147" y="8"/>
                    <a:pt x="142" y="56"/>
                    <a:pt x="8" y="70"/>
                  </a:cubicBezTo>
                  <a:cubicBezTo>
                    <a:pt x="3" y="71"/>
                    <a:pt x="0" y="75"/>
                    <a:pt x="0" y="79"/>
                  </a:cubicBezTo>
                  <a:cubicBezTo>
                    <a:pt x="1" y="84"/>
                    <a:pt x="5" y="87"/>
                    <a:pt x="9" y="87"/>
                  </a:cubicBezTo>
                  <a:cubicBezTo>
                    <a:pt x="9" y="87"/>
                    <a:pt x="9" y="87"/>
                    <a:pt x="10" y="87"/>
                  </a:cubicBezTo>
                  <a:cubicBezTo>
                    <a:pt x="161" y="71"/>
                    <a:pt x="164" y="11"/>
                    <a:pt x="164" y="8"/>
                  </a:cubicBezTo>
                  <a:close/>
                </a:path>
              </a:pathLst>
            </a:custGeom>
            <a:grp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1212"/>
                </a:solidFill>
                <a:effectLst/>
                <a:uLnTx/>
                <a:uFillTx/>
                <a:latin typeface="Source Sans Pro"/>
                <a:ea typeface="+mn-ea"/>
                <a:cs typeface="+mn-cs"/>
              </a:endParaRPr>
            </a:p>
          </p:txBody>
        </p:sp>
      </p:grpSp>
      <p:sp>
        <p:nvSpPr>
          <p:cNvPr id="42" name="Rectangle 41">
            <a:extLst>
              <a:ext uri="{FF2B5EF4-FFF2-40B4-BE49-F238E27FC236}">
                <a16:creationId xmlns:a16="http://schemas.microsoft.com/office/drawing/2014/main" id="{83D9101B-7A93-C5B3-DAE9-09B4AB1BCD66}"/>
              </a:ext>
            </a:extLst>
          </p:cNvPr>
          <p:cNvSpPr/>
          <p:nvPr/>
        </p:nvSpPr>
        <p:spPr>
          <a:xfrm>
            <a:off x="3586217" y="2410465"/>
            <a:ext cx="2651760" cy="347472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ource Sans Pro"/>
                <a:ea typeface="+mn-ea"/>
                <a:cs typeface="+mn-cs"/>
              </a:rPr>
              <a:t>2022-23 Accomplishments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Purchased</a:t>
            </a:r>
            <a:r>
              <a:rPr kumimoji="0" lang="en-US" sz="1200" b="0" i="0" u="none" strike="noStrike" kern="1200" cap="none" spc="0" normalizeH="0" baseline="0" noProof="0">
                <a:ln>
                  <a:noFill/>
                </a:ln>
                <a:solidFill>
                  <a:srgbClr val="FFFFFF"/>
                </a:solidFill>
                <a:effectLst/>
                <a:uLnTx/>
                <a:uFillTx/>
                <a:latin typeface="Source Sans Pro"/>
                <a:ea typeface="Source Sans Pro"/>
                <a:cs typeface="+mn-cs"/>
              </a:rPr>
              <a:t> 4 Section 515 loans for the first time in 2023, supporting 248 units in affordable properties located in rural areas</a:t>
            </a:r>
            <a:endParaRPr kumimoji="0" lang="en-US" sz="1200" b="0" i="0" u="none" strike="noStrike" kern="1200" cap="none" spc="0" normalizeH="0" baseline="0" noProof="0">
              <a:ln>
                <a:noFill/>
              </a:ln>
              <a:solidFill>
                <a:srgbClr val="FFFFFF"/>
              </a:solidFill>
              <a:effectLst/>
              <a:uLnTx/>
              <a:uFillTx/>
              <a:latin typeface="Source Sans Pro"/>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Source Sans Pro"/>
                <a:cs typeface="+mn-cs"/>
              </a:rPr>
              <a:t>Launched the Energy Savings Program Finder and a test-and-learn to connect very low-income homeowners with Weatherization Assistance Programs</a:t>
            </a:r>
            <a:endParaRPr kumimoji="0" lang="en-US" sz="1800" b="0" i="0" u="none" strike="noStrike" kern="1200" cap="none" spc="0" normalizeH="0" baseline="0" noProof="0">
              <a:ln>
                <a:noFill/>
              </a:ln>
              <a:solidFill>
                <a:srgbClr val="FFFFFF"/>
              </a:solidFill>
              <a:effectLst/>
              <a:uLnTx/>
              <a:uFillTx/>
              <a:latin typeface="Source Sans Pro"/>
              <a:ea typeface="Source Sans Pro"/>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Source Sans Pro"/>
                <a:cs typeface="+mn-cs"/>
              </a:rPr>
              <a:t>Continued energy modeling work to estimate borrowers' energy burden</a:t>
            </a:r>
            <a:endParaRPr kumimoji="0" lang="en-US" sz="1800" b="0" i="0" u="none" strike="noStrike" kern="1200" cap="none" spc="0" normalizeH="0" baseline="0" noProof="0">
              <a:ln>
                <a:noFill/>
              </a:ln>
              <a:solidFill>
                <a:srgbClr val="FFFFFF"/>
              </a:solidFill>
              <a:effectLst/>
              <a:uLnTx/>
              <a:uFillTx/>
              <a:latin typeface="Source Sans Pro"/>
              <a:ea typeface="Source Sans Pro"/>
              <a:cs typeface="+mn-cs"/>
            </a:endParaRPr>
          </a:p>
        </p:txBody>
      </p:sp>
      <p:sp>
        <p:nvSpPr>
          <p:cNvPr id="45" name="Rectangle 44">
            <a:extLst>
              <a:ext uri="{FF2B5EF4-FFF2-40B4-BE49-F238E27FC236}">
                <a16:creationId xmlns:a16="http://schemas.microsoft.com/office/drawing/2014/main" id="{E83B70F1-9E0B-9432-E4CA-4C9214140DA9}"/>
              </a:ext>
            </a:extLst>
          </p:cNvPr>
          <p:cNvSpPr/>
          <p:nvPr/>
        </p:nvSpPr>
        <p:spPr>
          <a:xfrm>
            <a:off x="6317023" y="2408796"/>
            <a:ext cx="2651760" cy="347472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ource Sans Pro"/>
                <a:ea typeface="+mn-ea"/>
                <a:cs typeface="+mn-cs"/>
              </a:rPr>
              <a:t>What’s New in 2025-27?</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Simplify shared equity loan delivery through loan performance and appraisal analyses</a:t>
            </a:r>
            <a:endParaRPr kumimoji="0" lang="en-US" sz="1200" b="0" i="0" u="none" strike="noStrike" kern="1200" cap="none" spc="0" normalizeH="0" baseline="0" noProof="0">
              <a:ln>
                <a:noFill/>
              </a:ln>
              <a:solidFill>
                <a:srgbClr val="FFFFFF"/>
              </a:solidFill>
              <a:effectLst/>
              <a:uLnTx/>
              <a:uFillTx/>
              <a:latin typeface="Source Sans Pro"/>
              <a:ea typeface="Source Sans Pro"/>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Support the rehabilitation of single-family homes </a:t>
            </a:r>
            <a:endParaRPr kumimoji="0" lang="en-US" sz="1200" b="0" i="0" u="none" strike="noStrike" kern="1200" cap="none" spc="0" normalizeH="0" baseline="0" noProof="0">
              <a:ln>
                <a:noFill/>
              </a:ln>
              <a:solidFill>
                <a:srgbClr val="FFFFFF"/>
              </a:solidFill>
              <a:effectLst/>
              <a:uLnTx/>
              <a:uFillTx/>
              <a:latin typeface="Source Sans Pro"/>
              <a:ea typeface="Source Sans Pro"/>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Support technical assistance programs that help prepare multifamily properties to adapt to weather-related risks or prepare for natural disasters</a:t>
            </a:r>
            <a:endParaRPr kumimoji="0" lang="en-US" sz="1200" b="0" i="0" u="none" strike="noStrike" kern="1200" cap="none" spc="0" normalizeH="0" baseline="0" noProof="0">
              <a:ln>
                <a:noFill/>
              </a:ln>
              <a:solidFill>
                <a:srgbClr val="FFFFFF"/>
              </a:solidFill>
              <a:effectLst/>
              <a:uLnTx/>
              <a:uFillTx/>
              <a:latin typeface="Source Sans Pro"/>
              <a:ea typeface="Source Sans Pro"/>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Purchase multifamily loans secured by properties with Sponsor-Initiated Affordability restrictions</a:t>
            </a:r>
            <a:endParaRPr kumimoji="0" lang="en-US" sz="1200" b="0" i="0" u="none" strike="noStrike" kern="1200" cap="none" spc="0" normalizeH="0" baseline="0" noProof="0">
              <a:ln>
                <a:noFill/>
              </a:ln>
              <a:solidFill>
                <a:srgbClr val="FFFFFF"/>
              </a:solidFill>
              <a:effectLst/>
              <a:uLnTx/>
              <a:uFillTx/>
              <a:latin typeface="Source Sans Pro"/>
              <a:ea typeface="Source Sans Pr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 name="Rectangle 45">
            <a:extLst>
              <a:ext uri="{FF2B5EF4-FFF2-40B4-BE49-F238E27FC236}">
                <a16:creationId xmlns:a16="http://schemas.microsoft.com/office/drawing/2014/main" id="{44D1ACF3-08A2-3CFB-C6FD-C497928EC600}"/>
              </a:ext>
            </a:extLst>
          </p:cNvPr>
          <p:cNvSpPr/>
          <p:nvPr/>
        </p:nvSpPr>
        <p:spPr>
          <a:xfrm>
            <a:off x="9051503" y="2408796"/>
            <a:ext cx="2651760" cy="347472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ource Sans Pro"/>
                <a:ea typeface="+mn-ea"/>
                <a:cs typeface="+mn-cs"/>
              </a:rPr>
              <a:t>Work Continuing in 2025-27</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Source Sans Pro"/>
                <a:cs typeface="+mn-cs"/>
              </a:rPr>
              <a:t>Purchase loans secured by properties under Section 8, LIHTC, or State / Local affordable housing programs</a:t>
            </a:r>
          </a:p>
          <a:p>
            <a:pPr marL="182880" marR="0" lvl="0" indent="-182880" algn="l" defTabSz="914400" rtl="0" eaLnBrk="1" fontAlgn="auto" latinLnBrk="0" hangingPunct="1">
              <a:lnSpc>
                <a:spcPct val="100000"/>
              </a:lnSpc>
              <a:spcBef>
                <a:spcPts val="0"/>
              </a:spcBef>
              <a:spcAft>
                <a:spcPts val="600"/>
              </a:spcAft>
              <a:buClrTx/>
              <a:buSzTx/>
              <a:buFont typeface="Arial,Sans-Serif"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Source Sans Pro"/>
                <a:cs typeface="+mn-cs"/>
              </a:rPr>
              <a:t>Support technical assistance programs that facilitate preservation of Section 515 properties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Support standardization in the shared equity market through program certification</a:t>
            </a:r>
            <a:endParaRPr kumimoji="0" lang="en-US" sz="1200" b="0" i="0" u="none" strike="noStrike" kern="1200" cap="none" spc="0" normalizeH="0" baseline="0" noProof="0">
              <a:ln>
                <a:noFill/>
              </a:ln>
              <a:solidFill>
                <a:srgbClr val="FFFFFF"/>
              </a:solidFill>
              <a:effectLst/>
              <a:uLnTx/>
              <a:uFillTx/>
              <a:latin typeface="Source Sans Pro"/>
              <a:ea typeface="Source Sans Pro"/>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ource Sans Pro"/>
                <a:ea typeface="+mn-ea"/>
                <a:cs typeface="+mn-cs"/>
              </a:rPr>
              <a:t>Reduce homeowner utility costs through tools, programs, and products</a:t>
            </a:r>
            <a:endParaRPr kumimoji="0" lang="en-US" sz="1200" b="0" i="0" u="none" strike="noStrike" kern="1200" cap="none" spc="0" normalizeH="0" baseline="0" noProof="0">
              <a:ln>
                <a:noFill/>
              </a:ln>
              <a:solidFill>
                <a:srgbClr val="FFFFFF"/>
              </a:solidFill>
              <a:effectLst/>
              <a:uLnTx/>
              <a:uFillTx/>
              <a:latin typeface="Source Sans Pro"/>
              <a:ea typeface="Source Sans Pro"/>
              <a:cs typeface="+mn-cs"/>
            </a:endParaRPr>
          </a:p>
        </p:txBody>
      </p:sp>
      <p:pic>
        <p:nvPicPr>
          <p:cNvPr id="10" name="Picture 9" descr="Residential complex of apartment buildings with doors leading to balconies">
            <a:extLst>
              <a:ext uri="{FF2B5EF4-FFF2-40B4-BE49-F238E27FC236}">
                <a16:creationId xmlns:a16="http://schemas.microsoft.com/office/drawing/2014/main" id="{3B959A2E-708B-CB09-192F-BE94988CEC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49" t="256" b="-75"/>
          <a:stretch/>
        </p:blipFill>
        <p:spPr>
          <a:xfrm>
            <a:off x="407993" y="1664700"/>
            <a:ext cx="3037870" cy="4221374"/>
          </a:xfrm>
          <a:prstGeom prst="rect">
            <a:avLst/>
          </a:prstGeom>
        </p:spPr>
      </p:pic>
    </p:spTree>
    <p:extLst>
      <p:ext uri="{BB962C8B-B14F-4D97-AF65-F5344CB8AC3E}">
        <p14:creationId xmlns:p14="http://schemas.microsoft.com/office/powerpoint/2010/main" val="98303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609600" y="621434"/>
            <a:ext cx="5386917" cy="264620"/>
          </a:xfrm>
        </p:spPr>
        <p:txBody>
          <a:bodyPr/>
          <a:lstStyle/>
          <a:p>
            <a:pPr marL="0" indent="0">
              <a:buNone/>
            </a:pPr>
            <a:r>
              <a:rPr lang="en-US" sz="1100" dirty="0">
                <a:solidFill>
                  <a:schemeClr val="bg1"/>
                </a:solidFill>
              </a:rPr>
              <a:t>Duty to Serve Underserved Market Plans 2025-2027</a:t>
            </a:r>
          </a:p>
        </p:txBody>
      </p:sp>
      <p:sp>
        <p:nvSpPr>
          <p:cNvPr id="10" name="Content Placeholder 9"/>
          <p:cNvSpPr>
            <a:spLocks noGrp="1"/>
          </p:cNvSpPr>
          <p:nvPr>
            <p:ph sz="quarter" idx="4294967295"/>
          </p:nvPr>
        </p:nvSpPr>
        <p:spPr>
          <a:xfrm>
            <a:off x="588630" y="952742"/>
            <a:ext cx="5389033" cy="444573"/>
          </a:xfrm>
        </p:spPr>
        <p:txBody>
          <a:bodyPr>
            <a:normAutofit fontScale="92500"/>
          </a:bodyPr>
          <a:lstStyle/>
          <a:p>
            <a:pPr marL="0" indent="0">
              <a:buNone/>
            </a:pPr>
            <a:r>
              <a:rPr lang="en-US" sz="1800" dirty="0">
                <a:solidFill>
                  <a:schemeClr val="bg1"/>
                </a:solidFill>
              </a:rPr>
              <a:t>Affordable Housing Preservation Market</a:t>
            </a:r>
          </a:p>
        </p:txBody>
      </p:sp>
      <p:sp>
        <p:nvSpPr>
          <p:cNvPr id="2" name="TextBox 1">
            <a:extLst>
              <a:ext uri="{FF2B5EF4-FFF2-40B4-BE49-F238E27FC236}">
                <a16:creationId xmlns:a16="http://schemas.microsoft.com/office/drawing/2014/main" id="{1E58CB45-EA51-4228-AC42-0430D84477DB}"/>
              </a:ext>
            </a:extLst>
          </p:cNvPr>
          <p:cNvSpPr txBox="1"/>
          <p:nvPr/>
        </p:nvSpPr>
        <p:spPr>
          <a:xfrm>
            <a:off x="1758595" y="4911145"/>
            <a:ext cx="4714752" cy="107721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2024 Duty to Serve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Public Listening Sessions</a:t>
            </a:r>
          </a:p>
        </p:txBody>
      </p:sp>
      <p:sp>
        <p:nvSpPr>
          <p:cNvPr id="6" name="TextBox 5">
            <a:extLst>
              <a:ext uri="{FF2B5EF4-FFF2-40B4-BE49-F238E27FC236}">
                <a16:creationId xmlns:a16="http://schemas.microsoft.com/office/drawing/2014/main" id="{DB12B7DB-5AFA-45EB-8B74-93B39144505C}"/>
              </a:ext>
            </a:extLst>
          </p:cNvPr>
          <p:cNvSpPr txBox="1"/>
          <p:nvPr/>
        </p:nvSpPr>
        <p:spPr>
          <a:xfrm>
            <a:off x="1758595" y="6010182"/>
            <a:ext cx="230223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4D4F53"/>
                </a:solidFill>
                <a:effectLst/>
                <a:uLnTx/>
                <a:uFillTx/>
                <a:latin typeface="Calibri"/>
                <a:ea typeface="+mn-ea"/>
                <a:cs typeface="+mn-cs"/>
              </a:rPr>
              <a:t>July 17, 2024</a:t>
            </a:r>
          </a:p>
        </p:txBody>
      </p:sp>
      <p:cxnSp>
        <p:nvCxnSpPr>
          <p:cNvPr id="12" name="Straight Connector 11">
            <a:extLst>
              <a:ext uri="{FF2B5EF4-FFF2-40B4-BE49-F238E27FC236}">
                <a16:creationId xmlns:a16="http://schemas.microsoft.com/office/drawing/2014/main" id="{830737D9-B516-4F3A-9332-D5A1DF51D0DE}"/>
              </a:ext>
            </a:extLst>
          </p:cNvPr>
          <p:cNvCxnSpPr>
            <a:cxnSpLocks/>
          </p:cNvCxnSpPr>
          <p:nvPr/>
        </p:nvCxnSpPr>
        <p:spPr>
          <a:xfrm>
            <a:off x="0" y="6010182"/>
            <a:ext cx="609600"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13" name="Picture 12" descr="Logo&#10;&#10;Description automatically generated">
            <a:extLst>
              <a:ext uri="{FF2B5EF4-FFF2-40B4-BE49-F238E27FC236}">
                <a16:creationId xmlns:a16="http://schemas.microsoft.com/office/drawing/2014/main" id="{56A57A22-D30D-4B62-9D01-29AD5A1217C2}"/>
              </a:ext>
            </a:extLst>
          </p:cNvPr>
          <p:cNvPicPr>
            <a:picLocks noChangeAspect="1"/>
          </p:cNvPicPr>
          <p:nvPr/>
        </p:nvPicPr>
        <p:blipFill>
          <a:blip r:embed="rId3"/>
          <a:stretch>
            <a:fillRect/>
          </a:stretch>
        </p:blipFill>
        <p:spPr>
          <a:xfrm>
            <a:off x="789239" y="5599357"/>
            <a:ext cx="821650" cy="821650"/>
          </a:xfrm>
          <a:prstGeom prst="rect">
            <a:avLst/>
          </a:prstGeom>
        </p:spPr>
      </p:pic>
      <p:cxnSp>
        <p:nvCxnSpPr>
          <p:cNvPr id="14" name="Straight Connector 13">
            <a:extLst>
              <a:ext uri="{FF2B5EF4-FFF2-40B4-BE49-F238E27FC236}">
                <a16:creationId xmlns:a16="http://schemas.microsoft.com/office/drawing/2014/main" id="{45BEF18F-FC30-46BD-A6C9-3006350DD8C6}"/>
              </a:ext>
            </a:extLst>
          </p:cNvPr>
          <p:cNvCxnSpPr>
            <a:cxnSpLocks/>
          </p:cNvCxnSpPr>
          <p:nvPr/>
        </p:nvCxnSpPr>
        <p:spPr>
          <a:xfrm>
            <a:off x="1758595" y="6010182"/>
            <a:ext cx="517677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45522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28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fontAlgn="base"/>
            <a:r>
              <a:rPr lang="en-US" sz="2800" b="1" i="0" dirty="0">
                <a:effectLst/>
                <a:latin typeface="Lato" panose="020F0502020204030203" pitchFamily="34" charset="0"/>
              </a:rPr>
              <a:t>2024 Duty to Serve Public Listening Sessions</a:t>
            </a:r>
          </a:p>
        </p:txBody>
      </p:sp>
      <p:sp>
        <p:nvSpPr>
          <p:cNvPr id="7" name="Footer Placeholder 6"/>
          <p:cNvSpPr>
            <a:spLocks noGrp="1"/>
          </p:cNvSpPr>
          <p:nvPr>
            <p:ph type="ftr" sz="quarter" idx="10"/>
          </p:nvPr>
        </p:nvSpPr>
        <p:spPr>
          <a:xfrm>
            <a:off x="609600" y="6429386"/>
            <a:ext cx="7981950" cy="296693"/>
          </a:xfrm>
        </p:spPr>
        <p:txBody>
          <a:bodyPr/>
          <a:lstStyle/>
          <a:p>
            <a:pPr marL="0" indent="0">
              <a:buNone/>
            </a:pPr>
            <a:r>
              <a:rPr lang="en-US" sz="1200">
                <a:solidFill>
                  <a:srgbClr val="000000"/>
                </a:solidFill>
              </a:rPr>
              <a:t>Duty to Serve Underserved Market Plans</a:t>
            </a:r>
            <a:endParaRPr lang="en-US" sz="1200" dirty="0">
              <a:solidFill>
                <a:srgbClr val="000000"/>
              </a:solidFill>
            </a:endParaRPr>
          </a:p>
        </p:txBody>
      </p:sp>
      <p:sp>
        <p:nvSpPr>
          <p:cNvPr id="8" name="Slide Number Placeholder 7"/>
          <p:cNvSpPr>
            <a:spLocks noGrp="1"/>
          </p:cNvSpPr>
          <p:nvPr>
            <p:ph type="sldNum" sz="quarter" idx="11"/>
          </p:nvPr>
        </p:nvSpPr>
        <p:spPr/>
        <p:txBody>
          <a:bodyPr/>
          <a:lstStyle/>
          <a:p>
            <a:fld id="{7288D147-ED19-8E4C-8794-26A17D1986EA}" type="slidenum">
              <a:rPr lang="en-US" smtClean="0"/>
              <a:pPr/>
              <a:t>21</a:t>
            </a:fld>
            <a:endParaRPr lang="en-US" dirty="0"/>
          </a:p>
        </p:txBody>
      </p:sp>
      <p:sp>
        <p:nvSpPr>
          <p:cNvPr id="6" name="Content Placeholder 5"/>
          <p:cNvSpPr>
            <a:spLocks noGrp="1"/>
          </p:cNvSpPr>
          <p:nvPr>
            <p:ph sz="quarter" idx="12"/>
          </p:nvPr>
        </p:nvSpPr>
        <p:spPr>
          <a:xfrm>
            <a:off x="609600" y="1906434"/>
            <a:ext cx="10828867" cy="1165496"/>
          </a:xfrm>
        </p:spPr>
        <p:txBody>
          <a:bodyPr>
            <a:normAutofit fontScale="25000" lnSpcReduction="20000"/>
          </a:bodyPr>
          <a:lstStyle/>
          <a:p>
            <a:pPr algn="ctr"/>
            <a:r>
              <a:rPr lang="en-US" sz="21600" b="1" dirty="0">
                <a:latin typeface="Lato" panose="020F0502020204030203" pitchFamily="34" charset="0"/>
                <a:ea typeface="Lato" panose="020F0502020204030203" pitchFamily="34" charset="0"/>
                <a:cs typeface="Lato" panose="020F0502020204030203" pitchFamily="34" charset="0"/>
              </a:rPr>
              <a:t>Thank you for joining us. </a:t>
            </a:r>
          </a:p>
          <a:p>
            <a:pPr algn="ctr"/>
            <a:br>
              <a:rPr lang="en-US" sz="11100" b="1" dirty="0">
                <a:latin typeface="Lato" panose="020F0502020204030203" pitchFamily="34" charset="0"/>
                <a:ea typeface="Lato" panose="020F0502020204030203" pitchFamily="34" charset="0"/>
                <a:cs typeface="Lato" panose="020F0502020204030203" pitchFamily="34" charset="0"/>
              </a:rPr>
            </a:br>
            <a:r>
              <a:rPr lang="en-US" sz="11100" b="1" dirty="0">
                <a:latin typeface="Lato" panose="020F0502020204030203" pitchFamily="34" charset="0"/>
                <a:ea typeface="Lato" panose="020F0502020204030203" pitchFamily="34" charset="0"/>
                <a:cs typeface="Lato" panose="020F0502020204030203" pitchFamily="34" charset="0"/>
              </a:rPr>
              <a:t>For more information, visit: </a:t>
            </a:r>
          </a:p>
          <a:p>
            <a:pPr algn="ctr"/>
            <a:r>
              <a:rPr lang="en-US" sz="16000" b="1" dirty="0">
                <a:solidFill>
                  <a:srgbClr val="18306D"/>
                </a:solidFill>
                <a:latin typeface="Lato" panose="020F0502020204030203" pitchFamily="34" charset="0"/>
                <a:ea typeface="Lato" panose="020F0502020204030203" pitchFamily="34" charset="0"/>
                <a:cs typeface="Lato" panose="020F0502020204030203" pitchFamily="34" charset="0"/>
              </a:rPr>
              <a:t>fhfa.gov/programs/duty-to-serve</a:t>
            </a:r>
          </a:p>
        </p:txBody>
      </p:sp>
      <p:cxnSp>
        <p:nvCxnSpPr>
          <p:cNvPr id="3" name="Straight Connector 2">
            <a:extLst>
              <a:ext uri="{FF2B5EF4-FFF2-40B4-BE49-F238E27FC236}">
                <a16:creationId xmlns:a16="http://schemas.microsoft.com/office/drawing/2014/main" id="{9088FA5E-1A48-47EF-B9CC-A11A65058D84}"/>
              </a:ext>
            </a:extLst>
          </p:cNvPr>
          <p:cNvCxnSpPr/>
          <p:nvPr/>
        </p:nvCxnSpPr>
        <p:spPr>
          <a:xfrm>
            <a:off x="0" y="6275229"/>
            <a:ext cx="10185009"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9" name="Picture 8" descr="Logo&#10;&#10;Description automatically generated">
            <a:extLst>
              <a:ext uri="{FF2B5EF4-FFF2-40B4-BE49-F238E27FC236}">
                <a16:creationId xmlns:a16="http://schemas.microsoft.com/office/drawing/2014/main" id="{0248C80A-150A-4309-94EF-99EA5EE50CE4}"/>
              </a:ext>
            </a:extLst>
          </p:cNvPr>
          <p:cNvPicPr>
            <a:picLocks noChangeAspect="1"/>
          </p:cNvPicPr>
          <p:nvPr/>
        </p:nvPicPr>
        <p:blipFill>
          <a:blip r:embed="rId4"/>
          <a:stretch>
            <a:fillRect/>
          </a:stretch>
        </p:blipFill>
        <p:spPr>
          <a:xfrm>
            <a:off x="10383784" y="5818704"/>
            <a:ext cx="821650" cy="821650"/>
          </a:xfrm>
          <a:prstGeom prst="rect">
            <a:avLst/>
          </a:prstGeom>
        </p:spPr>
      </p:pic>
      <p:cxnSp>
        <p:nvCxnSpPr>
          <p:cNvPr id="11" name="Straight Connector 10">
            <a:extLst>
              <a:ext uri="{FF2B5EF4-FFF2-40B4-BE49-F238E27FC236}">
                <a16:creationId xmlns:a16="http://schemas.microsoft.com/office/drawing/2014/main" id="{6FF2396D-5D52-4738-83B1-D2D8EF047F15}"/>
              </a:ext>
            </a:extLst>
          </p:cNvPr>
          <p:cNvCxnSpPr>
            <a:cxnSpLocks/>
          </p:cNvCxnSpPr>
          <p:nvPr/>
        </p:nvCxnSpPr>
        <p:spPr>
          <a:xfrm>
            <a:off x="11370346" y="6273923"/>
            <a:ext cx="82165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700276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28000"/>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29707" y="697895"/>
            <a:ext cx="5386917" cy="264620"/>
          </a:xfrm>
        </p:spPr>
        <p:txBody>
          <a:bodyPr/>
          <a:lstStyle/>
          <a:p>
            <a:pPr marL="0" indent="0">
              <a:buNone/>
            </a:pPr>
            <a:r>
              <a:rPr lang="en-US" sz="1100" dirty="0">
                <a:solidFill>
                  <a:schemeClr val="bg1"/>
                </a:solidFill>
              </a:rPr>
              <a:t>Duty to Serve Underserved Market Plans 2025-2027</a:t>
            </a:r>
          </a:p>
        </p:txBody>
      </p:sp>
      <p:sp>
        <p:nvSpPr>
          <p:cNvPr id="10" name="Content Placeholder 9"/>
          <p:cNvSpPr>
            <a:spLocks noGrp="1"/>
          </p:cNvSpPr>
          <p:nvPr>
            <p:ph sz="quarter" idx="4294967295"/>
          </p:nvPr>
        </p:nvSpPr>
        <p:spPr>
          <a:xfrm>
            <a:off x="515138" y="1032459"/>
            <a:ext cx="5389033" cy="444573"/>
          </a:xfrm>
        </p:spPr>
        <p:txBody>
          <a:bodyPr>
            <a:normAutofit fontScale="92500"/>
          </a:bodyPr>
          <a:lstStyle/>
          <a:p>
            <a:pPr marL="0" indent="0">
              <a:buNone/>
            </a:pPr>
            <a:r>
              <a:rPr lang="en-US" sz="1800" dirty="0">
                <a:solidFill>
                  <a:schemeClr val="bg1"/>
                </a:solidFill>
              </a:rPr>
              <a:t>Affordable Housing Preservation Market</a:t>
            </a:r>
          </a:p>
        </p:txBody>
      </p:sp>
      <p:sp>
        <p:nvSpPr>
          <p:cNvPr id="2" name="TextBox 1">
            <a:extLst>
              <a:ext uri="{FF2B5EF4-FFF2-40B4-BE49-F238E27FC236}">
                <a16:creationId xmlns:a16="http://schemas.microsoft.com/office/drawing/2014/main" id="{1E58CB45-EA51-4228-AC42-0430D84477DB}"/>
              </a:ext>
            </a:extLst>
          </p:cNvPr>
          <p:cNvSpPr txBox="1"/>
          <p:nvPr/>
        </p:nvSpPr>
        <p:spPr>
          <a:xfrm>
            <a:off x="1758595" y="4911145"/>
            <a:ext cx="4714752" cy="107721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2024 Duty to Serve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Public Listening Sessions</a:t>
            </a:r>
          </a:p>
        </p:txBody>
      </p:sp>
      <p:sp>
        <p:nvSpPr>
          <p:cNvPr id="6" name="TextBox 5">
            <a:extLst>
              <a:ext uri="{FF2B5EF4-FFF2-40B4-BE49-F238E27FC236}">
                <a16:creationId xmlns:a16="http://schemas.microsoft.com/office/drawing/2014/main" id="{DB12B7DB-5AFA-45EB-8B74-93B39144505C}"/>
              </a:ext>
            </a:extLst>
          </p:cNvPr>
          <p:cNvSpPr txBox="1"/>
          <p:nvPr/>
        </p:nvSpPr>
        <p:spPr>
          <a:xfrm>
            <a:off x="1758595" y="6010182"/>
            <a:ext cx="230223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4D4F53"/>
                </a:solidFill>
                <a:effectLst/>
                <a:uLnTx/>
                <a:uFillTx/>
                <a:latin typeface="Calibri"/>
                <a:ea typeface="+mn-ea"/>
                <a:cs typeface="+mn-cs"/>
              </a:rPr>
              <a:t>July 17, 2024</a:t>
            </a:r>
          </a:p>
        </p:txBody>
      </p:sp>
      <p:cxnSp>
        <p:nvCxnSpPr>
          <p:cNvPr id="12" name="Straight Connector 11">
            <a:extLst>
              <a:ext uri="{FF2B5EF4-FFF2-40B4-BE49-F238E27FC236}">
                <a16:creationId xmlns:a16="http://schemas.microsoft.com/office/drawing/2014/main" id="{830737D9-B516-4F3A-9332-D5A1DF51D0DE}"/>
              </a:ext>
            </a:extLst>
          </p:cNvPr>
          <p:cNvCxnSpPr>
            <a:cxnSpLocks/>
          </p:cNvCxnSpPr>
          <p:nvPr/>
        </p:nvCxnSpPr>
        <p:spPr>
          <a:xfrm>
            <a:off x="0" y="6010182"/>
            <a:ext cx="609600"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13" name="Picture 12" descr="Logo&#10;&#10;Description automatically generated">
            <a:extLst>
              <a:ext uri="{FF2B5EF4-FFF2-40B4-BE49-F238E27FC236}">
                <a16:creationId xmlns:a16="http://schemas.microsoft.com/office/drawing/2014/main" id="{56A57A22-D30D-4B62-9D01-29AD5A1217C2}"/>
              </a:ext>
            </a:extLst>
          </p:cNvPr>
          <p:cNvPicPr>
            <a:picLocks noChangeAspect="1"/>
          </p:cNvPicPr>
          <p:nvPr/>
        </p:nvPicPr>
        <p:blipFill>
          <a:blip r:embed="rId4"/>
          <a:stretch>
            <a:fillRect/>
          </a:stretch>
        </p:blipFill>
        <p:spPr>
          <a:xfrm>
            <a:off x="789239" y="5599357"/>
            <a:ext cx="821650" cy="821650"/>
          </a:xfrm>
          <a:prstGeom prst="rect">
            <a:avLst/>
          </a:prstGeom>
        </p:spPr>
      </p:pic>
      <p:cxnSp>
        <p:nvCxnSpPr>
          <p:cNvPr id="14" name="Straight Connector 13">
            <a:extLst>
              <a:ext uri="{FF2B5EF4-FFF2-40B4-BE49-F238E27FC236}">
                <a16:creationId xmlns:a16="http://schemas.microsoft.com/office/drawing/2014/main" id="{45BEF18F-FC30-46BD-A6C9-3006350DD8C6}"/>
              </a:ext>
            </a:extLst>
          </p:cNvPr>
          <p:cNvCxnSpPr>
            <a:cxnSpLocks/>
          </p:cNvCxnSpPr>
          <p:nvPr/>
        </p:nvCxnSpPr>
        <p:spPr>
          <a:xfrm>
            <a:off x="1758595" y="6010182"/>
            <a:ext cx="517677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78273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D471A6D-3904-6B3C-A268-54A615612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55555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FA70437-ACDD-464B-76CC-854395716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162232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609600" y="605017"/>
            <a:ext cx="5386917" cy="264620"/>
          </a:xfrm>
        </p:spPr>
        <p:txBody>
          <a:bodyPr/>
          <a:lstStyle/>
          <a:p>
            <a:pPr marL="0" indent="0">
              <a:buNone/>
            </a:pPr>
            <a:r>
              <a:rPr lang="en-US" sz="1100" dirty="0">
                <a:solidFill>
                  <a:schemeClr val="bg1"/>
                </a:solidFill>
              </a:rPr>
              <a:t>Duty to Serve Underserved Market Plans 2025-2027</a:t>
            </a:r>
          </a:p>
        </p:txBody>
      </p:sp>
      <p:sp>
        <p:nvSpPr>
          <p:cNvPr id="10" name="Content Placeholder 9"/>
          <p:cNvSpPr>
            <a:spLocks noGrp="1"/>
          </p:cNvSpPr>
          <p:nvPr>
            <p:ph sz="quarter" idx="4294967295"/>
          </p:nvPr>
        </p:nvSpPr>
        <p:spPr>
          <a:xfrm>
            <a:off x="607484" y="938617"/>
            <a:ext cx="5389033" cy="444573"/>
          </a:xfrm>
        </p:spPr>
        <p:txBody>
          <a:bodyPr>
            <a:normAutofit fontScale="92500"/>
          </a:bodyPr>
          <a:lstStyle/>
          <a:p>
            <a:pPr marL="0" indent="0">
              <a:buNone/>
            </a:pPr>
            <a:r>
              <a:rPr lang="en-US" sz="1800" dirty="0">
                <a:solidFill>
                  <a:schemeClr val="bg1"/>
                </a:solidFill>
              </a:rPr>
              <a:t>Affordable Housing Preservation Market</a:t>
            </a:r>
          </a:p>
        </p:txBody>
      </p:sp>
      <p:sp>
        <p:nvSpPr>
          <p:cNvPr id="2" name="TextBox 1">
            <a:extLst>
              <a:ext uri="{FF2B5EF4-FFF2-40B4-BE49-F238E27FC236}">
                <a16:creationId xmlns:a16="http://schemas.microsoft.com/office/drawing/2014/main" id="{1E58CB45-EA51-4228-AC42-0430D84477DB}"/>
              </a:ext>
            </a:extLst>
          </p:cNvPr>
          <p:cNvSpPr txBox="1"/>
          <p:nvPr/>
        </p:nvSpPr>
        <p:spPr>
          <a:xfrm>
            <a:off x="1758595" y="4911145"/>
            <a:ext cx="4714752" cy="107721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2024 Duty to Serve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Public Listening Sessions</a:t>
            </a:r>
          </a:p>
        </p:txBody>
      </p:sp>
      <p:sp>
        <p:nvSpPr>
          <p:cNvPr id="6" name="TextBox 5">
            <a:extLst>
              <a:ext uri="{FF2B5EF4-FFF2-40B4-BE49-F238E27FC236}">
                <a16:creationId xmlns:a16="http://schemas.microsoft.com/office/drawing/2014/main" id="{DB12B7DB-5AFA-45EB-8B74-93B39144505C}"/>
              </a:ext>
            </a:extLst>
          </p:cNvPr>
          <p:cNvSpPr txBox="1"/>
          <p:nvPr/>
        </p:nvSpPr>
        <p:spPr>
          <a:xfrm>
            <a:off x="1758595" y="6010182"/>
            <a:ext cx="230223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4D4F53"/>
                </a:solidFill>
                <a:effectLst/>
                <a:uLnTx/>
                <a:uFillTx/>
                <a:latin typeface="Calibri"/>
                <a:ea typeface="+mn-ea"/>
                <a:cs typeface="+mn-cs"/>
              </a:rPr>
              <a:t>July 17, 2024</a:t>
            </a:r>
          </a:p>
        </p:txBody>
      </p:sp>
      <p:cxnSp>
        <p:nvCxnSpPr>
          <p:cNvPr id="12" name="Straight Connector 11">
            <a:extLst>
              <a:ext uri="{FF2B5EF4-FFF2-40B4-BE49-F238E27FC236}">
                <a16:creationId xmlns:a16="http://schemas.microsoft.com/office/drawing/2014/main" id="{830737D9-B516-4F3A-9332-D5A1DF51D0DE}"/>
              </a:ext>
            </a:extLst>
          </p:cNvPr>
          <p:cNvCxnSpPr>
            <a:cxnSpLocks/>
          </p:cNvCxnSpPr>
          <p:nvPr/>
        </p:nvCxnSpPr>
        <p:spPr>
          <a:xfrm>
            <a:off x="0" y="6010182"/>
            <a:ext cx="609600"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13" name="Picture 12" descr="Logo&#10;&#10;Description automatically generated">
            <a:extLst>
              <a:ext uri="{FF2B5EF4-FFF2-40B4-BE49-F238E27FC236}">
                <a16:creationId xmlns:a16="http://schemas.microsoft.com/office/drawing/2014/main" id="{56A57A22-D30D-4B62-9D01-29AD5A1217C2}"/>
              </a:ext>
            </a:extLst>
          </p:cNvPr>
          <p:cNvPicPr>
            <a:picLocks noChangeAspect="1"/>
          </p:cNvPicPr>
          <p:nvPr/>
        </p:nvPicPr>
        <p:blipFill>
          <a:blip r:embed="rId3"/>
          <a:stretch>
            <a:fillRect/>
          </a:stretch>
        </p:blipFill>
        <p:spPr>
          <a:xfrm>
            <a:off x="789239" y="5599357"/>
            <a:ext cx="821650" cy="821650"/>
          </a:xfrm>
          <a:prstGeom prst="rect">
            <a:avLst/>
          </a:prstGeom>
        </p:spPr>
      </p:pic>
      <p:cxnSp>
        <p:nvCxnSpPr>
          <p:cNvPr id="14" name="Straight Connector 13">
            <a:extLst>
              <a:ext uri="{FF2B5EF4-FFF2-40B4-BE49-F238E27FC236}">
                <a16:creationId xmlns:a16="http://schemas.microsoft.com/office/drawing/2014/main" id="{45BEF18F-FC30-46BD-A6C9-3006350DD8C6}"/>
              </a:ext>
            </a:extLst>
          </p:cNvPr>
          <p:cNvCxnSpPr>
            <a:cxnSpLocks/>
          </p:cNvCxnSpPr>
          <p:nvPr/>
        </p:nvCxnSpPr>
        <p:spPr>
          <a:xfrm>
            <a:off x="1758595" y="6010182"/>
            <a:ext cx="517677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4261221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28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fontAlgn="base"/>
            <a:r>
              <a:rPr lang="en-US" sz="2800" b="1" i="0" dirty="0">
                <a:effectLst/>
                <a:latin typeface="Lato" panose="020F0502020204030203" pitchFamily="34" charset="0"/>
              </a:rPr>
              <a:t>2024 Duty to Serve Public Listening Sessions</a:t>
            </a:r>
          </a:p>
        </p:txBody>
      </p:sp>
      <p:sp>
        <p:nvSpPr>
          <p:cNvPr id="7" name="Footer Placeholder 6"/>
          <p:cNvSpPr>
            <a:spLocks noGrp="1"/>
          </p:cNvSpPr>
          <p:nvPr>
            <p:ph type="ftr" sz="quarter" idx="10"/>
          </p:nvPr>
        </p:nvSpPr>
        <p:spPr>
          <a:xfrm>
            <a:off x="609600" y="6429386"/>
            <a:ext cx="7981950" cy="296693"/>
          </a:xfrm>
        </p:spPr>
        <p:txBody>
          <a:bodyPr/>
          <a:lstStyle/>
          <a:p>
            <a:pPr marL="0" indent="0">
              <a:buNone/>
            </a:pPr>
            <a:r>
              <a:rPr lang="en-US" sz="1200">
                <a:solidFill>
                  <a:srgbClr val="000000"/>
                </a:solidFill>
              </a:rPr>
              <a:t>Duty to Serve Underserved Market Plans</a:t>
            </a:r>
            <a:endParaRPr lang="en-US" sz="1200" dirty="0">
              <a:solidFill>
                <a:srgbClr val="000000"/>
              </a:solidFill>
            </a:endParaRPr>
          </a:p>
        </p:txBody>
      </p:sp>
      <p:sp>
        <p:nvSpPr>
          <p:cNvPr id="8" name="Slide Number Placeholder 7"/>
          <p:cNvSpPr>
            <a:spLocks noGrp="1"/>
          </p:cNvSpPr>
          <p:nvPr>
            <p:ph type="sldNum" sz="quarter" idx="11"/>
          </p:nvPr>
        </p:nvSpPr>
        <p:spPr/>
        <p:txBody>
          <a:bodyPr/>
          <a:lstStyle/>
          <a:p>
            <a:fld id="{7288D147-ED19-8E4C-8794-26A17D1986EA}" type="slidenum">
              <a:rPr lang="en-US" smtClean="0"/>
              <a:pPr/>
              <a:t>7</a:t>
            </a:fld>
            <a:endParaRPr lang="en-US" dirty="0"/>
          </a:p>
        </p:txBody>
      </p:sp>
      <p:sp>
        <p:nvSpPr>
          <p:cNvPr id="6" name="Content Placeholder 5"/>
          <p:cNvSpPr>
            <a:spLocks noGrp="1"/>
          </p:cNvSpPr>
          <p:nvPr>
            <p:ph sz="quarter" idx="12"/>
          </p:nvPr>
        </p:nvSpPr>
        <p:spPr>
          <a:xfrm>
            <a:off x="609600" y="3429000"/>
            <a:ext cx="10828867" cy="1165496"/>
          </a:xfrm>
        </p:spPr>
        <p:txBody>
          <a:bodyPr>
            <a:normAutofit/>
          </a:bodyPr>
          <a:lstStyle/>
          <a:p>
            <a:pPr algn="ctr"/>
            <a:r>
              <a:rPr lang="en-US" sz="14400" dirty="0">
                <a:latin typeface="Lato" panose="020F0502020204030203" pitchFamily="34" charset="0"/>
                <a:ea typeface="Lato" panose="020F0502020204030203" pitchFamily="34" charset="0"/>
                <a:cs typeface="Lato" panose="020F0502020204030203" pitchFamily="34" charset="0"/>
              </a:rPr>
              <a:t>BREAK</a:t>
            </a:r>
          </a:p>
        </p:txBody>
      </p:sp>
      <p:cxnSp>
        <p:nvCxnSpPr>
          <p:cNvPr id="3" name="Straight Connector 2">
            <a:extLst>
              <a:ext uri="{FF2B5EF4-FFF2-40B4-BE49-F238E27FC236}">
                <a16:creationId xmlns:a16="http://schemas.microsoft.com/office/drawing/2014/main" id="{9088FA5E-1A48-47EF-B9CC-A11A65058D84}"/>
              </a:ext>
            </a:extLst>
          </p:cNvPr>
          <p:cNvCxnSpPr/>
          <p:nvPr/>
        </p:nvCxnSpPr>
        <p:spPr>
          <a:xfrm>
            <a:off x="0" y="6275229"/>
            <a:ext cx="10185009"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9" name="Picture 8" descr="Logo&#10;&#10;Description automatically generated">
            <a:extLst>
              <a:ext uri="{FF2B5EF4-FFF2-40B4-BE49-F238E27FC236}">
                <a16:creationId xmlns:a16="http://schemas.microsoft.com/office/drawing/2014/main" id="{0248C80A-150A-4309-94EF-99EA5EE50CE4}"/>
              </a:ext>
            </a:extLst>
          </p:cNvPr>
          <p:cNvPicPr>
            <a:picLocks noChangeAspect="1"/>
          </p:cNvPicPr>
          <p:nvPr/>
        </p:nvPicPr>
        <p:blipFill>
          <a:blip r:embed="rId4"/>
          <a:stretch>
            <a:fillRect/>
          </a:stretch>
        </p:blipFill>
        <p:spPr>
          <a:xfrm>
            <a:off x="10383784" y="5818704"/>
            <a:ext cx="821650" cy="821650"/>
          </a:xfrm>
          <a:prstGeom prst="rect">
            <a:avLst/>
          </a:prstGeom>
        </p:spPr>
      </p:pic>
      <p:cxnSp>
        <p:nvCxnSpPr>
          <p:cNvPr id="11" name="Straight Connector 10">
            <a:extLst>
              <a:ext uri="{FF2B5EF4-FFF2-40B4-BE49-F238E27FC236}">
                <a16:creationId xmlns:a16="http://schemas.microsoft.com/office/drawing/2014/main" id="{6FF2396D-5D52-4738-83B1-D2D8EF047F15}"/>
              </a:ext>
            </a:extLst>
          </p:cNvPr>
          <p:cNvCxnSpPr>
            <a:cxnSpLocks/>
          </p:cNvCxnSpPr>
          <p:nvPr/>
        </p:nvCxnSpPr>
        <p:spPr>
          <a:xfrm>
            <a:off x="11370346" y="6273923"/>
            <a:ext cx="82165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330662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609600" y="621434"/>
            <a:ext cx="5386917" cy="264620"/>
          </a:xfrm>
        </p:spPr>
        <p:txBody>
          <a:bodyPr/>
          <a:lstStyle/>
          <a:p>
            <a:pPr marL="0" indent="0">
              <a:buNone/>
            </a:pPr>
            <a:r>
              <a:rPr lang="en-US" sz="1100" dirty="0">
                <a:solidFill>
                  <a:schemeClr val="bg1"/>
                </a:solidFill>
              </a:rPr>
              <a:t>Duty to Serve Underserved Market Plans 2025-2027</a:t>
            </a:r>
          </a:p>
        </p:txBody>
      </p:sp>
      <p:sp>
        <p:nvSpPr>
          <p:cNvPr id="10" name="Content Placeholder 9"/>
          <p:cNvSpPr>
            <a:spLocks noGrp="1"/>
          </p:cNvSpPr>
          <p:nvPr>
            <p:ph sz="quarter" idx="4294967295"/>
          </p:nvPr>
        </p:nvSpPr>
        <p:spPr>
          <a:xfrm>
            <a:off x="588630" y="952742"/>
            <a:ext cx="5389033" cy="444573"/>
          </a:xfrm>
        </p:spPr>
        <p:txBody>
          <a:bodyPr>
            <a:normAutofit fontScale="92500"/>
          </a:bodyPr>
          <a:lstStyle/>
          <a:p>
            <a:pPr marL="0" indent="0">
              <a:buNone/>
            </a:pPr>
            <a:r>
              <a:rPr lang="en-US" sz="1800" dirty="0">
                <a:solidFill>
                  <a:schemeClr val="bg1"/>
                </a:solidFill>
              </a:rPr>
              <a:t>Affordable Housing Preservation Market</a:t>
            </a:r>
          </a:p>
        </p:txBody>
      </p:sp>
      <p:sp>
        <p:nvSpPr>
          <p:cNvPr id="2" name="TextBox 1">
            <a:extLst>
              <a:ext uri="{FF2B5EF4-FFF2-40B4-BE49-F238E27FC236}">
                <a16:creationId xmlns:a16="http://schemas.microsoft.com/office/drawing/2014/main" id="{1E58CB45-EA51-4228-AC42-0430D84477DB}"/>
              </a:ext>
            </a:extLst>
          </p:cNvPr>
          <p:cNvSpPr txBox="1"/>
          <p:nvPr/>
        </p:nvSpPr>
        <p:spPr>
          <a:xfrm>
            <a:off x="1758595" y="4911145"/>
            <a:ext cx="4714752" cy="107721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2024 Duty to Serve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76598"/>
                </a:solidFill>
                <a:effectLst/>
                <a:uLnTx/>
                <a:uFillTx/>
                <a:latin typeface="Lato" panose="020F0502020204030203" pitchFamily="34" charset="0"/>
                <a:ea typeface="+mn-ea"/>
                <a:cs typeface="+mn-cs"/>
              </a:rPr>
              <a:t>Public Listening Sessions</a:t>
            </a:r>
          </a:p>
        </p:txBody>
      </p:sp>
      <p:sp>
        <p:nvSpPr>
          <p:cNvPr id="6" name="TextBox 5">
            <a:extLst>
              <a:ext uri="{FF2B5EF4-FFF2-40B4-BE49-F238E27FC236}">
                <a16:creationId xmlns:a16="http://schemas.microsoft.com/office/drawing/2014/main" id="{DB12B7DB-5AFA-45EB-8B74-93B39144505C}"/>
              </a:ext>
            </a:extLst>
          </p:cNvPr>
          <p:cNvSpPr txBox="1"/>
          <p:nvPr/>
        </p:nvSpPr>
        <p:spPr>
          <a:xfrm>
            <a:off x="1758595" y="6010182"/>
            <a:ext cx="230223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4D4F53"/>
                </a:solidFill>
                <a:effectLst/>
                <a:uLnTx/>
                <a:uFillTx/>
                <a:latin typeface="Calibri"/>
                <a:ea typeface="+mn-ea"/>
                <a:cs typeface="+mn-cs"/>
              </a:rPr>
              <a:t>July 17, 2024</a:t>
            </a:r>
          </a:p>
        </p:txBody>
      </p:sp>
      <p:cxnSp>
        <p:nvCxnSpPr>
          <p:cNvPr id="12" name="Straight Connector 11">
            <a:extLst>
              <a:ext uri="{FF2B5EF4-FFF2-40B4-BE49-F238E27FC236}">
                <a16:creationId xmlns:a16="http://schemas.microsoft.com/office/drawing/2014/main" id="{830737D9-B516-4F3A-9332-D5A1DF51D0DE}"/>
              </a:ext>
            </a:extLst>
          </p:cNvPr>
          <p:cNvCxnSpPr>
            <a:cxnSpLocks/>
          </p:cNvCxnSpPr>
          <p:nvPr/>
        </p:nvCxnSpPr>
        <p:spPr>
          <a:xfrm>
            <a:off x="0" y="6010182"/>
            <a:ext cx="609600"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pic>
        <p:nvPicPr>
          <p:cNvPr id="13" name="Picture 12" descr="Logo&#10;&#10;Description automatically generated">
            <a:extLst>
              <a:ext uri="{FF2B5EF4-FFF2-40B4-BE49-F238E27FC236}">
                <a16:creationId xmlns:a16="http://schemas.microsoft.com/office/drawing/2014/main" id="{56A57A22-D30D-4B62-9D01-29AD5A1217C2}"/>
              </a:ext>
            </a:extLst>
          </p:cNvPr>
          <p:cNvPicPr>
            <a:picLocks noChangeAspect="1"/>
          </p:cNvPicPr>
          <p:nvPr/>
        </p:nvPicPr>
        <p:blipFill>
          <a:blip r:embed="rId3"/>
          <a:stretch>
            <a:fillRect/>
          </a:stretch>
        </p:blipFill>
        <p:spPr>
          <a:xfrm>
            <a:off x="789239" y="5599357"/>
            <a:ext cx="821650" cy="821650"/>
          </a:xfrm>
          <a:prstGeom prst="rect">
            <a:avLst/>
          </a:prstGeom>
        </p:spPr>
      </p:pic>
      <p:cxnSp>
        <p:nvCxnSpPr>
          <p:cNvPr id="14" name="Straight Connector 13">
            <a:extLst>
              <a:ext uri="{FF2B5EF4-FFF2-40B4-BE49-F238E27FC236}">
                <a16:creationId xmlns:a16="http://schemas.microsoft.com/office/drawing/2014/main" id="{45BEF18F-FC30-46BD-A6C9-3006350DD8C6}"/>
              </a:ext>
            </a:extLst>
          </p:cNvPr>
          <p:cNvCxnSpPr>
            <a:cxnSpLocks/>
          </p:cNvCxnSpPr>
          <p:nvPr/>
        </p:nvCxnSpPr>
        <p:spPr>
          <a:xfrm>
            <a:off x="1758595" y="6010182"/>
            <a:ext cx="5176774" cy="0"/>
          </a:xfrm>
          <a:prstGeom prst="line">
            <a:avLst/>
          </a:prstGeom>
          <a:ln>
            <a:solidFill>
              <a:srgbClr val="18306D"/>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3420470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8EB6E95-9C89-4CFF-A598-F278D0DFB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74CD0F4-EA2A-4E5D-AE73-1112C1CA2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7B808D3-8A41-A9B5-9C67-CB9F7D0AE585}"/>
              </a:ext>
            </a:extLst>
          </p:cNvPr>
          <p:cNvSpPr>
            <a:spLocks noGrp="1"/>
          </p:cNvSpPr>
          <p:nvPr>
            <p:ph type="ctrTitle"/>
          </p:nvPr>
        </p:nvSpPr>
        <p:spPr>
          <a:xfrm>
            <a:off x="3571287" y="270341"/>
            <a:ext cx="6196391" cy="4127194"/>
          </a:xfrm>
        </p:spPr>
        <p:txBody>
          <a:bodyPr anchor="ctr">
            <a:normAutofit/>
          </a:bodyPr>
          <a:lstStyle/>
          <a:p>
            <a:pPr algn="l"/>
            <a:r>
              <a:rPr lang="en-US" sz="5200">
                <a:solidFill>
                  <a:schemeClr val="tx2"/>
                </a:solidFill>
              </a:rPr>
              <a:t>Public Listening Conference: FHFA Duty to Serve 2025-2027</a:t>
            </a:r>
          </a:p>
        </p:txBody>
      </p:sp>
      <p:sp>
        <p:nvSpPr>
          <p:cNvPr id="3" name="Subtitle 2">
            <a:extLst>
              <a:ext uri="{FF2B5EF4-FFF2-40B4-BE49-F238E27FC236}">
                <a16:creationId xmlns:a16="http://schemas.microsoft.com/office/drawing/2014/main" id="{4CEC2C8B-299A-E6B7-E5B4-DA0C93AFE60E}"/>
              </a:ext>
            </a:extLst>
          </p:cNvPr>
          <p:cNvSpPr>
            <a:spLocks noGrp="1"/>
          </p:cNvSpPr>
          <p:nvPr>
            <p:ph type="subTitle" idx="1"/>
          </p:nvPr>
        </p:nvSpPr>
        <p:spPr>
          <a:xfrm>
            <a:off x="373435" y="3814606"/>
            <a:ext cx="8888941" cy="2849084"/>
          </a:xfrm>
        </p:spPr>
        <p:txBody>
          <a:bodyPr anchor="ctr">
            <a:normAutofit/>
          </a:bodyPr>
          <a:lstStyle/>
          <a:p>
            <a:pPr algn="l"/>
            <a:r>
              <a:rPr lang="en-US" dirty="0">
                <a:solidFill>
                  <a:schemeClr val="tx2"/>
                </a:solidFill>
              </a:rPr>
              <a:t>Presented by: Demetrius Roberts, MHA, PMP</a:t>
            </a:r>
          </a:p>
          <a:p>
            <a:pPr algn="l"/>
            <a:r>
              <a:rPr lang="en-US" dirty="0">
                <a:solidFill>
                  <a:schemeClr val="tx2"/>
                </a:solidFill>
              </a:rPr>
              <a:t>17 July 2024</a:t>
            </a:r>
          </a:p>
          <a:p>
            <a:pPr algn="l"/>
            <a:endParaRPr lang="en-US" b="1" u="sng" dirty="0">
              <a:solidFill>
                <a:schemeClr val="tx2"/>
              </a:solidFill>
            </a:endParaRPr>
          </a:p>
          <a:p>
            <a:pPr algn="l"/>
            <a:r>
              <a:rPr lang="en-US" b="1" u="sng" dirty="0">
                <a:solidFill>
                  <a:schemeClr val="tx2"/>
                </a:solidFill>
              </a:rPr>
              <a:t>Location: Upper Marlboro, MD, 20774</a:t>
            </a:r>
          </a:p>
        </p:txBody>
      </p:sp>
      <p:grpSp>
        <p:nvGrpSpPr>
          <p:cNvPr id="16" name="Group 15">
            <a:extLst>
              <a:ext uri="{FF2B5EF4-FFF2-40B4-BE49-F238E27FC236}">
                <a16:creationId xmlns:a16="http://schemas.microsoft.com/office/drawing/2014/main" id="{A1EDC8FC-C3D1-4FE4-8E66-29767478DB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7" name="Freeform: Shape 16">
              <a:extLst>
                <a:ext uri="{FF2B5EF4-FFF2-40B4-BE49-F238E27FC236}">
                  <a16:creationId xmlns:a16="http://schemas.microsoft.com/office/drawing/2014/main" id="{51638344-E7F0-4958-8208-ADCB82256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4E1970FB-4D97-4834-84EC-E48B27CC1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CEA7D5D6-1774-4826-A365-56CA591C9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C9CE5CDD-EDFB-416F-889C-A7DB46A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Date Placeholder 4">
            <a:extLst>
              <a:ext uri="{FF2B5EF4-FFF2-40B4-BE49-F238E27FC236}">
                <a16:creationId xmlns:a16="http://schemas.microsoft.com/office/drawing/2014/main" id="{3B6152D9-437D-ACF0-2F36-12A1F5577399}"/>
              </a:ext>
            </a:extLst>
          </p:cNvPr>
          <p:cNvSpPr>
            <a:spLocks noGrp="1"/>
          </p:cNvSpPr>
          <p:nvPr>
            <p:ph type="dt" sz="half" idx="10"/>
          </p:nvPr>
        </p:nvSpPr>
        <p:spPr>
          <a:xfrm>
            <a:off x="804672"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8C11FB7C-36A3-B849-8EF6-34B265472703}"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7/16/2024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22" name="Group 21">
            <a:extLst>
              <a:ext uri="{FF2B5EF4-FFF2-40B4-BE49-F238E27FC236}">
                <a16:creationId xmlns:a16="http://schemas.microsoft.com/office/drawing/2014/main" id="{1BC136B2-4D8D-4561-95D5-56167F411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114799"/>
            <a:ext cx="3655725" cy="2743201"/>
            <a:chOff x="-305" y="-1"/>
            <a:chExt cx="3832880" cy="2876136"/>
          </a:xfrm>
        </p:grpSpPr>
        <p:sp>
          <p:nvSpPr>
            <p:cNvPr id="23" name="Freeform: Shape 22">
              <a:extLst>
                <a:ext uri="{FF2B5EF4-FFF2-40B4-BE49-F238E27FC236}">
                  <a16:creationId xmlns:a16="http://schemas.microsoft.com/office/drawing/2014/main" id="{2C3B060E-7597-4B31-9EBE-16DBC974C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937A35E4-8449-4A65-9CFF-F87916203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25774B36-1747-45AE-82C4-C5BA90C51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0022F94E-D4FB-4369-A3EE-7D82330BA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Footer Placeholder 5">
            <a:extLst>
              <a:ext uri="{FF2B5EF4-FFF2-40B4-BE49-F238E27FC236}">
                <a16:creationId xmlns:a16="http://schemas.microsoft.com/office/drawing/2014/main" id="{1EA80382-2626-5548-FA65-200F974BEC5F}"/>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600" b="0" i="0" u="none" strike="noStrike" kern="1200" cap="none" spc="0" normalizeH="0" baseline="0" noProof="0">
                <a:ln>
                  <a:noFill/>
                </a:ln>
                <a:solidFill>
                  <a:prstClr val="black">
                    <a:tint val="82000"/>
                  </a:prstClr>
                </a:solidFill>
                <a:effectLst/>
                <a:uLnTx/>
                <a:uFillTx/>
                <a:latin typeface="Aptos" panose="02110004020202020204"/>
                <a:ea typeface="+mn-ea"/>
                <a:cs typeface="+mn-cs"/>
              </a:rPr>
              <a:t>Demetrius Roberts | Response to Public Conference for Freddie Mac Duty To Serve Proposal | Restricted to the internal use and administration of the FHFA  | Redistribution restricted outside of scope of FHFA use please contact author</a:t>
            </a:r>
          </a:p>
        </p:txBody>
      </p:sp>
      <p:sp>
        <p:nvSpPr>
          <p:cNvPr id="7" name="Slide Number Placeholder 6">
            <a:extLst>
              <a:ext uri="{FF2B5EF4-FFF2-40B4-BE49-F238E27FC236}">
                <a16:creationId xmlns:a16="http://schemas.microsoft.com/office/drawing/2014/main" id="{F5BAF6A6-EC0F-9525-7EB3-F623D578667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7550948-AA3D-1C4D-963D-5266464CF3C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2628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DESIGN_ID_FHFA_BRAND" val="dqLwVlI9"/>
  <p:tag name="ARTICULATE_DESIGN_ID_LIGHT BACKGROUND" val="ljP3pD6m"/>
  <p:tag name="ARTICULATE_DESIGN_ID_DARK BACKGROUND" val="4fYD0GpS"/>
  <p:tag name="ARTICULATE_DESIGN_ID_DIVIDERS" val="26ipJNsi"/>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HFA_Brand">
  <a:themeElements>
    <a:clrScheme name="FHFA Brand Colors">
      <a:dk1>
        <a:srgbClr val="4D4F53"/>
      </a:dk1>
      <a:lt1>
        <a:srgbClr val="FFFFFF"/>
      </a:lt1>
      <a:dk2>
        <a:srgbClr val="00338D"/>
      </a:dk2>
      <a:lt2>
        <a:srgbClr val="E0DED8"/>
      </a:lt2>
      <a:accent1>
        <a:srgbClr val="B2B4B3"/>
      </a:accent1>
      <a:accent2>
        <a:srgbClr val="CD202C"/>
      </a:accent2>
      <a:accent3>
        <a:srgbClr val="1C6EBC"/>
      </a:accent3>
      <a:accent4>
        <a:srgbClr val="850057"/>
      </a:accent4>
      <a:accent5>
        <a:srgbClr val="008542"/>
      </a:accent5>
      <a:accent6>
        <a:srgbClr val="EEAF00"/>
      </a:accent6>
      <a:hlink>
        <a:srgbClr val="6A4735"/>
      </a:hlink>
      <a:folHlink>
        <a:srgbClr val="4D4F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_Stone Background update.pptx" id="{4E8604C9-045B-4844-BE35-E70D76234704}" vid="{FCBB9113-7515-4B53-B38B-0D4BE1807E0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ight Background">
  <a:themeElements>
    <a:clrScheme name="FHFA Brand Colors">
      <a:dk1>
        <a:srgbClr val="4D4F53"/>
      </a:dk1>
      <a:lt1>
        <a:srgbClr val="FFFFFF"/>
      </a:lt1>
      <a:dk2>
        <a:srgbClr val="00338D"/>
      </a:dk2>
      <a:lt2>
        <a:srgbClr val="E0DED8"/>
      </a:lt2>
      <a:accent1>
        <a:srgbClr val="B2B4B3"/>
      </a:accent1>
      <a:accent2>
        <a:srgbClr val="CD202C"/>
      </a:accent2>
      <a:accent3>
        <a:srgbClr val="1C6EBC"/>
      </a:accent3>
      <a:accent4>
        <a:srgbClr val="850057"/>
      </a:accent4>
      <a:accent5>
        <a:srgbClr val="008542"/>
      </a:accent5>
      <a:accent6>
        <a:srgbClr val="EEAF00"/>
      </a:accent6>
      <a:hlink>
        <a:srgbClr val="6A4735"/>
      </a:hlink>
      <a:folHlink>
        <a:srgbClr val="4D4F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_Stone Background update.pptx" id="{4E8604C9-045B-4844-BE35-E70D76234704}" vid="{E0CA62C5-4520-4770-B2D9-7B02F756181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Stone Background update.pptx" id="{4E8604C9-045B-4844-BE35-E70D76234704}" vid="{5E7C5DC8-2060-45F0-8845-1BE69AE7B261}"/>
    </a:ext>
  </a:extLst>
</a:theme>
</file>

<file path=ppt/theme/theme4.xml><?xml version="1.0" encoding="utf-8"?>
<a:theme xmlns:a="http://schemas.openxmlformats.org/drawingml/2006/main" name="Dark Background">
  <a:themeElements>
    <a:clrScheme name="FHFA Brand Colors">
      <a:dk1>
        <a:srgbClr val="4D4F53"/>
      </a:dk1>
      <a:lt1>
        <a:srgbClr val="FFFFFF"/>
      </a:lt1>
      <a:dk2>
        <a:srgbClr val="00338D"/>
      </a:dk2>
      <a:lt2>
        <a:srgbClr val="E0DED8"/>
      </a:lt2>
      <a:accent1>
        <a:srgbClr val="B2B4B3"/>
      </a:accent1>
      <a:accent2>
        <a:srgbClr val="CD202C"/>
      </a:accent2>
      <a:accent3>
        <a:srgbClr val="1C6EBC"/>
      </a:accent3>
      <a:accent4>
        <a:srgbClr val="850057"/>
      </a:accent4>
      <a:accent5>
        <a:srgbClr val="008542"/>
      </a:accent5>
      <a:accent6>
        <a:srgbClr val="EEAF00"/>
      </a:accent6>
      <a:hlink>
        <a:srgbClr val="6A4735"/>
      </a:hlink>
      <a:folHlink>
        <a:srgbClr val="4D4F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_Stone Background update.pptx" id="{4E8604C9-045B-4844-BE35-E70D76234704}" vid="{B2EAB4FC-C2AF-4D5C-8B66-884C1ABEB0D8}"/>
    </a:ext>
  </a:extLst>
</a:theme>
</file>

<file path=ppt/theme/theme5.xml><?xml version="1.0" encoding="utf-8"?>
<a:theme xmlns:a="http://schemas.openxmlformats.org/drawingml/2006/main" name="Dividers">
  <a:themeElements>
    <a:clrScheme name="FHFA Brand Colors">
      <a:dk1>
        <a:srgbClr val="4D4F53"/>
      </a:dk1>
      <a:lt1>
        <a:srgbClr val="FFFFFF"/>
      </a:lt1>
      <a:dk2>
        <a:srgbClr val="00338D"/>
      </a:dk2>
      <a:lt2>
        <a:srgbClr val="E0DED8"/>
      </a:lt2>
      <a:accent1>
        <a:srgbClr val="B2B4B3"/>
      </a:accent1>
      <a:accent2>
        <a:srgbClr val="CD202C"/>
      </a:accent2>
      <a:accent3>
        <a:srgbClr val="1C6EBC"/>
      </a:accent3>
      <a:accent4>
        <a:srgbClr val="850057"/>
      </a:accent4>
      <a:accent5>
        <a:srgbClr val="008542"/>
      </a:accent5>
      <a:accent6>
        <a:srgbClr val="EEAF00"/>
      </a:accent6>
      <a:hlink>
        <a:srgbClr val="6A4735"/>
      </a:hlink>
      <a:folHlink>
        <a:srgbClr val="4D4F5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_Stone Background update.pptx" id="{4E8604C9-045B-4844-BE35-E70D76234704}" vid="{3E0C4F7E-C2D5-48EA-88C2-04AB372240D3}"/>
    </a:ext>
  </a:extLst>
</a:theme>
</file>

<file path=ppt/theme/theme6.xml><?xml version="1.0" encoding="utf-8"?>
<a:theme xmlns:a="http://schemas.openxmlformats.org/drawingml/2006/main" name="Cover and closing slides">
  <a:themeElements>
    <a:clrScheme name="Fannie Mae Color Palette 2">
      <a:dk1>
        <a:srgbClr val="121212"/>
      </a:dk1>
      <a:lt1>
        <a:srgbClr val="FFFFFF"/>
      </a:lt1>
      <a:dk2>
        <a:srgbClr val="05304D"/>
      </a:dk2>
      <a:lt2>
        <a:srgbClr val="EDEBE9"/>
      </a:lt2>
      <a:accent1>
        <a:srgbClr val="085280"/>
      </a:accent1>
      <a:accent2>
        <a:srgbClr val="238196"/>
      </a:accent2>
      <a:accent3>
        <a:srgbClr val="C55422"/>
      </a:accent3>
      <a:accent4>
        <a:srgbClr val="FFB400"/>
      </a:accent4>
      <a:accent5>
        <a:srgbClr val="2C6937"/>
      </a:accent5>
      <a:accent6>
        <a:srgbClr val="911A5B"/>
      </a:accent6>
      <a:hlink>
        <a:srgbClr val="085280"/>
      </a:hlink>
      <a:folHlink>
        <a:srgbClr val="911A5B"/>
      </a:folHlink>
    </a:clrScheme>
    <a:fontScheme name="Fannie Mae Brand 2.0">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lnSpc>
            <a:spcPct val="90000"/>
          </a:lnSpc>
          <a:spcAft>
            <a:spcPts val="1200"/>
          </a:spcAf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s">
  <a:themeElements>
    <a:clrScheme name="Fannie Mae Color Palette 2">
      <a:dk1>
        <a:srgbClr val="121212"/>
      </a:dk1>
      <a:lt1>
        <a:srgbClr val="FFFFFF"/>
      </a:lt1>
      <a:dk2>
        <a:srgbClr val="05304D"/>
      </a:dk2>
      <a:lt2>
        <a:srgbClr val="EDEBE9"/>
      </a:lt2>
      <a:accent1>
        <a:srgbClr val="085280"/>
      </a:accent1>
      <a:accent2>
        <a:srgbClr val="238196"/>
      </a:accent2>
      <a:accent3>
        <a:srgbClr val="C55422"/>
      </a:accent3>
      <a:accent4>
        <a:srgbClr val="FFB400"/>
      </a:accent4>
      <a:accent5>
        <a:srgbClr val="2C6937"/>
      </a:accent5>
      <a:accent6>
        <a:srgbClr val="911A5B"/>
      </a:accent6>
      <a:hlink>
        <a:srgbClr val="085280"/>
      </a:hlink>
      <a:folHlink>
        <a:srgbClr val="911A5B"/>
      </a:folHlink>
    </a:clrScheme>
    <a:fontScheme name="Fannie Mae Brand 2.0">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lnSpc>
            <a:spcPct val="90000"/>
          </a:lnSpc>
          <a:spcAft>
            <a:spcPts val="1200"/>
          </a:spcAf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ontent slides">
  <a:themeElements>
    <a:clrScheme name="Fannie Mae Color Palette 2">
      <a:dk1>
        <a:srgbClr val="121212"/>
      </a:dk1>
      <a:lt1>
        <a:srgbClr val="FFFFFF"/>
      </a:lt1>
      <a:dk2>
        <a:srgbClr val="05304D"/>
      </a:dk2>
      <a:lt2>
        <a:srgbClr val="EDEBE9"/>
      </a:lt2>
      <a:accent1>
        <a:srgbClr val="085280"/>
      </a:accent1>
      <a:accent2>
        <a:srgbClr val="238196"/>
      </a:accent2>
      <a:accent3>
        <a:srgbClr val="C55422"/>
      </a:accent3>
      <a:accent4>
        <a:srgbClr val="FFB400"/>
      </a:accent4>
      <a:accent5>
        <a:srgbClr val="2C6937"/>
      </a:accent5>
      <a:accent6>
        <a:srgbClr val="911A5B"/>
      </a:accent6>
      <a:hlink>
        <a:srgbClr val="085280"/>
      </a:hlink>
      <a:folHlink>
        <a:srgbClr val="911A5B"/>
      </a:folHlink>
    </a:clrScheme>
    <a:fontScheme name="Fannie Mae Brand 2.0">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lnSpc>
            <a:spcPct val="90000"/>
          </a:lnSpc>
          <a:spcAft>
            <a:spcPts val="1200"/>
          </a:spcAf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092653C5114048BB4062E7F62A0BF3" ma:contentTypeVersion="0" ma:contentTypeDescription="Create a new document." ma:contentTypeScope="" ma:versionID="806e9ae6c0a9d723136bd0019c8751e0">
  <xsd:schema xmlns:xsd="http://www.w3.org/2001/XMLSchema" xmlns:xs="http://www.w3.org/2001/XMLSchema" xmlns:p="http://schemas.microsoft.com/office/2006/metadata/properties" targetNamespace="http://schemas.microsoft.com/office/2006/metadata/properties" ma:root="true" ma:fieldsID="1e1dc27185869094906a168146f8b23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104685-7DF6-40D0-9696-8EBE0F51987E}">
  <ds:schemaRefs>
    <ds:schemaRef ds:uri="http://schemas.microsoft.com/sharepoint/v3/contenttype/forms"/>
  </ds:schemaRefs>
</ds:datastoreItem>
</file>

<file path=customXml/itemProps2.xml><?xml version="1.0" encoding="utf-8"?>
<ds:datastoreItem xmlns:ds="http://schemas.openxmlformats.org/officeDocument/2006/customXml" ds:itemID="{E8239FCE-1F6A-4936-873D-E9A3DF893B02}">
  <ds:schemaRef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www.w3.org/XML/1998/namespace"/>
    <ds:schemaRef ds:uri="http://purl.org/dc/dcmityp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E1FE181-3CDD-4D38-B635-85564E28B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Wide Screen FHFA Template</Template>
  <TotalTime>208</TotalTime>
  <Words>3645</Words>
  <Application>Microsoft Office PowerPoint</Application>
  <PresentationFormat>Widescreen</PresentationFormat>
  <Paragraphs>290</Paragraphs>
  <Slides>21</Slides>
  <Notes>8</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21</vt:i4>
      </vt:variant>
    </vt:vector>
  </HeadingPairs>
  <TitlesOfParts>
    <vt:vector size="40" baseType="lpstr">
      <vt:lpstr>Aptos</vt:lpstr>
      <vt:lpstr>Aptos Display</vt:lpstr>
      <vt:lpstr>Arial</vt:lpstr>
      <vt:lpstr>Arial,Sans-Serif</vt:lpstr>
      <vt:lpstr>Calibri</vt:lpstr>
      <vt:lpstr>Calibri Light</vt:lpstr>
      <vt:lpstr>Lato</vt:lpstr>
      <vt:lpstr>Source Sans Pro</vt:lpstr>
      <vt:lpstr>Times New Roman</vt:lpstr>
      <vt:lpstr>FHFA_Brand</vt:lpstr>
      <vt:lpstr>Light Background</vt:lpstr>
      <vt:lpstr>Custom Design</vt:lpstr>
      <vt:lpstr>Dark Background</vt:lpstr>
      <vt:lpstr>Dividers</vt:lpstr>
      <vt:lpstr>Cover and closing slides</vt:lpstr>
      <vt:lpstr>Content slides</vt:lpstr>
      <vt:lpstr>1_Content slides</vt:lpstr>
      <vt:lpstr>Office Theme</vt:lpstr>
      <vt:lpstr>1_Office Theme</vt:lpstr>
      <vt:lpstr>PowerPoint Presentation</vt:lpstr>
      <vt:lpstr>Affordable Housing Preservation</vt:lpstr>
      <vt:lpstr>PowerPoint Presentation</vt:lpstr>
      <vt:lpstr>PowerPoint Presentation</vt:lpstr>
      <vt:lpstr>PowerPoint Presentation</vt:lpstr>
      <vt:lpstr>PowerPoint Presentation</vt:lpstr>
      <vt:lpstr>2024 Duty to Serve Public Listening Sessions</vt:lpstr>
      <vt:lpstr>PowerPoint Presentation</vt:lpstr>
      <vt:lpstr>Public Listening Conference: FHFA Duty to Serve 2025-2027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Positionality </vt:lpstr>
      <vt:lpstr>Positionally cont’d  </vt:lpstr>
      <vt:lpstr>Contact Information</vt:lpstr>
      <vt:lpstr>PowerPoint Presentation</vt:lpstr>
      <vt:lpstr>2024 Duty to Serve Public Listening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Short, Phuong</dc:creator>
  <cp:lastModifiedBy>Short, Phuong</cp:lastModifiedBy>
  <cp:revision>7</cp:revision>
  <cp:lastPrinted>2013-12-17T19:19:44Z</cp:lastPrinted>
  <dcterms:created xsi:type="dcterms:W3CDTF">2023-07-17T12:51:51Z</dcterms:created>
  <dcterms:modified xsi:type="dcterms:W3CDTF">2024-07-16T13:17:11Z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0x01010028092653C5114048BB4062E7F62A0BF3</vt:lpwstr>
  </property>
  <property fmtid="{D5CDD505-2E9C-101B-9397-08002B2CF9AE}" pid="3" name="ArticulateGUID">
    <vt:lpwstr>7C4E1635-F270-419D-9743-12C579EA28C3</vt:lpwstr>
  </property>
  <property fmtid="{D5CDD505-2E9C-101B-9397-08002B2CF9AE}" pid="4" name="ArticulatePath">
    <vt:lpwstr>Template_Stone Background</vt:lpwstr>
  </property>
</Properties>
</file>