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648" r:id="rId5"/>
    <p:sldMasterId id="2147483702" r:id="rId6"/>
    <p:sldMasterId id="2147483672" r:id="rId7"/>
    <p:sldMasterId id="2147483677" r:id="rId8"/>
    <p:sldMasterId id="2147483712" r:id="rId9"/>
    <p:sldMasterId id="2147483723" r:id="rId10"/>
    <p:sldMasterId id="2147483739" r:id="rId11"/>
    <p:sldMasterId id="2147483755" r:id="rId12"/>
  </p:sldMasterIdLst>
  <p:notesMasterIdLst>
    <p:notesMasterId r:id="rId21"/>
  </p:notesMasterIdLst>
  <p:handoutMasterIdLst>
    <p:handoutMasterId r:id="rId22"/>
  </p:handoutMasterIdLst>
  <p:sldIdLst>
    <p:sldId id="270" r:id="rId13"/>
    <p:sldId id="2147375150" r:id="rId14"/>
    <p:sldId id="2147375151" r:id="rId15"/>
    <p:sldId id="256" r:id="rId16"/>
    <p:sldId id="2147375152" r:id="rId17"/>
    <p:sldId id="257" r:id="rId18"/>
    <p:sldId id="292" r:id="rId19"/>
    <p:sldId id="294" r:id="rId20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na Fleming" initials="YS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8306D"/>
    <a:srgbClr val="000000"/>
    <a:srgbClr val="4C6DA1"/>
    <a:srgbClr val="004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7" autoAdjust="0"/>
  </p:normalViewPr>
  <p:slideViewPr>
    <p:cSldViewPr snapToGrid="0" snapToObjects="1">
      <p:cViewPr varScale="1">
        <p:scale>
          <a:sx n="113" d="100"/>
          <a:sy n="113" d="100"/>
        </p:scale>
        <p:origin x="510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0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18A2-881F-2C45-A8FA-EFB71EF08730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D9D3E-B33A-FE44-82D0-AC509F235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92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6C241-9D21-3B49-A92F-098113DCBF8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AC3DB-D8BE-B042-AFDE-256D34EBB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368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sv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7.png"/><Relationship Id="rId4" Type="http://schemas.openxmlformats.org/officeDocument/2006/relationships/image" Target="../media/image11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673" y="5954131"/>
            <a:ext cx="8045216" cy="45162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cap="all">
                <a:solidFill>
                  <a:srgbClr val="4D4F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633183"/>
            <a:ext cx="5386917" cy="264620"/>
          </a:xfrm>
        </p:spPr>
        <p:txBody>
          <a:bodyPr anchor="t">
            <a:noAutofit/>
          </a:bodyPr>
          <a:lstStyle>
            <a:lvl1pPr>
              <a:defRPr sz="1400" spc="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09606" y="811320"/>
            <a:ext cx="5389033" cy="444573"/>
          </a:xfrm>
        </p:spPr>
        <p:txBody>
          <a:bodyPr anchor="t">
            <a:noAutofit/>
          </a:bodyPr>
          <a:lstStyle>
            <a:lvl1pPr>
              <a:defRPr sz="2000" b="1" spc="0"/>
            </a:lvl1pPr>
            <a:lvl2pPr>
              <a:defRPr sz="2000" b="1" spc="0"/>
            </a:lvl2pPr>
            <a:lvl3pPr>
              <a:defRPr sz="2000" b="1" spc="0"/>
            </a:lvl3pPr>
            <a:lvl4pPr>
              <a:defRPr sz="2000" b="1" spc="0"/>
            </a:lvl4pPr>
            <a:lvl5pPr>
              <a:defRPr sz="2000" b="1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283527" y="-12471"/>
            <a:ext cx="1641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93CEA5-6F01-4479-AB85-AFC10AB7D41A}"/>
              </a:ext>
            </a:extLst>
          </p:cNvPr>
          <p:cNvCxnSpPr>
            <a:cxnSpLocks/>
          </p:cNvCxnSpPr>
          <p:nvPr userDrawn="1"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424824B-DEFF-412D-85C0-42FD1E040B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0ED8B1-F74D-408F-9D18-49CA6AE29ECA}"/>
              </a:ext>
            </a:extLst>
          </p:cNvPr>
          <p:cNvCxnSpPr>
            <a:cxnSpLocks/>
          </p:cNvCxnSpPr>
          <p:nvPr userDrawn="1"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50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5A951-2770-4646-9711-56D9B37A8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35442-5652-4A21-BC19-1F2B559B7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AA2088AD-6A03-4CE7-9EA7-9A00D4E49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221DB6FC-0746-4C33-8924-47442EA20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3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67D-5E5D-401F-803B-D3D9AD232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6CFF4-759A-44CB-9282-22B64DC74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69B06-50DD-41F5-AA55-5A1F36EE5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8F3AC-509C-4A5D-A31D-DC9BFE9A2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C7186D-7286-4454-A7D6-AB7E95264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951AB03E-AC67-4F7B-8C6B-C239A3183C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24B8F18F-FA81-401E-8272-AD2E7ADD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4414E984-F4A9-4EA9-8F0D-E5EAE0C37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DD81C74-4CDE-473C-9D9C-F5D7D7C62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0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E4F4-D5B5-4E11-9D3C-D20C374C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CA715-4738-41F8-AC76-0EB2CBEDF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5A66D-62F2-4900-B60F-1BE170D94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2CFC6BAB-0F6F-43DE-B819-8A189BA63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D96DE686-FF76-4C74-9E78-458A73B91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11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56274-8565-420E-BADE-5F7FD1E0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B12D2E-D60D-4B57-AA5E-084C6FB42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C79F0-14C3-4D4F-AC4A-FCCAACCE1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4F605-BFCF-40B0-A241-6EC66058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65A22-F267-4364-B326-9EBE52D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C77ED-E719-43EA-8B6E-A9343A53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CA5D4-6AB1-414C-870F-7D46724C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40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02167" y="1270004"/>
            <a:ext cx="10972800" cy="44591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43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637" y="1411111"/>
            <a:ext cx="53848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111"/>
            <a:ext cx="53848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209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348" y="1241780"/>
            <a:ext cx="5386917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348" y="1880272"/>
            <a:ext cx="5386917" cy="3764175"/>
          </a:xfrm>
        </p:spPr>
        <p:txBody>
          <a:bodyPr>
            <a:norm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241780"/>
            <a:ext cx="5389033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1880272"/>
            <a:ext cx="5389033" cy="3764175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76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299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9125147" y="339799"/>
            <a:ext cx="2844800" cy="365125"/>
          </a:xfrm>
        </p:spPr>
        <p:txBody>
          <a:bodyPr/>
          <a:lstStyle>
            <a:lvl1pPr>
              <a:defRPr>
                <a:solidFill>
                  <a:srgbClr val="4D4F53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609600" y="302685"/>
            <a:ext cx="7416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30A6D1-BB76-4F08-87AC-5FA505F8C93D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52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673" y="5954131"/>
            <a:ext cx="8045216" cy="45162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cap="all">
                <a:solidFill>
                  <a:srgbClr val="4D4F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633183"/>
            <a:ext cx="5386917" cy="264620"/>
          </a:xfrm>
        </p:spPr>
        <p:txBody>
          <a:bodyPr anchor="t">
            <a:noAutofit/>
          </a:bodyPr>
          <a:lstStyle>
            <a:lvl1pPr>
              <a:defRPr sz="1400" spc="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41C3CE-025C-4715-953D-3EABBFDC46B5}"/>
              </a:ext>
            </a:extLst>
          </p:cNvPr>
          <p:cNvCxnSpPr>
            <a:cxnSpLocks/>
          </p:cNvCxnSpPr>
          <p:nvPr userDrawn="1"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2E742CA-55E2-465B-B9B8-CD3E762EB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6DF53-8710-4FFF-8860-FB4904EE8A1E}"/>
              </a:ext>
            </a:extLst>
          </p:cNvPr>
          <p:cNvCxnSpPr>
            <a:cxnSpLocks/>
          </p:cNvCxnSpPr>
          <p:nvPr userDrawn="1"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6805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9125147" y="339799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INE-rev_4_3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29" y="376035"/>
            <a:ext cx="12192000" cy="71323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05623-883B-48CE-B6BB-79C407894971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066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437D36A6-38EC-2E45-AD3D-6C8685B3AF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505" y="6089901"/>
            <a:ext cx="2096894" cy="62179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0C74AE4-3A4D-CF4F-9415-EC961010C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9753600" cy="6852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481CE969-A691-3E44-A323-E09EB2975A9E}"/>
              </a:ext>
            </a:extLst>
          </p:cNvPr>
          <p:cNvSpPr/>
          <p:nvPr userDrawn="1"/>
        </p:nvSpPr>
        <p:spPr>
          <a:xfrm>
            <a:off x="914400" y="914400"/>
            <a:ext cx="858519" cy="100965"/>
          </a:xfrm>
          <a:custGeom>
            <a:avLst/>
            <a:gdLst/>
            <a:ahLst/>
            <a:cxnLst/>
            <a:rect l="l" t="t" r="r" b="b"/>
            <a:pathLst>
              <a:path w="858520" h="100964">
                <a:moveTo>
                  <a:pt x="0" y="100584"/>
                </a:moveTo>
                <a:lnTo>
                  <a:pt x="858011" y="100584"/>
                </a:lnTo>
                <a:lnTo>
                  <a:pt x="858011" y="0"/>
                </a:lnTo>
                <a:lnTo>
                  <a:pt x="0" y="0"/>
                </a:lnTo>
                <a:lnTo>
                  <a:pt x="0" y="100584"/>
                </a:lnTo>
                <a:close/>
              </a:path>
            </a:pathLst>
          </a:custGeom>
          <a:solidFill>
            <a:srgbClr val="FF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44A4E00-7F18-884E-A02A-4A96B0795A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157984"/>
            <a:ext cx="8088424" cy="443198"/>
          </a:xfrm>
        </p:spPr>
        <p:txBody>
          <a:bodyPr/>
          <a:lstStyle>
            <a:lvl1pPr>
              <a:defRPr sz="3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D64DD5B-EF5E-C04D-8E4C-97E039C56D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202772"/>
            <a:ext cx="8088424" cy="332399"/>
          </a:xfrm>
        </p:spPr>
        <p:txBody>
          <a:bodyPr/>
          <a:lstStyle>
            <a:lvl1pPr>
              <a:defRPr sz="24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929B1-940D-10F9-69BD-AE1A40AAC22A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</p:spTree>
    <p:extLst>
      <p:ext uri="{BB962C8B-B14F-4D97-AF65-F5344CB8AC3E}">
        <p14:creationId xmlns:p14="http://schemas.microsoft.com/office/powerpoint/2010/main" val="1533580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0A26-98E5-0B42-9AC7-B49241491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742185"/>
            <a:ext cx="9753600" cy="6852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1B5A447A-67BD-BF41-BE8B-CC1A1A89E3CB}"/>
              </a:ext>
            </a:extLst>
          </p:cNvPr>
          <p:cNvSpPr/>
          <p:nvPr userDrawn="1"/>
        </p:nvSpPr>
        <p:spPr>
          <a:xfrm>
            <a:off x="914400" y="2286000"/>
            <a:ext cx="858519" cy="100965"/>
          </a:xfrm>
          <a:custGeom>
            <a:avLst/>
            <a:gdLst/>
            <a:ahLst/>
            <a:cxnLst/>
            <a:rect l="l" t="t" r="r" b="b"/>
            <a:pathLst>
              <a:path w="858520" h="100964">
                <a:moveTo>
                  <a:pt x="0" y="100584"/>
                </a:moveTo>
                <a:lnTo>
                  <a:pt x="858011" y="100584"/>
                </a:lnTo>
                <a:lnTo>
                  <a:pt x="858011" y="0"/>
                </a:lnTo>
                <a:lnTo>
                  <a:pt x="0" y="0"/>
                </a:lnTo>
                <a:lnTo>
                  <a:pt x="0" y="100584"/>
                </a:lnTo>
                <a:close/>
              </a:path>
            </a:pathLst>
          </a:custGeom>
          <a:solidFill>
            <a:srgbClr val="FF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0EDF683-1B8F-9844-82DD-FB790BCE0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1"/>
            <a:ext cx="12252960" cy="1378459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1F336FF-EE3D-CD49-A57E-D8D7917B8E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29093"/>
            <a:ext cx="8088424" cy="443198"/>
          </a:xfrm>
        </p:spPr>
        <p:txBody>
          <a:bodyPr/>
          <a:lstStyle>
            <a:lvl1pPr>
              <a:defRPr sz="3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160A90-74CA-774C-9971-5D2FCFF86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4574372"/>
            <a:ext cx="8088424" cy="332399"/>
          </a:xfrm>
        </p:spPr>
        <p:txBody>
          <a:bodyPr/>
          <a:lstStyle>
            <a:lvl1pPr>
              <a:defRPr sz="24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DD2A354-F188-684D-845C-E58D473C30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CF4463-8777-EE49-B421-E07625B6C779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</p:spTree>
    <p:extLst>
      <p:ext uri="{BB962C8B-B14F-4D97-AF65-F5344CB8AC3E}">
        <p14:creationId xmlns:p14="http://schemas.microsoft.com/office/powerpoint/2010/main" val="1993415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2352D-98BB-6F40-8FE0-7ADDF7FC1F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867400" cy="666520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1B5A447A-67BD-BF41-BE8B-CC1A1A89E3CB}"/>
              </a:ext>
            </a:extLst>
          </p:cNvPr>
          <p:cNvSpPr/>
          <p:nvPr userDrawn="1"/>
        </p:nvSpPr>
        <p:spPr>
          <a:xfrm>
            <a:off x="6331286" y="914400"/>
            <a:ext cx="858519" cy="100965"/>
          </a:xfrm>
          <a:custGeom>
            <a:avLst/>
            <a:gdLst/>
            <a:ahLst/>
            <a:cxnLst/>
            <a:rect l="l" t="t" r="r" b="b"/>
            <a:pathLst>
              <a:path w="858520" h="100964">
                <a:moveTo>
                  <a:pt x="0" y="100584"/>
                </a:moveTo>
                <a:lnTo>
                  <a:pt x="858011" y="100584"/>
                </a:lnTo>
                <a:lnTo>
                  <a:pt x="858011" y="0"/>
                </a:lnTo>
                <a:lnTo>
                  <a:pt x="0" y="0"/>
                </a:lnTo>
                <a:lnTo>
                  <a:pt x="0" y="100584"/>
                </a:lnTo>
                <a:close/>
              </a:path>
            </a:pathLst>
          </a:custGeom>
          <a:solidFill>
            <a:srgbClr val="FFB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7A4E0A3-611B-614C-9AE8-50CA076E11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24600" y="3529093"/>
            <a:ext cx="5026022" cy="443198"/>
          </a:xfrm>
        </p:spPr>
        <p:txBody>
          <a:bodyPr/>
          <a:lstStyle>
            <a:lvl1pPr>
              <a:defRPr sz="3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55C9EBC-D643-8144-BA7A-91C8917367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24600" y="4574372"/>
            <a:ext cx="5026022" cy="332399"/>
          </a:xfrm>
        </p:spPr>
        <p:txBody>
          <a:bodyPr/>
          <a:lstStyle>
            <a:lvl1pPr>
              <a:defRPr sz="24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294ACA6-23C3-BF46-97C5-89DD307457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6443" y="6089901"/>
            <a:ext cx="1940121" cy="57530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529C054-E1A1-AC4A-AE6D-F63ECF94F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1286" y="1370585"/>
            <a:ext cx="5019336" cy="1977914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Insert presentation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08EEB-C300-07BA-4085-9A121F9D38A4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</p:spTree>
    <p:extLst>
      <p:ext uri="{BB962C8B-B14F-4D97-AF65-F5344CB8AC3E}">
        <p14:creationId xmlns:p14="http://schemas.microsoft.com/office/powerpoint/2010/main" val="655396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7637B2-6F53-5744-B69C-938EB18E6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" r="51581"/>
          <a:stretch/>
        </p:blipFill>
        <p:spPr>
          <a:xfrm rot="16200000">
            <a:off x="4490550" y="-843450"/>
            <a:ext cx="3210901" cy="1219199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2352D-98BB-6F40-8FE0-7ADDF7FC1F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64709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7A4E0A3-611B-614C-9AE8-50CA076E11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714" y="5351361"/>
            <a:ext cx="10450124" cy="443198"/>
          </a:xfrm>
        </p:spPr>
        <p:txBody>
          <a:bodyPr/>
          <a:lstStyle>
            <a:lvl1pPr>
              <a:defRPr sz="3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29C054-E1A1-AC4A-AE6D-F63ECF94F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36400"/>
            <a:ext cx="10436222" cy="685252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Insert presentation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5CAA51A-24F8-0442-8B6A-19891132F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AFD913-5A6C-7181-FD84-3B017B72EDFE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48E5E7-EEED-37D7-3923-34E2288DD4CC}"/>
              </a:ext>
            </a:extLst>
          </p:cNvPr>
          <p:cNvSpPr txBox="1"/>
          <p:nvPr userDrawn="1"/>
        </p:nvSpPr>
        <p:spPr>
          <a:xfrm>
            <a:off x="12748437" y="5741581"/>
            <a:ext cx="6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12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58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-Fami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0054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DA630FF-F0FD-7140-B4B2-4E0385305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1AE4B2-2FC5-A045-38FC-B4F0CBE9E203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665D3FB-BA40-81E4-0692-B8D76AD432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374" y="2672589"/>
            <a:ext cx="6164094" cy="34673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0FCFDD-EBEA-7101-9B74-E58EF012BD7B}"/>
              </a:ext>
            </a:extLst>
          </p:cNvPr>
          <p:cNvSpPr/>
          <p:nvPr userDrawn="1"/>
        </p:nvSpPr>
        <p:spPr>
          <a:xfrm>
            <a:off x="0" y="5833843"/>
            <a:ext cx="11401426" cy="332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20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fami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F852CCA-1621-004C-93C9-E987CB98E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061" y="2891970"/>
            <a:ext cx="4905208" cy="321718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0054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0D079-C4A1-DC4B-ACE2-EF2432AE5807}"/>
              </a:ext>
            </a:extLst>
          </p:cNvPr>
          <p:cNvSpPr/>
          <p:nvPr userDrawn="1"/>
        </p:nvSpPr>
        <p:spPr>
          <a:xfrm>
            <a:off x="0" y="5815889"/>
            <a:ext cx="10766860" cy="3503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28204C-5BB9-154D-B985-D5355B6171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DC0AB0-DBF8-874D-B474-48DECC943F93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</p:spTree>
    <p:extLst>
      <p:ext uri="{BB962C8B-B14F-4D97-AF65-F5344CB8AC3E}">
        <p14:creationId xmlns:p14="http://schemas.microsoft.com/office/powerpoint/2010/main" val="3356374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own Cen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FB0C77-B71C-D343-9064-A1FA8C9EF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725715"/>
            <a:ext cx="4952028" cy="21266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0054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2A46BEC-F5A2-EF47-AFB5-E744559D7B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4428E-EC7A-C7C4-9246-439DCC22FD75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2AEBB-710A-E5EC-9270-A2431B29A51B}"/>
              </a:ext>
            </a:extLst>
          </p:cNvPr>
          <p:cNvSpPr/>
          <p:nvPr userDrawn="1"/>
        </p:nvSpPr>
        <p:spPr>
          <a:xfrm>
            <a:off x="0" y="5815889"/>
            <a:ext cx="10766860" cy="3503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97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65A8036-2149-6246-96F3-DD5CAD417A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321" y="4154622"/>
            <a:ext cx="5941480" cy="17942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0054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9E38766-B964-A445-A81C-3D7CAD99F8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37836-7A4B-8320-3BD2-9CE9B2696E4E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94F59-B95B-A7F3-6943-2A88A3C8CFC2}"/>
              </a:ext>
            </a:extLst>
          </p:cNvPr>
          <p:cNvSpPr/>
          <p:nvPr userDrawn="1"/>
        </p:nvSpPr>
        <p:spPr>
          <a:xfrm>
            <a:off x="0" y="5805531"/>
            <a:ext cx="10747717" cy="3503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71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loye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09A156C-6ED6-A743-8C6A-174A15F61A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088" y="2653025"/>
            <a:ext cx="3528061" cy="31812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D435EC-7F1B-1249-A137-E3B449794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71600"/>
            <a:ext cx="7658100" cy="68525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Insert presentation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4DBA69A-5736-7641-8A02-FF47D9B562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633472"/>
            <a:ext cx="4953000" cy="443198"/>
          </a:xfrm>
        </p:spPr>
        <p:txBody>
          <a:bodyPr/>
          <a:lstStyle>
            <a:lvl1pPr>
              <a:defRPr sz="3200" b="0" i="0" baseline="0">
                <a:solidFill>
                  <a:srgbClr val="73A679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subheader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7F39393-AC16-5C47-A8E2-31683B5F0C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725715"/>
            <a:ext cx="4953000" cy="332399"/>
          </a:xfr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Insert speaker, date, location, etc.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9E727BA-E8BE-2749-8B24-848E96271F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574" y="6089901"/>
            <a:ext cx="2096894" cy="621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CD142-AE9A-A8BE-7F2B-A79E6F55C1B4}"/>
              </a:ext>
            </a:extLst>
          </p:cNvPr>
          <p:cNvSpPr txBox="1"/>
          <p:nvPr userDrawn="1"/>
        </p:nvSpPr>
        <p:spPr>
          <a:xfrm>
            <a:off x="10287001" y="6502158"/>
            <a:ext cx="1066800" cy="1561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lang="en-US" sz="800">
                <a:solidFill>
                  <a:schemeClr val="bg1"/>
                </a:solidFill>
              </a:defRPr>
            </a:lvl1pPr>
          </a:lstStyle>
          <a:p>
            <a:pPr lvl="0" algn="r"/>
            <a:r>
              <a:rPr lang="en-US" sz="1000"/>
              <a:t>© 2023 Fannie Mae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44F33A-9C26-EE00-63AD-64CE067E7FBB}"/>
              </a:ext>
            </a:extLst>
          </p:cNvPr>
          <p:cNvSpPr/>
          <p:nvPr userDrawn="1"/>
        </p:nvSpPr>
        <p:spPr>
          <a:xfrm>
            <a:off x="0" y="5794773"/>
            <a:ext cx="11401426" cy="3503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9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227141"/>
            <a:ext cx="10828867" cy="4276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24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25FAA4D-1CB5-4042-9DE3-C18280AF8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3050" y="2832100"/>
            <a:ext cx="40259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8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(left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7C97838-F2D5-724E-AF07-B71A548870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1019-5A70-A84F-B14B-CE57106633B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103632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7FF32-DB0D-3E49-A450-97054E8F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7538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(vertical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7C97838-F2D5-724E-AF07-B71A548870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2180223"/>
            <a:ext cx="4954396" cy="25510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1019-5A70-A84F-B14B-CE57106633B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24600" y="914400"/>
            <a:ext cx="40386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77F62-6793-6745-835A-470D1875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95300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9200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B88C2B-441D-4643-9037-ACA307A107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 anchor="t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03E2-8BB7-1E40-947B-5FD92EB71B9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49530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D56B323-EDB7-2748-B328-A8BEE192D9E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2286000"/>
            <a:ext cx="49530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4667D-A146-364E-AA63-B4C8477B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2541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B88C2B-441D-4643-9037-ACA307A107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493CE-A687-0C46-AD02-8196D1341B3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471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3CCF74-1F9F-3949-8CE5-DBCC3E40633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1897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8B5A75B-0C86-9944-8D20-22815E8C27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2323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D226238-C54B-374F-81C8-4ABA2028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667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57B50F7-A122-A34C-8CD8-235522CAE02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246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5A063CF-A8F0-F845-925D-D5242D62186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0297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7BB1368-680A-5F4A-B6AA-A0C422C5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3499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0" y="2286000"/>
            <a:ext cx="76581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1E175-7A20-C045-83FB-7DEDD24E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697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76581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297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8F710-9208-EE49-9828-223DDEE7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1063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331DC-18BF-DD44-A792-26BED9952E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907792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40386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4AD1552-2F85-214F-95ED-3BFF86E757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2194560"/>
            <a:ext cx="4937760" cy="23351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BFCE9F-D6BF-704D-B365-0CFEC39CD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85665"/>
            <a:ext cx="4937760" cy="119455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2968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1600" y="0"/>
            <a:ext cx="44958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022814"/>
            <a:ext cx="4940808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599" y="2328392"/>
            <a:ext cx="4953001" cy="305934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87E14-8BBD-094B-8B96-AC5F885C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914400"/>
            <a:ext cx="495300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0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54667"/>
            <a:ext cx="53848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4667"/>
            <a:ext cx="53848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7623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9500" y="0"/>
            <a:ext cx="4953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29700" y="1905000"/>
            <a:ext cx="2244852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32182" y="4897190"/>
            <a:ext cx="2230118" cy="22240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8A3F01-CAE0-814A-AD54-504A466D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2" y="1905000"/>
            <a:ext cx="2230118" cy="296735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7254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-2476499" y="-1690156"/>
            <a:ext cx="8229600" cy="82296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11906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E1AA118-1AE8-C143-8AB6-3CCDA6ED924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600" y="2424644"/>
            <a:ext cx="4952999" cy="20315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F561FA-E8EC-E947-96BD-0C7CB3BA1B6D}"/>
              </a:ext>
            </a:extLst>
          </p:cNvPr>
          <p:cNvSpPr>
            <a:spLocks noChangeAspect="1"/>
          </p:cNvSpPr>
          <p:nvPr userDrawn="1"/>
        </p:nvSpPr>
        <p:spPr>
          <a:xfrm>
            <a:off x="-2590799" y="-1804456"/>
            <a:ext cx="8458200" cy="845820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77CAB3-829A-A94F-9820-FCE5E50F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914400"/>
            <a:ext cx="493776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2069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09981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1B564-A6B9-274B-8014-5974D0A10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57016"/>
            <a:ext cx="4953000" cy="1194558"/>
          </a:xfrm>
        </p:spPr>
        <p:txBody>
          <a:bodyPr wrap="square" anchor="t" anchorCtr="0">
            <a:spAutoFit/>
          </a:bodyPr>
          <a:lstStyle>
            <a:lvl1pPr algn="l">
              <a:defRPr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399" y="4744116"/>
            <a:ext cx="4953000" cy="22240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975184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ga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7355549-B690-F249-9932-68ABC78DB9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9640" y="3867912"/>
            <a:ext cx="4937760" cy="18164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EEDD8-1408-3A41-A81A-BCF5DEADF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006045"/>
          </a:xfrm>
        </p:spPr>
        <p:txBody>
          <a:bodyPr wrap="square" anchor="t" anchorCtr="0">
            <a:spAutoFit/>
          </a:bodyPr>
          <a:lstStyle>
            <a:lvl1pPr algn="l">
              <a:defRPr sz="8000"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AF176C-EB8A-2A44-A4FF-1E8FA7F096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947458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339054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&amp;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60"/>
            <a:ext cx="12192000" cy="309981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7355549-B690-F249-9932-68ABC78DB9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964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EEDD8-1408-3A41-A81A-BCF5DEADF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449" y="1142142"/>
            <a:ext cx="9249103" cy="738664"/>
          </a:xfrm>
        </p:spPr>
        <p:txBody>
          <a:bodyPr wrap="square" anchor="t" anchorCtr="0">
            <a:spAutoFit/>
          </a:bodyPr>
          <a:lstStyle>
            <a:lvl1pPr algn="ctr">
              <a:defRPr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AF176C-EB8A-2A44-A4FF-1E8FA7F096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901826"/>
            <a:ext cx="10363200" cy="221599"/>
          </a:xfrm>
        </p:spPr>
        <p:txBody>
          <a:bodyPr tIns="0" bIns="0"/>
          <a:lstStyle>
            <a:lvl1pPr algn="ctr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247245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2A56FEB-982E-7F4D-BB0F-A20A81BC2E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46221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E42D8E-B738-AE49-A7CD-93B238A4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9448800" cy="60362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5118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(left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7C97838-F2D5-724E-AF07-B71A548870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1019-5A70-A84F-B14B-CE57106633B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103632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7FF32-DB0D-3E49-A450-97054E8F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0387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(vertical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7C97838-F2D5-724E-AF07-B71A548870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2180223"/>
            <a:ext cx="4954396" cy="25510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C1019-5A70-A84F-B14B-CE57106633B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24600" y="914400"/>
            <a:ext cx="40386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77F62-6793-6745-835A-470D1875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495300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6749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B88C2B-441D-4643-9037-ACA307A107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 anchor="t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03E2-8BB7-1E40-947B-5FD92EB71B9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49530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D56B323-EDB7-2748-B328-A8BEE192D9E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4600" y="2286000"/>
            <a:ext cx="4953000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4667D-A146-364E-AA63-B4C8477B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466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DB88C2B-441D-4643-9037-ACA307A107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493CE-A687-0C46-AD02-8196D1341B3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1471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3CCF74-1F9F-3949-8CE5-DBCC3E40633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1897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8B5A75B-0C86-9944-8D20-22815E8C273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23237" y="2286000"/>
            <a:ext cx="3154363" cy="2374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D226238-C54B-374F-81C8-4ABA2028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431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27670"/>
            <a:ext cx="5386917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89670"/>
            <a:ext cx="5386917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227670"/>
            <a:ext cx="5389033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1989670"/>
            <a:ext cx="5389033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161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57B50F7-A122-A34C-8CD8-235522CAE02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246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5A063CF-A8F0-F845-925D-D5242D62186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0297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7BB1368-680A-5F4A-B6AA-A0C422C5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3915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619500" y="2286000"/>
            <a:ext cx="76581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1E175-7A20-C045-83FB-7DEDD24E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7125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: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3448F21-704B-CF49-AC33-BAE67622FF0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3883-3C23-AE48-8ED7-D311E29729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14400" y="2286000"/>
            <a:ext cx="76581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51CDD5-9FE3-4046-B50F-C6DF97D204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29700" y="2286000"/>
            <a:ext cx="2247900" cy="2952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8F710-9208-EE49-9828-223DDEE7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1327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331DC-18BF-DD44-A792-26BED9952E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907792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40386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4AD1552-2F85-214F-95ED-3BFF86E757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2194560"/>
            <a:ext cx="4937760" cy="23351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BFCE9F-D6BF-704D-B365-0CFEC39CD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985665"/>
            <a:ext cx="4937760" cy="119455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616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1600" y="0"/>
            <a:ext cx="44958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022814"/>
            <a:ext cx="4940808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599" y="2328392"/>
            <a:ext cx="4953001" cy="305934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87E14-8BBD-094B-8B96-AC5F885C3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914400"/>
            <a:ext cx="495300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436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19500" y="0"/>
            <a:ext cx="4953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29700" y="1905000"/>
            <a:ext cx="2244852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32182" y="4897190"/>
            <a:ext cx="2230118" cy="22240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8A3F01-CAE0-814A-AD54-504A466D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2" y="1905000"/>
            <a:ext cx="2230118" cy="296735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2811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-2476499" y="-1690156"/>
            <a:ext cx="8229600" cy="8229600"/>
          </a:xfrm>
          <a:prstGeom prst="ellipse">
            <a:avLst/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11906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E1AA118-1AE8-C143-8AB6-3CCDA6ED924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600" y="2424644"/>
            <a:ext cx="4952999" cy="20315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F561FA-E8EC-E947-96BD-0C7CB3BA1B6D}"/>
              </a:ext>
            </a:extLst>
          </p:cNvPr>
          <p:cNvSpPr>
            <a:spLocks noChangeAspect="1"/>
          </p:cNvSpPr>
          <p:nvPr userDrawn="1"/>
        </p:nvSpPr>
        <p:spPr>
          <a:xfrm>
            <a:off x="-2590799" y="-1804456"/>
            <a:ext cx="8458200" cy="845820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77CAB3-829A-A94F-9820-FCE5E50F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914400"/>
            <a:ext cx="4937760" cy="6036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041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&amp;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09981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1B564-A6B9-274B-8014-5974D0A10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57016"/>
            <a:ext cx="4953000" cy="1194558"/>
          </a:xfrm>
        </p:spPr>
        <p:txBody>
          <a:bodyPr wrap="square" anchor="t" anchorCtr="0">
            <a:spAutoFit/>
          </a:bodyPr>
          <a:lstStyle>
            <a:lvl1pPr algn="l">
              <a:defRPr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7F4F22C-5785-FC4B-9648-6B0A35C820B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399" y="4744116"/>
            <a:ext cx="4953000" cy="222408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3438802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ga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7355549-B690-F249-9932-68ABC78DB9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9640" y="3867912"/>
            <a:ext cx="4937760" cy="18164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EEDD8-1408-3A41-A81A-BCF5DEADF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3200" cy="1006045"/>
          </a:xfrm>
        </p:spPr>
        <p:txBody>
          <a:bodyPr wrap="square" anchor="t" anchorCtr="0">
            <a:spAutoFit/>
          </a:bodyPr>
          <a:lstStyle>
            <a:lvl1pPr algn="l">
              <a:defRPr sz="8000"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AF176C-EB8A-2A44-A4FF-1E8FA7F096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947458"/>
            <a:ext cx="10363200" cy="221599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34464675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&amp;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60"/>
            <a:ext cx="12192000" cy="309981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7355549-B690-F249-9932-68ABC78DB9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964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EEDD8-1408-3A41-A81A-BCF5DEADF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449" y="1142142"/>
            <a:ext cx="9249103" cy="738664"/>
          </a:xfrm>
        </p:spPr>
        <p:txBody>
          <a:bodyPr wrap="square" anchor="t" anchorCtr="0">
            <a:spAutoFit/>
          </a:bodyPr>
          <a:lstStyle>
            <a:lvl1pPr algn="ctr">
              <a:defRPr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AF176C-EB8A-2A44-A4FF-1E8FA7F096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901826"/>
            <a:ext cx="10363200" cy="221599"/>
          </a:xfrm>
        </p:spPr>
        <p:txBody>
          <a:bodyPr tIns="0" bIns="0"/>
          <a:lstStyle>
            <a:lvl1pPr algn="ctr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5499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955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2A56FEB-982E-7F4D-BB0F-A20A81BC2E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554480"/>
            <a:ext cx="10363200" cy="246221"/>
          </a:xfrm>
        </p:spPr>
        <p:txBody>
          <a:bodyPr tIns="0" bIns="0"/>
          <a:lstStyle>
            <a:lvl1pPr algn="l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E42D8E-B738-AE49-A7CD-93B238A4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9448800" cy="60362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0308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B694-472F-30CD-356C-573B46A86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2B4E09-6E40-D30D-796E-D413D0B7F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15D05-33E4-0B41-84F5-15E57DF7B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50A59-C361-44C5-57E2-78D883F4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7BAE6-9266-2AC7-2590-25697F49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778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69B34-775B-86F2-19DD-BA2FF59B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CFFB3-E4FA-75CA-107D-F635EE359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BADA0-00F8-3436-98CB-6B0C5F73E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E9D75-DF05-D615-159D-E6A0009A8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D246A-EBDE-85DE-5B32-2983E66B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09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EFDFA-6BBD-503D-FA65-B3AB0564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AE720-CE62-E526-8D39-7DB55BCF6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1283E-33CE-8FA8-1761-E78BE79B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02CA-414E-08AD-C15E-4EFA29BE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599FF-CBCF-5828-DDBD-DF4ADAB5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479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2A288-06AA-CD38-9ECD-E049C645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89012-507D-397F-8B70-851E989ED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5F624-AF34-5CD4-6585-42DF41B15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71858-8073-7D3E-E61B-5470A86C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5A6DC-0E28-6CEF-4496-A667FE02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21220-20E2-78D4-36BD-603598918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99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46966-3F53-F54F-14B7-A1582873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E9082-D483-93F6-071B-E4218DD4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F9EB7-A9A8-9D6F-2220-E8F2B94F0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C936D-AFAA-507B-0671-EE6442A38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F4A80-3C71-6256-C690-A53949DFDF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E28A3A-39F2-4C82-7D66-D8525657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6568A-A31C-60D3-A2AD-4A06B49B1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F8FAB2-8505-F0DC-B5DF-A4906748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465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2EE7-AC75-E213-073B-6285B14B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8B3C2D-8170-48F8-6C6D-2C560D2C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F7680-E9FD-E53A-AAF3-B245CE96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479D9-1ADA-A8F8-5963-3B762247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6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600F2D-F16F-DA57-9166-AB02230C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6C0DDC-9FC7-A12F-B100-3C49872F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A62B1-A36F-B6C9-B564-47AFA7B2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37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7C22-153A-D18F-B725-38D5E86D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B7EDE-0B5E-232F-DEC4-EC14D7DA8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0573E-7E41-BE35-847A-9AE5DA927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B0837-3519-4C92-6B22-504598CE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4AA1D-7CF7-4C11-3532-721DB9C9F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F37D8-BFB5-68A5-B9E1-EBDFA5F6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67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BF57-C3A7-F3EA-3340-BAEE3EBBB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930DEA-85B2-5ABC-4AF6-69670FA41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CCCE4-4E34-B710-2F94-80F8FC919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3C98C-C631-B69A-845B-D39F5D0E0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C701A-E8C9-6E62-CBD3-27133EC00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4A922-8360-7162-83F3-AC1FC1A7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1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5444F-0916-4B12-95BE-8FE540F81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14C91-4A5E-4C6F-831E-E665EB70A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64B9649-E553-41F0-B52F-1D70304E9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971E95-A73E-4A1F-A638-6904CC099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4683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42D7-11C3-C394-66B1-6D1E0F03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48FC7F-844C-CD26-EA71-530B49E7A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391E3-2A25-4CBB-55BC-C9895E28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1E73-705A-8918-5924-A186ACDE6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1D8C5-AB17-5D61-1B23-3B6AAFAB0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770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574FC-406C-E84F-3F85-74A1FB0DE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83DE5-FBD2-7E37-FC21-064D8D28C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4CCDA-6CA8-1526-E9DA-B1441E291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23E50-D17C-F4D3-1125-BE739DB73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C3824-ECA8-BDE3-D75C-DE2FDDD4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792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&amp; 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B3FCA2-DA61-254C-8103-E3F99CD816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60"/>
            <a:ext cx="12192000" cy="309981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A8FB2C-EAFF-774F-9291-D59E4EEBB67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460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7355549-B690-F249-9932-68ABC78DB9C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9640" y="3557016"/>
            <a:ext cx="4937760" cy="23742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BEEDD8-1408-3A41-A81A-BCF5DEADF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1449" y="1142142"/>
            <a:ext cx="9249103" cy="738664"/>
          </a:xfrm>
        </p:spPr>
        <p:txBody>
          <a:bodyPr wrap="square" anchor="t" anchorCtr="0">
            <a:spAutoFit/>
          </a:bodyPr>
          <a:lstStyle>
            <a:lvl1pPr algn="ctr">
              <a:defRPr/>
            </a:lvl1pPr>
          </a:lstStyle>
          <a:p>
            <a:r>
              <a:rPr lang="en-US"/>
              <a:t>Click to enter header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B6AF176C-EB8A-2A44-A4FF-1E8FA7F0967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14400" y="1901826"/>
            <a:ext cx="10363200" cy="221599"/>
          </a:xfrm>
        </p:spPr>
        <p:txBody>
          <a:bodyPr tIns="0" bIns="0"/>
          <a:lstStyle>
            <a:lvl1pPr algn="ctr">
              <a:defRPr sz="16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87009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4DC2D-6F9A-4C37-BF18-CDAD904EE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B0181B-A0B5-4EC3-B00F-CC7800BC0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F827C8-E5F3-4703-B8CE-60B004BD8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68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A1A7-2024-4390-94AE-6BF1D6A5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DEB39-31EA-4930-B895-8E6EB4082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DC7316-D9AE-4D2B-9E10-5CBE88D41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84FFDC-E57A-446D-94CB-BCD4535CE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51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ags" Target="../tags/tag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ags" Target="../tags/tag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ags" Target="../tags/tag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5.sv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27.sv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9674" y="5555826"/>
            <a:ext cx="9343437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Duty to Serve Underserved Market Plans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609600" y="711204"/>
            <a:ext cx="10972800" cy="1334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81704-8A4D-4A42-B689-9A55E56A600F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31AC2A-025D-4976-9168-FDCEA940C25B}"/>
              </a:ext>
            </a:extLst>
          </p:cNvPr>
          <p:cNvCxnSpPr>
            <a:cxnSpLocks/>
          </p:cNvCxnSpPr>
          <p:nvPr userDrawn="1"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1BF449A-D7F9-414F-8A3F-68EF936A1A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4F60A5-E681-4F97-9360-2DBE0D8B58F4}"/>
              </a:ext>
            </a:extLst>
          </p:cNvPr>
          <p:cNvCxnSpPr>
            <a:cxnSpLocks/>
          </p:cNvCxnSpPr>
          <p:nvPr userDrawn="1"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1" r:id="rId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1400" kern="1200" cap="all" spc="16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84286"/>
            <a:ext cx="109728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02587"/>
            <a:ext cx="10972800" cy="416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417E1-33A9-4C83-A06F-597A9FC40160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A04D3D-F621-4144-AFCE-0E5E85626BEA}"/>
              </a:ext>
            </a:extLst>
          </p:cNvPr>
          <p:cNvCxnSpPr/>
          <p:nvPr userDrawn="1"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5FB7976-C50B-4BF5-A0A7-1E8984AE15B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8D5488-36F3-4187-B85F-E4FC81189ECF}"/>
              </a:ext>
            </a:extLst>
          </p:cNvPr>
          <p:cNvCxnSpPr>
            <a:cxnSpLocks/>
          </p:cNvCxnSpPr>
          <p:nvPr userDrawn="1"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6"/>
    </p:custDataLst>
    <p:extLst>
      <p:ext uri="{BB962C8B-B14F-4D97-AF65-F5344CB8AC3E}">
        <p14:creationId xmlns:p14="http://schemas.microsoft.com/office/powerpoint/2010/main" val="19145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5CA00E1B-E3A0-451E-A5A1-6630EF88E047}"/>
              </a:ext>
            </a:extLst>
          </p:cNvPr>
          <p:cNvSpPr txBox="1">
            <a:spLocks/>
          </p:cNvSpPr>
          <p:nvPr userDrawn="1"/>
        </p:nvSpPr>
        <p:spPr>
          <a:xfrm>
            <a:off x="609600" y="284286"/>
            <a:ext cx="10972800" cy="497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Step 1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F04045-CF1D-4B28-AE4E-DFE776295630}"/>
              </a:ext>
            </a:extLst>
          </p:cNvPr>
          <p:cNvCxnSpPr/>
          <p:nvPr userDrawn="1"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C6DF6BD-0218-4067-84BF-FE7594D3E53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B826EB-59DB-4832-BE6C-8E44C1C42BB1}"/>
              </a:ext>
            </a:extLst>
          </p:cNvPr>
          <p:cNvCxnSpPr>
            <a:cxnSpLocks/>
          </p:cNvCxnSpPr>
          <p:nvPr userDrawn="1"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C1A7EB6-8211-4EDD-B2AE-4BDF9F594B43}"/>
              </a:ext>
            </a:extLst>
          </p:cNvPr>
          <p:cNvSpPr/>
          <p:nvPr userDrawn="1"/>
        </p:nvSpPr>
        <p:spPr>
          <a:xfrm>
            <a:off x="0" y="191614"/>
            <a:ext cx="12192000" cy="862001"/>
          </a:xfrm>
          <a:prstGeom prst="rect">
            <a:avLst/>
          </a:prstGeom>
          <a:solidFill>
            <a:srgbClr val="18306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BD71A4-F011-4D66-9E6A-B12595392D85}"/>
              </a:ext>
            </a:extLst>
          </p:cNvPr>
          <p:cNvSpPr/>
          <p:nvPr userDrawn="1"/>
        </p:nvSpPr>
        <p:spPr>
          <a:xfrm>
            <a:off x="0" y="146057"/>
            <a:ext cx="12192000" cy="91440"/>
          </a:xfrm>
          <a:prstGeom prst="rect">
            <a:avLst/>
          </a:prstGeom>
          <a:solidFill>
            <a:srgbClr val="4C6DA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BE892A-795E-4F4E-ABEC-830B1E2C13DE}"/>
              </a:ext>
            </a:extLst>
          </p:cNvPr>
          <p:cNvSpPr/>
          <p:nvPr userDrawn="1"/>
        </p:nvSpPr>
        <p:spPr>
          <a:xfrm>
            <a:off x="0" y="988308"/>
            <a:ext cx="12192000" cy="91440"/>
          </a:xfrm>
          <a:prstGeom prst="rect">
            <a:avLst/>
          </a:prstGeom>
          <a:solidFill>
            <a:srgbClr val="4C6DA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D67ABAFD-80EE-4761-AD60-9E7C3B79FCB3}"/>
              </a:ext>
            </a:extLst>
          </p:cNvPr>
          <p:cNvSpPr txBox="1">
            <a:spLocks/>
          </p:cNvSpPr>
          <p:nvPr userDrawn="1"/>
        </p:nvSpPr>
        <p:spPr>
          <a:xfrm>
            <a:off x="609600" y="407352"/>
            <a:ext cx="109728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Insert header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4EE3A6-BA09-45E2-B672-2264079B636C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4D5912CA-79F4-44C2-A3E6-78186B122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75229"/>
            <a:ext cx="7416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A38704A4-93CB-476D-A654-289B509E9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6869" y="6275229"/>
            <a:ext cx="2844800" cy="365125"/>
          </a:xfrm>
          <a:prstGeom prst="rect">
            <a:avLst/>
          </a:prstGeom>
        </p:spPr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8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9" r:id="rId6"/>
    <p:sldLayoutId id="2147483710" r:id="rId7"/>
    <p:sldLayoutId id="2147483711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2637" y="293446"/>
            <a:ext cx="109728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637" y="1436114"/>
            <a:ext cx="10972800" cy="4165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81929"/>
            <a:ext cx="741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rgbClr val="FFFFFF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2819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89E10-1019-49BF-AACA-51938F97DF6D}"/>
              </a:ext>
            </a:extLst>
          </p:cNvPr>
          <p:cNvSpPr txBox="1"/>
          <p:nvPr userDrawn="1"/>
        </p:nvSpPr>
        <p:spPr>
          <a:xfrm>
            <a:off x="0" y="0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B37CA8-1A30-4193-BCB6-AB7B776D7958}"/>
              </a:ext>
            </a:extLst>
          </p:cNvPr>
          <p:cNvCxnSpPr/>
          <p:nvPr userDrawn="1"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A70F839-D5B3-4ED6-90F2-2F033C6A3A7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0383784" y="5875833"/>
            <a:ext cx="821650" cy="70739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E1A65C-429C-44FF-908C-82A66ED21237}"/>
              </a:ext>
            </a:extLst>
          </p:cNvPr>
          <p:cNvCxnSpPr>
            <a:cxnSpLocks/>
          </p:cNvCxnSpPr>
          <p:nvPr userDrawn="1"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6"/>
    </p:custDataLst>
    <p:extLst>
      <p:ext uri="{BB962C8B-B14F-4D97-AF65-F5344CB8AC3E}">
        <p14:creationId xmlns:p14="http://schemas.microsoft.com/office/powerpoint/2010/main" val="15002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4" r:id="rId2"/>
    <p:sldLayoutId id="2147483675" r:id="rId3"/>
    <p:sldLayoutId id="2147483676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902035"/>
            <a:ext cx="10158789" cy="5845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278572" y="63563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288574"/>
            <a:ext cx="7416800" cy="365125"/>
          </a:xfrm>
          <a:prstGeom prst="rect">
            <a:avLst/>
          </a:prstGeom>
        </p:spPr>
        <p:txBody>
          <a:bodyPr anchor="b"/>
          <a:lstStyle>
            <a:lvl1pPr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Duty to Serve Underserved Market Plans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283527" y="-12471"/>
            <a:ext cx="1641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4"/>
    </p:custDataLst>
    <p:extLst>
      <p:ext uri="{BB962C8B-B14F-4D97-AF65-F5344CB8AC3E}">
        <p14:creationId xmlns:p14="http://schemas.microsoft.com/office/powerpoint/2010/main" val="63388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000" b="0" kern="1200" cap="all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68525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835770"/>
            <a:ext cx="10360152" cy="153067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98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hf hdr="0" dt="0"/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spcAft>
          <a:spcPts val="1200"/>
        </a:spcAft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9525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2873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2873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873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576">
          <p15:clr>
            <a:srgbClr val="F26B43"/>
          </p15:clr>
        </p15:guide>
        <p15:guide id="3" orient="horz" pos="1200">
          <p15:clr>
            <a:srgbClr val="F26B43"/>
          </p15:clr>
        </p15:guide>
        <p15:guide id="4" orient="horz" pos="576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pos="1992">
          <p15:clr>
            <a:srgbClr val="F26B43"/>
          </p15:clr>
        </p15:guide>
        <p15:guide id="9" pos="2280">
          <p15:clr>
            <a:srgbClr val="F26B43"/>
          </p15:clr>
        </p15:guide>
        <p15:guide id="10" pos="3696">
          <p15:clr>
            <a:srgbClr val="F26B43"/>
          </p15:clr>
        </p15:guide>
        <p15:guide id="11" pos="3984">
          <p15:clr>
            <a:srgbClr val="F26B43"/>
          </p15:clr>
        </p15:guide>
        <p15:guide id="12" pos="5400">
          <p15:clr>
            <a:srgbClr val="F26B43"/>
          </p15:clr>
        </p15:guide>
        <p15:guide id="13" pos="5688">
          <p15:clr>
            <a:srgbClr val="F26B43"/>
          </p15:clr>
        </p15:guide>
        <p15:guide id="15" pos="6936">
          <p15:clr>
            <a:srgbClr val="9FCC3B"/>
          </p15:clr>
        </p15:guide>
        <p15:guide id="16" pos="7152">
          <p15:clr>
            <a:srgbClr val="F26B43"/>
          </p15:clr>
        </p15:guide>
        <p15:guide id="17" pos="864">
          <p15:clr>
            <a:srgbClr val="9FCC3B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60362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94391"/>
            <a:ext cx="10360152" cy="201080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D9CB9E-9E67-E847-895A-287C39C4DFE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10466340" y="5132340"/>
            <a:ext cx="1729701" cy="172161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372E0-DC24-E5CE-435A-E41414AC5796}"/>
              </a:ext>
            </a:extLst>
          </p:cNvPr>
          <p:cNvSpPr txBox="1">
            <a:spLocks/>
          </p:cNvSpPr>
          <p:nvPr userDrawn="1"/>
        </p:nvSpPr>
        <p:spPr>
          <a:xfrm>
            <a:off x="11191334" y="6534205"/>
            <a:ext cx="310552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800" b="0" i="0" kern="1200" baseline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0F6220-3843-4368-9AEB-1A179F7BFC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D9BDA-3C7E-12D8-9B5D-D5629519F77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250" y="6211198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0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spcAft>
          <a:spcPts val="1200"/>
        </a:spcAft>
        <a:buNone/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576">
          <p15:clr>
            <a:srgbClr val="F26B43"/>
          </p15:clr>
        </p15:guide>
        <p15:guide id="3" orient="horz" pos="1200">
          <p15:clr>
            <a:srgbClr val="F26B43"/>
          </p15:clr>
        </p15:guide>
        <p15:guide id="4" orient="horz" pos="576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pos="1992">
          <p15:clr>
            <a:srgbClr val="F26B43"/>
          </p15:clr>
        </p15:guide>
        <p15:guide id="9" pos="2280">
          <p15:clr>
            <a:srgbClr val="F26B43"/>
          </p15:clr>
        </p15:guide>
        <p15:guide id="10" pos="3696">
          <p15:clr>
            <a:srgbClr val="F26B43"/>
          </p15:clr>
        </p15:guide>
        <p15:guide id="11" pos="3984">
          <p15:clr>
            <a:srgbClr val="F26B43"/>
          </p15:clr>
        </p15:guide>
        <p15:guide id="12" pos="5400">
          <p15:clr>
            <a:srgbClr val="F26B43"/>
          </p15:clr>
        </p15:guide>
        <p15:guide id="13" pos="5688">
          <p15:clr>
            <a:srgbClr val="F26B43"/>
          </p15:clr>
        </p15:guide>
        <p15:guide id="16" pos="7104">
          <p15:clr>
            <a:srgbClr val="F26B43"/>
          </p15:clr>
        </p15:guide>
        <p15:guide id="17" pos="864">
          <p15:clr>
            <a:srgbClr val="9FCC3B"/>
          </p15:clr>
        </p15:guide>
        <p15:guide id="18" pos="3840">
          <p15:clr>
            <a:srgbClr val="9FCC3B"/>
          </p15:clr>
        </p15:guide>
        <p15:guide id="19" pos="6528">
          <p15:clr>
            <a:srgbClr val="9FCC3B"/>
          </p15:clr>
        </p15:guide>
        <p15:guide id="21" orient="horz" pos="422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60362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94391"/>
            <a:ext cx="10360152" cy="201080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D9CB9E-9E67-E847-895A-287C39C4DFE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10466340" y="5132340"/>
            <a:ext cx="1729701" cy="172161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372E0-DC24-E5CE-435A-E41414AC5796}"/>
              </a:ext>
            </a:extLst>
          </p:cNvPr>
          <p:cNvSpPr txBox="1">
            <a:spLocks/>
          </p:cNvSpPr>
          <p:nvPr userDrawn="1"/>
        </p:nvSpPr>
        <p:spPr>
          <a:xfrm>
            <a:off x="11191334" y="6534205"/>
            <a:ext cx="310552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800" b="0" i="0" kern="1200" baseline="0" smtClean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0F6220-3843-4368-9AEB-1A179F7BFC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D9BDA-3C7E-12D8-9B5D-D5629519F77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250" y="6211198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7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spcAft>
          <a:spcPts val="1200"/>
        </a:spcAft>
        <a:buNone/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7763" indent="-2873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576">
          <p15:clr>
            <a:srgbClr val="F26B43"/>
          </p15:clr>
        </p15:guide>
        <p15:guide id="3" orient="horz" pos="1200">
          <p15:clr>
            <a:srgbClr val="F26B43"/>
          </p15:clr>
        </p15:guide>
        <p15:guide id="4" orient="horz" pos="576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pos="1992">
          <p15:clr>
            <a:srgbClr val="F26B43"/>
          </p15:clr>
        </p15:guide>
        <p15:guide id="9" pos="2280">
          <p15:clr>
            <a:srgbClr val="F26B43"/>
          </p15:clr>
        </p15:guide>
        <p15:guide id="10" pos="3696">
          <p15:clr>
            <a:srgbClr val="F26B43"/>
          </p15:clr>
        </p15:guide>
        <p15:guide id="11" pos="3984">
          <p15:clr>
            <a:srgbClr val="F26B43"/>
          </p15:clr>
        </p15:guide>
        <p15:guide id="12" pos="5400">
          <p15:clr>
            <a:srgbClr val="F26B43"/>
          </p15:clr>
        </p15:guide>
        <p15:guide id="13" pos="5688">
          <p15:clr>
            <a:srgbClr val="F26B43"/>
          </p15:clr>
        </p15:guide>
        <p15:guide id="16" pos="7104">
          <p15:clr>
            <a:srgbClr val="F26B43"/>
          </p15:clr>
        </p15:guide>
        <p15:guide id="17" pos="864">
          <p15:clr>
            <a:srgbClr val="9FCC3B"/>
          </p15:clr>
        </p15:guide>
        <p15:guide id="18" pos="3840">
          <p15:clr>
            <a:srgbClr val="9FCC3B"/>
          </p15:clr>
        </p15:guide>
        <p15:guide id="19" pos="6528">
          <p15:clr>
            <a:srgbClr val="9FCC3B"/>
          </p15:clr>
        </p15:guide>
        <p15:guide id="21" orient="horz" pos="422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2E8C3-E45B-7EB8-EF36-FED05249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BF9E7-E60E-0833-FBC0-1870C0BA6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139AD-D2C3-1682-129C-E3A42D793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46138-CC27-42A9-BF42-CA5DCCE02A81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DB1D7-68C9-14AB-9226-B2CF6FF43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FC7C5-0949-3FB2-9FCB-DA40B97F6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255C6-C74A-420C-B61A-9624BC45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8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29707" y="697895"/>
            <a:ext cx="5386917" cy="264620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</a:rPr>
              <a:t>Duty to Serve Underserved Market Plans 2025-2027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15138" y="1032459"/>
            <a:ext cx="5389033" cy="444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Manufactured Housing Market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8CB45-EA51-4228-AC42-0430D84477DB}"/>
              </a:ext>
            </a:extLst>
          </p:cNvPr>
          <p:cNvSpPr txBox="1"/>
          <p:nvPr/>
        </p:nvSpPr>
        <p:spPr>
          <a:xfrm>
            <a:off x="1758595" y="4911145"/>
            <a:ext cx="47147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en-US" sz="3200" b="1" i="0" dirty="0">
                <a:solidFill>
                  <a:srgbClr val="276598"/>
                </a:solidFill>
                <a:effectLst/>
                <a:latin typeface="Lato" panose="020F0502020204030203" pitchFamily="34" charset="0"/>
              </a:rPr>
              <a:t>2024 Duty to Serve </a:t>
            </a:r>
          </a:p>
          <a:p>
            <a:pPr algn="l" fontAlgn="base"/>
            <a:r>
              <a:rPr lang="en-US" sz="3200" b="1" i="0" dirty="0">
                <a:solidFill>
                  <a:srgbClr val="276598"/>
                </a:solidFill>
                <a:effectLst/>
                <a:latin typeface="Lato" panose="020F0502020204030203" pitchFamily="34" charset="0"/>
              </a:rPr>
              <a:t>Public Listening Sessions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2B7DB-5AFA-45EB-8B74-93B39144505C}"/>
              </a:ext>
            </a:extLst>
          </p:cNvPr>
          <p:cNvSpPr txBox="1"/>
          <p:nvPr/>
        </p:nvSpPr>
        <p:spPr>
          <a:xfrm>
            <a:off x="1758595" y="6010182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/>
              <a:t>July 16, 2024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0737D9-B516-4F3A-9332-D5A1DF51D0DE}"/>
              </a:ext>
            </a:extLst>
          </p:cNvPr>
          <p:cNvCxnSpPr>
            <a:cxnSpLocks/>
          </p:cNvCxnSpPr>
          <p:nvPr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A57A22-D30D-4B62-9D01-29AD5A121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BEF18F-FC30-46BD-A6C9-3006350DD8C6}"/>
              </a:ext>
            </a:extLst>
          </p:cNvPr>
          <p:cNvCxnSpPr>
            <a:cxnSpLocks/>
          </p:cNvCxnSpPr>
          <p:nvPr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949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19A60A-745E-4F49-8C36-05A7F34B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09" y="566030"/>
            <a:ext cx="10199994" cy="701731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Manufactured Housing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093BA5-998C-7643-B154-1DF45E63CB5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9709" y="1150847"/>
            <a:ext cx="10363200" cy="246221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chemeClr val="accent1"/>
                </a:solidFill>
              </a:rPr>
              <a:t>2025-2027 Underserved Market Plan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139113-3637-1A43-AFAE-6686872DFBDB}"/>
              </a:ext>
            </a:extLst>
          </p:cNvPr>
          <p:cNvSpPr/>
          <p:nvPr/>
        </p:nvSpPr>
        <p:spPr>
          <a:xfrm rot="16200000">
            <a:off x="7394723" y="-2048823"/>
            <a:ext cx="731520" cy="813816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CEB6E5-7DCF-8F46-A2A1-B4298105FD0C}"/>
              </a:ext>
            </a:extLst>
          </p:cNvPr>
          <p:cNvSpPr txBox="1"/>
          <p:nvPr/>
        </p:nvSpPr>
        <p:spPr>
          <a:xfrm>
            <a:off x="3839248" y="1833593"/>
            <a:ext cx="790281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90000"/>
              </a:lnSpc>
              <a:spcAft>
                <a:spcPts val="1200"/>
              </a:spcAft>
            </a:pPr>
            <a:r>
              <a:rPr lang="en-US" sz="1400">
                <a:solidFill>
                  <a:schemeClr val="tx2"/>
                </a:solidFill>
              </a:rPr>
              <a:t>By the 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 b="1">
                <a:solidFill>
                  <a:schemeClr val="accent1"/>
                </a:solidFill>
              </a:rPr>
              <a:t>NUMBERS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130642-1F15-FA41-B0E6-3722CE503C8C}"/>
              </a:ext>
            </a:extLst>
          </p:cNvPr>
          <p:cNvCxnSpPr>
            <a:cxnSpLocks/>
          </p:cNvCxnSpPr>
          <p:nvPr/>
        </p:nvCxnSpPr>
        <p:spPr>
          <a:xfrm rot="5400000">
            <a:off x="4431208" y="2014241"/>
            <a:ext cx="64008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FBE0DCE-0ACD-EA48-8CC4-B7405A76A2C6}"/>
              </a:ext>
            </a:extLst>
          </p:cNvPr>
          <p:cNvSpPr txBox="1"/>
          <p:nvPr/>
        </p:nvSpPr>
        <p:spPr>
          <a:xfrm>
            <a:off x="5349955" y="1823139"/>
            <a:ext cx="1283037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400" b="1">
                <a:solidFill>
                  <a:schemeClr val="accent1"/>
                </a:solidFill>
              </a:rPr>
              <a:t>9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tx2"/>
                </a:solidFill>
              </a:rPr>
              <a:t>Total objectives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E15F59-FA24-5C4A-971D-5DEE0D6B89B2}"/>
              </a:ext>
            </a:extLst>
          </p:cNvPr>
          <p:cNvSpPr txBox="1"/>
          <p:nvPr/>
        </p:nvSpPr>
        <p:spPr>
          <a:xfrm>
            <a:off x="7412403" y="1823139"/>
            <a:ext cx="1861087" cy="3877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400" b="1">
                <a:solidFill>
                  <a:schemeClr val="accent1"/>
                </a:solidFill>
              </a:rPr>
              <a:t>6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 sz="1400">
                <a:solidFill>
                  <a:schemeClr val="tx2"/>
                </a:solidFill>
              </a:rPr>
              <a:t>Single-Family objectives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56AB8-51A2-D844-BA84-3776CF94D019}"/>
              </a:ext>
            </a:extLst>
          </p:cNvPr>
          <p:cNvSpPr txBox="1"/>
          <p:nvPr/>
        </p:nvSpPr>
        <p:spPr>
          <a:xfrm>
            <a:off x="10113781" y="1823139"/>
            <a:ext cx="1777372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1400" b="1">
                <a:solidFill>
                  <a:schemeClr val="accent1"/>
                </a:solidFill>
              </a:rPr>
              <a:t>3</a:t>
            </a:r>
            <a:br>
              <a:rPr lang="en-US" sz="1400">
                <a:solidFill>
                  <a:schemeClr val="accent3"/>
                </a:solidFill>
              </a:rPr>
            </a:br>
            <a:r>
              <a:rPr lang="en-US" sz="1400">
                <a:solidFill>
                  <a:schemeClr val="tx2"/>
                </a:solidFill>
              </a:rPr>
              <a:t>Multifamily objectives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86FD01-F801-984B-8DDA-4FE42654548F}"/>
              </a:ext>
            </a:extLst>
          </p:cNvPr>
          <p:cNvGrpSpPr>
            <a:grpSpLocks noChangeAspect="1"/>
          </p:cNvGrpSpPr>
          <p:nvPr/>
        </p:nvGrpSpPr>
        <p:grpSpPr>
          <a:xfrm>
            <a:off x="4855412" y="1781868"/>
            <a:ext cx="362522" cy="470340"/>
            <a:chOff x="2919413" y="3662363"/>
            <a:chExt cx="368300" cy="477838"/>
          </a:xfrm>
          <a:solidFill>
            <a:schemeClr val="tx2"/>
          </a:solidFill>
        </p:grpSpPr>
        <p:sp>
          <p:nvSpPr>
            <p:cNvPr id="29" name="Freeform 116">
              <a:extLst>
                <a:ext uri="{FF2B5EF4-FFF2-40B4-BE49-F238E27FC236}">
                  <a16:creationId xmlns:a16="http://schemas.microsoft.com/office/drawing/2014/main" id="{91084639-4D04-1246-AC49-1BCE6D978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9413" y="3662363"/>
              <a:ext cx="368300" cy="477838"/>
            </a:xfrm>
            <a:custGeom>
              <a:avLst/>
              <a:gdLst>
                <a:gd name="T0" fmla="*/ 354 w 356"/>
                <a:gd name="T1" fmla="*/ 66 h 462"/>
                <a:gd name="T2" fmla="*/ 285 w 356"/>
                <a:gd name="T3" fmla="*/ 2 h 462"/>
                <a:gd name="T4" fmla="*/ 284 w 356"/>
                <a:gd name="T5" fmla="*/ 2 h 462"/>
                <a:gd name="T6" fmla="*/ 284 w 356"/>
                <a:gd name="T7" fmla="*/ 1 h 462"/>
                <a:gd name="T8" fmla="*/ 283 w 356"/>
                <a:gd name="T9" fmla="*/ 1 h 462"/>
                <a:gd name="T10" fmla="*/ 282 w 356"/>
                <a:gd name="T11" fmla="*/ 0 h 462"/>
                <a:gd name="T12" fmla="*/ 282 w 356"/>
                <a:gd name="T13" fmla="*/ 0 h 462"/>
                <a:gd name="T14" fmla="*/ 281 w 356"/>
                <a:gd name="T15" fmla="*/ 0 h 462"/>
                <a:gd name="T16" fmla="*/ 279 w 356"/>
                <a:gd name="T17" fmla="*/ 0 h 462"/>
                <a:gd name="T18" fmla="*/ 279 w 356"/>
                <a:gd name="T19" fmla="*/ 0 h 462"/>
                <a:gd name="T20" fmla="*/ 8 w 356"/>
                <a:gd name="T21" fmla="*/ 0 h 462"/>
                <a:gd name="T22" fmla="*/ 0 w 356"/>
                <a:gd name="T23" fmla="*/ 8 h 462"/>
                <a:gd name="T24" fmla="*/ 0 w 356"/>
                <a:gd name="T25" fmla="*/ 454 h 462"/>
                <a:gd name="T26" fmla="*/ 8 w 356"/>
                <a:gd name="T27" fmla="*/ 462 h 462"/>
                <a:gd name="T28" fmla="*/ 348 w 356"/>
                <a:gd name="T29" fmla="*/ 462 h 462"/>
                <a:gd name="T30" fmla="*/ 356 w 356"/>
                <a:gd name="T31" fmla="*/ 454 h 462"/>
                <a:gd name="T32" fmla="*/ 356 w 356"/>
                <a:gd name="T33" fmla="*/ 72 h 462"/>
                <a:gd name="T34" fmla="*/ 354 w 356"/>
                <a:gd name="T35" fmla="*/ 66 h 462"/>
                <a:gd name="T36" fmla="*/ 324 w 356"/>
                <a:gd name="T37" fmla="*/ 62 h 462"/>
                <a:gd name="T38" fmla="*/ 288 w 356"/>
                <a:gd name="T39" fmla="*/ 62 h 462"/>
                <a:gd name="T40" fmla="*/ 288 w 356"/>
                <a:gd name="T41" fmla="*/ 27 h 462"/>
                <a:gd name="T42" fmla="*/ 324 w 356"/>
                <a:gd name="T43" fmla="*/ 62 h 462"/>
                <a:gd name="T44" fmla="*/ 17 w 356"/>
                <a:gd name="T45" fmla="*/ 445 h 462"/>
                <a:gd name="T46" fmla="*/ 17 w 356"/>
                <a:gd name="T47" fmla="*/ 17 h 462"/>
                <a:gd name="T48" fmla="*/ 271 w 356"/>
                <a:gd name="T49" fmla="*/ 17 h 462"/>
                <a:gd name="T50" fmla="*/ 271 w 356"/>
                <a:gd name="T51" fmla="*/ 70 h 462"/>
                <a:gd name="T52" fmla="*/ 280 w 356"/>
                <a:gd name="T53" fmla="*/ 78 h 462"/>
                <a:gd name="T54" fmla="*/ 340 w 356"/>
                <a:gd name="T55" fmla="*/ 78 h 462"/>
                <a:gd name="T56" fmla="*/ 340 w 356"/>
                <a:gd name="T57" fmla="*/ 445 h 462"/>
                <a:gd name="T58" fmla="*/ 17 w 356"/>
                <a:gd name="T59" fmla="*/ 445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6" h="462">
                  <a:moveTo>
                    <a:pt x="354" y="66"/>
                  </a:moveTo>
                  <a:cubicBezTo>
                    <a:pt x="285" y="2"/>
                    <a:pt x="285" y="2"/>
                    <a:pt x="285" y="2"/>
                  </a:cubicBezTo>
                  <a:cubicBezTo>
                    <a:pt x="285" y="2"/>
                    <a:pt x="285" y="2"/>
                    <a:pt x="284" y="2"/>
                  </a:cubicBezTo>
                  <a:cubicBezTo>
                    <a:pt x="284" y="2"/>
                    <a:pt x="284" y="1"/>
                    <a:pt x="284" y="1"/>
                  </a:cubicBezTo>
                  <a:cubicBezTo>
                    <a:pt x="284" y="1"/>
                    <a:pt x="283" y="1"/>
                    <a:pt x="283" y="1"/>
                  </a:cubicBezTo>
                  <a:cubicBezTo>
                    <a:pt x="283" y="1"/>
                    <a:pt x="283" y="1"/>
                    <a:pt x="282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80" y="0"/>
                    <a:pt x="280" y="0"/>
                    <a:pt x="279" y="0"/>
                  </a:cubicBezTo>
                  <a:cubicBezTo>
                    <a:pt x="279" y="0"/>
                    <a:pt x="279" y="0"/>
                    <a:pt x="27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8"/>
                    <a:pt x="4" y="462"/>
                    <a:pt x="8" y="462"/>
                  </a:cubicBezTo>
                  <a:cubicBezTo>
                    <a:pt x="348" y="462"/>
                    <a:pt x="348" y="462"/>
                    <a:pt x="348" y="462"/>
                  </a:cubicBezTo>
                  <a:cubicBezTo>
                    <a:pt x="353" y="462"/>
                    <a:pt x="356" y="458"/>
                    <a:pt x="356" y="454"/>
                  </a:cubicBezTo>
                  <a:cubicBezTo>
                    <a:pt x="356" y="72"/>
                    <a:pt x="356" y="72"/>
                    <a:pt x="356" y="72"/>
                  </a:cubicBezTo>
                  <a:cubicBezTo>
                    <a:pt x="356" y="70"/>
                    <a:pt x="355" y="68"/>
                    <a:pt x="354" y="66"/>
                  </a:cubicBezTo>
                  <a:close/>
                  <a:moveTo>
                    <a:pt x="324" y="62"/>
                  </a:moveTo>
                  <a:cubicBezTo>
                    <a:pt x="288" y="62"/>
                    <a:pt x="288" y="62"/>
                    <a:pt x="288" y="62"/>
                  </a:cubicBezTo>
                  <a:cubicBezTo>
                    <a:pt x="288" y="27"/>
                    <a:pt x="288" y="27"/>
                    <a:pt x="288" y="27"/>
                  </a:cubicBezTo>
                  <a:lnTo>
                    <a:pt x="324" y="62"/>
                  </a:lnTo>
                  <a:close/>
                  <a:moveTo>
                    <a:pt x="17" y="445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271" y="17"/>
                    <a:pt x="271" y="17"/>
                    <a:pt x="271" y="17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5"/>
                    <a:pt x="275" y="78"/>
                    <a:pt x="280" y="78"/>
                  </a:cubicBezTo>
                  <a:cubicBezTo>
                    <a:pt x="340" y="78"/>
                    <a:pt x="340" y="78"/>
                    <a:pt x="340" y="78"/>
                  </a:cubicBezTo>
                  <a:cubicBezTo>
                    <a:pt x="340" y="445"/>
                    <a:pt x="340" y="445"/>
                    <a:pt x="340" y="445"/>
                  </a:cubicBezTo>
                  <a:lnTo>
                    <a:pt x="17" y="445"/>
                  </a:ln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7">
              <a:extLst>
                <a:ext uri="{FF2B5EF4-FFF2-40B4-BE49-F238E27FC236}">
                  <a16:creationId xmlns:a16="http://schemas.microsoft.com/office/drawing/2014/main" id="{6C388E06-ABEF-4544-A466-7ADDEAA93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188" y="3795713"/>
              <a:ext cx="157163" cy="17463"/>
            </a:xfrm>
            <a:custGeom>
              <a:avLst/>
              <a:gdLst>
                <a:gd name="T0" fmla="*/ 8 w 152"/>
                <a:gd name="T1" fmla="*/ 16 h 16"/>
                <a:gd name="T2" fmla="*/ 144 w 152"/>
                <a:gd name="T3" fmla="*/ 16 h 16"/>
                <a:gd name="T4" fmla="*/ 152 w 152"/>
                <a:gd name="T5" fmla="*/ 8 h 16"/>
                <a:gd name="T6" fmla="*/ 144 w 152"/>
                <a:gd name="T7" fmla="*/ 0 h 16"/>
                <a:gd name="T8" fmla="*/ 8 w 152"/>
                <a:gd name="T9" fmla="*/ 0 h 16"/>
                <a:gd name="T10" fmla="*/ 0 w 152"/>
                <a:gd name="T11" fmla="*/ 8 h 16"/>
                <a:gd name="T12" fmla="*/ 8 w 152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6">
                  <a:moveTo>
                    <a:pt x="8" y="16"/>
                  </a:moveTo>
                  <a:cubicBezTo>
                    <a:pt x="144" y="16"/>
                    <a:pt x="144" y="16"/>
                    <a:pt x="144" y="16"/>
                  </a:cubicBezTo>
                  <a:cubicBezTo>
                    <a:pt x="148" y="16"/>
                    <a:pt x="152" y="12"/>
                    <a:pt x="152" y="8"/>
                  </a:cubicBezTo>
                  <a:cubicBezTo>
                    <a:pt x="152" y="3"/>
                    <a:pt x="148" y="0"/>
                    <a:pt x="1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2"/>
                    <a:pt x="3" y="16"/>
                    <a:pt x="8" y="16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8">
              <a:extLst>
                <a:ext uri="{FF2B5EF4-FFF2-40B4-BE49-F238E27FC236}">
                  <a16:creationId xmlns:a16="http://schemas.microsoft.com/office/drawing/2014/main" id="{247E2080-F775-C24A-9072-84576E808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626" y="3854451"/>
              <a:ext cx="266700" cy="17463"/>
            </a:xfrm>
            <a:custGeom>
              <a:avLst/>
              <a:gdLst>
                <a:gd name="T0" fmla="*/ 249 w 258"/>
                <a:gd name="T1" fmla="*/ 0 h 17"/>
                <a:gd name="T2" fmla="*/ 8 w 258"/>
                <a:gd name="T3" fmla="*/ 0 h 17"/>
                <a:gd name="T4" fmla="*/ 0 w 258"/>
                <a:gd name="T5" fmla="*/ 8 h 17"/>
                <a:gd name="T6" fmla="*/ 8 w 258"/>
                <a:gd name="T7" fmla="*/ 17 h 17"/>
                <a:gd name="T8" fmla="*/ 249 w 258"/>
                <a:gd name="T9" fmla="*/ 17 h 17"/>
                <a:gd name="T10" fmla="*/ 258 w 258"/>
                <a:gd name="T11" fmla="*/ 8 h 17"/>
                <a:gd name="T12" fmla="*/ 249 w 25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7">
                  <a:moveTo>
                    <a:pt x="24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49" y="17"/>
                    <a:pt x="249" y="17"/>
                    <a:pt x="249" y="17"/>
                  </a:cubicBezTo>
                  <a:cubicBezTo>
                    <a:pt x="254" y="17"/>
                    <a:pt x="258" y="13"/>
                    <a:pt x="258" y="8"/>
                  </a:cubicBezTo>
                  <a:cubicBezTo>
                    <a:pt x="258" y="4"/>
                    <a:pt x="254" y="0"/>
                    <a:pt x="249" y="0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9">
              <a:extLst>
                <a:ext uri="{FF2B5EF4-FFF2-40B4-BE49-F238E27FC236}">
                  <a16:creationId xmlns:a16="http://schemas.microsoft.com/office/drawing/2014/main" id="{DD5092C2-6331-3F48-BEBC-2D48C7A55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626" y="3911601"/>
              <a:ext cx="266700" cy="17463"/>
            </a:xfrm>
            <a:custGeom>
              <a:avLst/>
              <a:gdLst>
                <a:gd name="T0" fmla="*/ 249 w 258"/>
                <a:gd name="T1" fmla="*/ 0 h 17"/>
                <a:gd name="T2" fmla="*/ 8 w 258"/>
                <a:gd name="T3" fmla="*/ 0 h 17"/>
                <a:gd name="T4" fmla="*/ 0 w 258"/>
                <a:gd name="T5" fmla="*/ 9 h 17"/>
                <a:gd name="T6" fmla="*/ 8 w 258"/>
                <a:gd name="T7" fmla="*/ 17 h 17"/>
                <a:gd name="T8" fmla="*/ 249 w 258"/>
                <a:gd name="T9" fmla="*/ 17 h 17"/>
                <a:gd name="T10" fmla="*/ 258 w 258"/>
                <a:gd name="T11" fmla="*/ 9 h 17"/>
                <a:gd name="T12" fmla="*/ 249 w 25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7">
                  <a:moveTo>
                    <a:pt x="24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49" y="17"/>
                    <a:pt x="249" y="17"/>
                    <a:pt x="249" y="17"/>
                  </a:cubicBezTo>
                  <a:cubicBezTo>
                    <a:pt x="254" y="17"/>
                    <a:pt x="258" y="13"/>
                    <a:pt x="258" y="9"/>
                  </a:cubicBezTo>
                  <a:cubicBezTo>
                    <a:pt x="258" y="4"/>
                    <a:pt x="254" y="0"/>
                    <a:pt x="249" y="0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20">
              <a:extLst>
                <a:ext uri="{FF2B5EF4-FFF2-40B4-BE49-F238E27FC236}">
                  <a16:creationId xmlns:a16="http://schemas.microsoft.com/office/drawing/2014/main" id="{FB1C61E2-4AD4-3E49-BD1D-E235F35DF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626" y="3970338"/>
              <a:ext cx="266700" cy="17463"/>
            </a:xfrm>
            <a:custGeom>
              <a:avLst/>
              <a:gdLst>
                <a:gd name="T0" fmla="*/ 249 w 258"/>
                <a:gd name="T1" fmla="*/ 0 h 16"/>
                <a:gd name="T2" fmla="*/ 8 w 258"/>
                <a:gd name="T3" fmla="*/ 0 h 16"/>
                <a:gd name="T4" fmla="*/ 0 w 258"/>
                <a:gd name="T5" fmla="*/ 8 h 16"/>
                <a:gd name="T6" fmla="*/ 8 w 258"/>
                <a:gd name="T7" fmla="*/ 16 h 16"/>
                <a:gd name="T8" fmla="*/ 249 w 258"/>
                <a:gd name="T9" fmla="*/ 16 h 16"/>
                <a:gd name="T10" fmla="*/ 258 w 258"/>
                <a:gd name="T11" fmla="*/ 8 h 16"/>
                <a:gd name="T12" fmla="*/ 249 w 258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6">
                  <a:moveTo>
                    <a:pt x="24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6"/>
                    <a:pt x="8" y="16"/>
                  </a:cubicBezTo>
                  <a:cubicBezTo>
                    <a:pt x="249" y="16"/>
                    <a:pt x="249" y="16"/>
                    <a:pt x="249" y="16"/>
                  </a:cubicBezTo>
                  <a:cubicBezTo>
                    <a:pt x="254" y="16"/>
                    <a:pt x="258" y="13"/>
                    <a:pt x="258" y="8"/>
                  </a:cubicBezTo>
                  <a:cubicBezTo>
                    <a:pt x="258" y="4"/>
                    <a:pt x="254" y="0"/>
                    <a:pt x="249" y="0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21">
              <a:extLst>
                <a:ext uri="{FF2B5EF4-FFF2-40B4-BE49-F238E27FC236}">
                  <a16:creationId xmlns:a16="http://schemas.microsoft.com/office/drawing/2014/main" id="{2FFB59D4-87FE-6C41-9344-B1F4BB522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626" y="4029076"/>
              <a:ext cx="266700" cy="17463"/>
            </a:xfrm>
            <a:custGeom>
              <a:avLst/>
              <a:gdLst>
                <a:gd name="T0" fmla="*/ 249 w 258"/>
                <a:gd name="T1" fmla="*/ 0 h 17"/>
                <a:gd name="T2" fmla="*/ 8 w 258"/>
                <a:gd name="T3" fmla="*/ 0 h 17"/>
                <a:gd name="T4" fmla="*/ 0 w 258"/>
                <a:gd name="T5" fmla="*/ 9 h 17"/>
                <a:gd name="T6" fmla="*/ 8 w 258"/>
                <a:gd name="T7" fmla="*/ 17 h 17"/>
                <a:gd name="T8" fmla="*/ 249 w 258"/>
                <a:gd name="T9" fmla="*/ 17 h 17"/>
                <a:gd name="T10" fmla="*/ 258 w 258"/>
                <a:gd name="T11" fmla="*/ 9 h 17"/>
                <a:gd name="T12" fmla="*/ 249 w 258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17">
                  <a:moveTo>
                    <a:pt x="24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3"/>
                    <a:pt x="4" y="17"/>
                    <a:pt x="8" y="17"/>
                  </a:cubicBezTo>
                  <a:cubicBezTo>
                    <a:pt x="249" y="17"/>
                    <a:pt x="249" y="17"/>
                    <a:pt x="249" y="17"/>
                  </a:cubicBezTo>
                  <a:cubicBezTo>
                    <a:pt x="254" y="17"/>
                    <a:pt x="258" y="13"/>
                    <a:pt x="258" y="9"/>
                  </a:cubicBezTo>
                  <a:cubicBezTo>
                    <a:pt x="258" y="4"/>
                    <a:pt x="254" y="0"/>
                    <a:pt x="249" y="0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1C40B2-0FE7-707A-34ED-F683A5ACBBD8}"/>
              </a:ext>
            </a:extLst>
          </p:cNvPr>
          <p:cNvGrpSpPr>
            <a:grpSpLocks noChangeAspect="1"/>
          </p:cNvGrpSpPr>
          <p:nvPr/>
        </p:nvGrpSpPr>
        <p:grpSpPr>
          <a:xfrm>
            <a:off x="9517792" y="1753047"/>
            <a:ext cx="519030" cy="457200"/>
            <a:chOff x="4757738" y="1700213"/>
            <a:chExt cx="506413" cy="446088"/>
          </a:xfrm>
          <a:solidFill>
            <a:schemeClr val="tx2"/>
          </a:solidFill>
        </p:grpSpPr>
        <p:sp>
          <p:nvSpPr>
            <p:cNvPr id="3" name="Freeform 61">
              <a:extLst>
                <a:ext uri="{FF2B5EF4-FFF2-40B4-BE49-F238E27FC236}">
                  <a16:creationId xmlns:a16="http://schemas.microsoft.com/office/drawing/2014/main" id="{017BE790-DF51-D33B-0503-4A94C736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1700213"/>
              <a:ext cx="252413" cy="100013"/>
            </a:xfrm>
            <a:custGeom>
              <a:avLst/>
              <a:gdLst>
                <a:gd name="T0" fmla="*/ 9 w 250"/>
                <a:gd name="T1" fmla="*/ 98 h 98"/>
                <a:gd name="T2" fmla="*/ 14 w 250"/>
                <a:gd name="T3" fmla="*/ 96 h 98"/>
                <a:gd name="T4" fmla="*/ 130 w 250"/>
                <a:gd name="T5" fmla="*/ 19 h 98"/>
                <a:gd name="T6" fmla="*/ 236 w 250"/>
                <a:gd name="T7" fmla="*/ 91 h 98"/>
                <a:gd name="T8" fmla="*/ 247 w 250"/>
                <a:gd name="T9" fmla="*/ 89 h 98"/>
                <a:gd name="T10" fmla="*/ 245 w 250"/>
                <a:gd name="T11" fmla="*/ 77 h 98"/>
                <a:gd name="T12" fmla="*/ 134 w 250"/>
                <a:gd name="T13" fmla="*/ 2 h 98"/>
                <a:gd name="T14" fmla="*/ 125 w 250"/>
                <a:gd name="T15" fmla="*/ 2 h 98"/>
                <a:gd name="T16" fmla="*/ 5 w 250"/>
                <a:gd name="T17" fmla="*/ 83 h 98"/>
                <a:gd name="T18" fmla="*/ 2 w 250"/>
                <a:gd name="T19" fmla="*/ 94 h 98"/>
                <a:gd name="T20" fmla="*/ 9 w 250"/>
                <a:gd name="T2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" h="98">
                  <a:moveTo>
                    <a:pt x="9" y="98"/>
                  </a:moveTo>
                  <a:cubicBezTo>
                    <a:pt x="11" y="98"/>
                    <a:pt x="12" y="97"/>
                    <a:pt x="14" y="96"/>
                  </a:cubicBezTo>
                  <a:cubicBezTo>
                    <a:pt x="130" y="19"/>
                    <a:pt x="130" y="19"/>
                    <a:pt x="130" y="19"/>
                  </a:cubicBezTo>
                  <a:cubicBezTo>
                    <a:pt x="236" y="91"/>
                    <a:pt x="236" y="91"/>
                    <a:pt x="236" y="91"/>
                  </a:cubicBezTo>
                  <a:cubicBezTo>
                    <a:pt x="240" y="94"/>
                    <a:pt x="245" y="93"/>
                    <a:pt x="247" y="89"/>
                  </a:cubicBezTo>
                  <a:cubicBezTo>
                    <a:pt x="250" y="85"/>
                    <a:pt x="249" y="80"/>
                    <a:pt x="245" y="77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32" y="0"/>
                    <a:pt x="128" y="0"/>
                    <a:pt x="125" y="2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1" y="85"/>
                    <a:pt x="0" y="90"/>
                    <a:pt x="2" y="94"/>
                  </a:cubicBezTo>
                  <a:cubicBezTo>
                    <a:pt x="4" y="97"/>
                    <a:pt x="6" y="98"/>
                    <a:pt x="9" y="9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2">
              <a:extLst>
                <a:ext uri="{FF2B5EF4-FFF2-40B4-BE49-F238E27FC236}">
                  <a16:creationId xmlns:a16="http://schemas.microsoft.com/office/drawing/2014/main" id="{149591A7-48A6-2CAD-AEA5-BB1674A68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6" y="1768476"/>
              <a:ext cx="225425" cy="85725"/>
            </a:xfrm>
            <a:custGeom>
              <a:avLst/>
              <a:gdLst>
                <a:gd name="T0" fmla="*/ 3 w 222"/>
                <a:gd name="T1" fmla="*/ 82 h 86"/>
                <a:gd name="T2" fmla="*/ 14 w 222"/>
                <a:gd name="T3" fmla="*/ 84 h 86"/>
                <a:gd name="T4" fmla="*/ 111 w 222"/>
                <a:gd name="T5" fmla="*/ 19 h 86"/>
                <a:gd name="T6" fmla="*/ 208 w 222"/>
                <a:gd name="T7" fmla="*/ 84 h 86"/>
                <a:gd name="T8" fmla="*/ 213 w 222"/>
                <a:gd name="T9" fmla="*/ 86 h 86"/>
                <a:gd name="T10" fmla="*/ 220 w 222"/>
                <a:gd name="T11" fmla="*/ 82 h 86"/>
                <a:gd name="T12" fmla="*/ 217 w 222"/>
                <a:gd name="T13" fmla="*/ 71 h 86"/>
                <a:gd name="T14" fmla="*/ 116 w 222"/>
                <a:gd name="T15" fmla="*/ 2 h 86"/>
                <a:gd name="T16" fmla="*/ 107 w 222"/>
                <a:gd name="T17" fmla="*/ 2 h 86"/>
                <a:gd name="T18" fmla="*/ 5 w 222"/>
                <a:gd name="T19" fmla="*/ 70 h 86"/>
                <a:gd name="T20" fmla="*/ 3 w 222"/>
                <a:gd name="T21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86">
                  <a:moveTo>
                    <a:pt x="3" y="82"/>
                  </a:moveTo>
                  <a:cubicBezTo>
                    <a:pt x="5" y="85"/>
                    <a:pt x="10" y="86"/>
                    <a:pt x="14" y="84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9" y="85"/>
                    <a:pt x="211" y="86"/>
                    <a:pt x="213" y="86"/>
                  </a:cubicBezTo>
                  <a:cubicBezTo>
                    <a:pt x="215" y="86"/>
                    <a:pt x="218" y="85"/>
                    <a:pt x="220" y="82"/>
                  </a:cubicBezTo>
                  <a:cubicBezTo>
                    <a:pt x="222" y="78"/>
                    <a:pt x="221" y="73"/>
                    <a:pt x="217" y="71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3" y="0"/>
                    <a:pt x="110" y="0"/>
                    <a:pt x="107" y="2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1" y="73"/>
                    <a:pt x="0" y="78"/>
                    <a:pt x="3" y="82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3">
              <a:extLst>
                <a:ext uri="{FF2B5EF4-FFF2-40B4-BE49-F238E27FC236}">
                  <a16:creationId xmlns:a16="http://schemas.microsoft.com/office/drawing/2014/main" id="{3EE42FEF-DF9A-E3E1-1713-5654965920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7738" y="1790701"/>
              <a:ext cx="504825" cy="355600"/>
            </a:xfrm>
            <a:custGeom>
              <a:avLst/>
              <a:gdLst>
                <a:gd name="T0" fmla="*/ 469 w 499"/>
                <a:gd name="T1" fmla="*/ 334 h 351"/>
                <a:gd name="T2" fmla="*/ 461 w 499"/>
                <a:gd name="T3" fmla="*/ 57 h 351"/>
                <a:gd name="T4" fmla="*/ 453 w 499"/>
                <a:gd name="T5" fmla="*/ 334 h 351"/>
                <a:gd name="T6" fmla="*/ 412 w 499"/>
                <a:gd name="T7" fmla="*/ 292 h 351"/>
                <a:gd name="T8" fmla="*/ 370 w 499"/>
                <a:gd name="T9" fmla="*/ 284 h 351"/>
                <a:gd name="T10" fmla="*/ 362 w 499"/>
                <a:gd name="T11" fmla="*/ 334 h 351"/>
                <a:gd name="T12" fmla="*/ 325 w 499"/>
                <a:gd name="T13" fmla="*/ 66 h 351"/>
                <a:gd name="T14" fmla="*/ 309 w 499"/>
                <a:gd name="T15" fmla="*/ 66 h 351"/>
                <a:gd name="T16" fmla="*/ 256 w 499"/>
                <a:gd name="T17" fmla="*/ 334 h 351"/>
                <a:gd name="T18" fmla="*/ 248 w 499"/>
                <a:gd name="T19" fmla="*/ 284 h 351"/>
                <a:gd name="T20" fmla="*/ 206 w 499"/>
                <a:gd name="T21" fmla="*/ 292 h 351"/>
                <a:gd name="T22" fmla="*/ 143 w 499"/>
                <a:gd name="T23" fmla="*/ 334 h 351"/>
                <a:gd name="T24" fmla="*/ 169 w 499"/>
                <a:gd name="T25" fmla="*/ 208 h 351"/>
                <a:gd name="T26" fmla="*/ 143 w 499"/>
                <a:gd name="T27" fmla="*/ 8 h 351"/>
                <a:gd name="T28" fmla="*/ 127 w 499"/>
                <a:gd name="T29" fmla="*/ 8 h 351"/>
                <a:gd name="T30" fmla="*/ 82 w 499"/>
                <a:gd name="T31" fmla="*/ 116 h 351"/>
                <a:gd name="T32" fmla="*/ 0 w 499"/>
                <a:gd name="T33" fmla="*/ 208 h 351"/>
                <a:gd name="T34" fmla="*/ 73 w 499"/>
                <a:gd name="T35" fmla="*/ 261 h 351"/>
                <a:gd name="T36" fmla="*/ 42 w 499"/>
                <a:gd name="T37" fmla="*/ 334 h 351"/>
                <a:gd name="T38" fmla="*/ 42 w 499"/>
                <a:gd name="T39" fmla="*/ 351 h 351"/>
                <a:gd name="T40" fmla="*/ 499 w 499"/>
                <a:gd name="T41" fmla="*/ 342 h 351"/>
                <a:gd name="T42" fmla="*/ 378 w 499"/>
                <a:gd name="T43" fmla="*/ 300 h 351"/>
                <a:gd name="T44" fmla="*/ 395 w 499"/>
                <a:gd name="T45" fmla="*/ 334 h 351"/>
                <a:gd name="T46" fmla="*/ 378 w 499"/>
                <a:gd name="T47" fmla="*/ 300 h 351"/>
                <a:gd name="T48" fmla="*/ 240 w 499"/>
                <a:gd name="T49" fmla="*/ 300 h 351"/>
                <a:gd name="T50" fmla="*/ 223 w 499"/>
                <a:gd name="T51" fmla="*/ 334 h 351"/>
                <a:gd name="T52" fmla="*/ 52 w 499"/>
                <a:gd name="T53" fmla="*/ 244 h 351"/>
                <a:gd name="T54" fmla="*/ 40 w 499"/>
                <a:gd name="T55" fmla="*/ 174 h 351"/>
                <a:gd name="T56" fmla="*/ 82 w 499"/>
                <a:gd name="T57" fmla="*/ 133 h 351"/>
                <a:gd name="T58" fmla="*/ 124 w 499"/>
                <a:gd name="T59" fmla="*/ 173 h 351"/>
                <a:gd name="T60" fmla="*/ 116 w 499"/>
                <a:gd name="T61" fmla="*/ 244 h 351"/>
                <a:gd name="T62" fmla="*/ 90 w 499"/>
                <a:gd name="T63" fmla="*/ 168 h 351"/>
                <a:gd name="T64" fmla="*/ 73 w 499"/>
                <a:gd name="T65" fmla="*/ 168 h 351"/>
                <a:gd name="T66" fmla="*/ 64 w 499"/>
                <a:gd name="T67" fmla="*/ 188 h 351"/>
                <a:gd name="T68" fmla="*/ 53 w 499"/>
                <a:gd name="T69" fmla="*/ 200 h 351"/>
                <a:gd name="T70" fmla="*/ 73 w 499"/>
                <a:gd name="T71" fmla="*/ 244 h 351"/>
                <a:gd name="T72" fmla="*/ 90 w 499"/>
                <a:gd name="T73" fmla="*/ 261 h 351"/>
                <a:gd name="T74" fmla="*/ 127 w 499"/>
                <a:gd name="T75" fmla="*/ 260 h 351"/>
                <a:gd name="T76" fmla="*/ 90 w 499"/>
                <a:gd name="T77" fmla="*/ 334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9" h="351">
                  <a:moveTo>
                    <a:pt x="491" y="334"/>
                  </a:moveTo>
                  <a:cubicBezTo>
                    <a:pt x="469" y="334"/>
                    <a:pt x="469" y="334"/>
                    <a:pt x="469" y="334"/>
                  </a:cubicBezTo>
                  <a:cubicBezTo>
                    <a:pt x="469" y="66"/>
                    <a:pt x="469" y="66"/>
                    <a:pt x="469" y="66"/>
                  </a:cubicBezTo>
                  <a:cubicBezTo>
                    <a:pt x="469" y="61"/>
                    <a:pt x="466" y="57"/>
                    <a:pt x="461" y="57"/>
                  </a:cubicBezTo>
                  <a:cubicBezTo>
                    <a:pt x="456" y="57"/>
                    <a:pt x="453" y="61"/>
                    <a:pt x="453" y="66"/>
                  </a:cubicBezTo>
                  <a:cubicBezTo>
                    <a:pt x="453" y="334"/>
                    <a:pt x="453" y="334"/>
                    <a:pt x="453" y="334"/>
                  </a:cubicBezTo>
                  <a:cubicBezTo>
                    <a:pt x="412" y="334"/>
                    <a:pt x="412" y="334"/>
                    <a:pt x="412" y="334"/>
                  </a:cubicBezTo>
                  <a:cubicBezTo>
                    <a:pt x="412" y="292"/>
                    <a:pt x="412" y="292"/>
                    <a:pt x="412" y="292"/>
                  </a:cubicBezTo>
                  <a:cubicBezTo>
                    <a:pt x="412" y="288"/>
                    <a:pt x="408" y="284"/>
                    <a:pt x="404" y="284"/>
                  </a:cubicBezTo>
                  <a:cubicBezTo>
                    <a:pt x="370" y="284"/>
                    <a:pt x="370" y="284"/>
                    <a:pt x="370" y="284"/>
                  </a:cubicBezTo>
                  <a:cubicBezTo>
                    <a:pt x="366" y="284"/>
                    <a:pt x="362" y="288"/>
                    <a:pt x="362" y="292"/>
                  </a:cubicBezTo>
                  <a:cubicBezTo>
                    <a:pt x="362" y="334"/>
                    <a:pt x="362" y="334"/>
                    <a:pt x="362" y="334"/>
                  </a:cubicBezTo>
                  <a:cubicBezTo>
                    <a:pt x="325" y="334"/>
                    <a:pt x="325" y="334"/>
                    <a:pt x="325" y="334"/>
                  </a:cubicBezTo>
                  <a:cubicBezTo>
                    <a:pt x="325" y="66"/>
                    <a:pt x="325" y="66"/>
                    <a:pt x="325" y="66"/>
                  </a:cubicBezTo>
                  <a:cubicBezTo>
                    <a:pt x="325" y="61"/>
                    <a:pt x="322" y="57"/>
                    <a:pt x="317" y="57"/>
                  </a:cubicBezTo>
                  <a:cubicBezTo>
                    <a:pt x="312" y="57"/>
                    <a:pt x="309" y="61"/>
                    <a:pt x="309" y="66"/>
                  </a:cubicBezTo>
                  <a:cubicBezTo>
                    <a:pt x="309" y="334"/>
                    <a:pt x="309" y="334"/>
                    <a:pt x="309" y="334"/>
                  </a:cubicBezTo>
                  <a:cubicBezTo>
                    <a:pt x="256" y="334"/>
                    <a:pt x="256" y="334"/>
                    <a:pt x="256" y="334"/>
                  </a:cubicBezTo>
                  <a:cubicBezTo>
                    <a:pt x="256" y="292"/>
                    <a:pt x="256" y="292"/>
                    <a:pt x="256" y="292"/>
                  </a:cubicBezTo>
                  <a:cubicBezTo>
                    <a:pt x="256" y="288"/>
                    <a:pt x="253" y="284"/>
                    <a:pt x="248" y="284"/>
                  </a:cubicBezTo>
                  <a:cubicBezTo>
                    <a:pt x="214" y="284"/>
                    <a:pt x="214" y="284"/>
                    <a:pt x="214" y="284"/>
                  </a:cubicBezTo>
                  <a:cubicBezTo>
                    <a:pt x="210" y="284"/>
                    <a:pt x="206" y="288"/>
                    <a:pt x="206" y="292"/>
                  </a:cubicBezTo>
                  <a:cubicBezTo>
                    <a:pt x="206" y="334"/>
                    <a:pt x="206" y="334"/>
                    <a:pt x="206" y="334"/>
                  </a:cubicBezTo>
                  <a:cubicBezTo>
                    <a:pt x="143" y="334"/>
                    <a:pt x="143" y="334"/>
                    <a:pt x="143" y="334"/>
                  </a:cubicBezTo>
                  <a:cubicBezTo>
                    <a:pt x="143" y="253"/>
                    <a:pt x="143" y="253"/>
                    <a:pt x="143" y="253"/>
                  </a:cubicBezTo>
                  <a:cubicBezTo>
                    <a:pt x="159" y="244"/>
                    <a:pt x="169" y="227"/>
                    <a:pt x="169" y="208"/>
                  </a:cubicBezTo>
                  <a:cubicBezTo>
                    <a:pt x="169" y="190"/>
                    <a:pt x="159" y="173"/>
                    <a:pt x="143" y="163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3" y="4"/>
                    <a:pt x="140" y="0"/>
                    <a:pt x="135" y="0"/>
                  </a:cubicBezTo>
                  <a:cubicBezTo>
                    <a:pt x="130" y="0"/>
                    <a:pt x="127" y="4"/>
                    <a:pt x="127" y="8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17" y="126"/>
                    <a:pt x="101" y="116"/>
                    <a:pt x="82" y="116"/>
                  </a:cubicBezTo>
                  <a:cubicBezTo>
                    <a:pt x="56" y="116"/>
                    <a:pt x="34" y="135"/>
                    <a:pt x="30" y="161"/>
                  </a:cubicBezTo>
                  <a:cubicBezTo>
                    <a:pt x="11" y="169"/>
                    <a:pt x="0" y="188"/>
                    <a:pt x="0" y="208"/>
                  </a:cubicBezTo>
                  <a:cubicBezTo>
                    <a:pt x="0" y="237"/>
                    <a:pt x="23" y="261"/>
                    <a:pt x="52" y="261"/>
                  </a:cubicBezTo>
                  <a:cubicBezTo>
                    <a:pt x="73" y="261"/>
                    <a:pt x="73" y="261"/>
                    <a:pt x="73" y="261"/>
                  </a:cubicBezTo>
                  <a:cubicBezTo>
                    <a:pt x="73" y="334"/>
                    <a:pt x="73" y="334"/>
                    <a:pt x="73" y="334"/>
                  </a:cubicBezTo>
                  <a:cubicBezTo>
                    <a:pt x="42" y="334"/>
                    <a:pt x="42" y="334"/>
                    <a:pt x="42" y="334"/>
                  </a:cubicBezTo>
                  <a:cubicBezTo>
                    <a:pt x="37" y="334"/>
                    <a:pt x="33" y="338"/>
                    <a:pt x="33" y="342"/>
                  </a:cubicBezTo>
                  <a:cubicBezTo>
                    <a:pt x="33" y="347"/>
                    <a:pt x="37" y="351"/>
                    <a:pt x="42" y="351"/>
                  </a:cubicBezTo>
                  <a:cubicBezTo>
                    <a:pt x="491" y="351"/>
                    <a:pt x="491" y="351"/>
                    <a:pt x="491" y="351"/>
                  </a:cubicBezTo>
                  <a:cubicBezTo>
                    <a:pt x="495" y="351"/>
                    <a:pt x="499" y="347"/>
                    <a:pt x="499" y="342"/>
                  </a:cubicBezTo>
                  <a:cubicBezTo>
                    <a:pt x="499" y="338"/>
                    <a:pt x="495" y="334"/>
                    <a:pt x="491" y="334"/>
                  </a:cubicBezTo>
                  <a:close/>
                  <a:moveTo>
                    <a:pt x="378" y="300"/>
                  </a:moveTo>
                  <a:cubicBezTo>
                    <a:pt x="395" y="300"/>
                    <a:pt x="395" y="300"/>
                    <a:pt x="395" y="300"/>
                  </a:cubicBezTo>
                  <a:cubicBezTo>
                    <a:pt x="395" y="334"/>
                    <a:pt x="395" y="334"/>
                    <a:pt x="395" y="334"/>
                  </a:cubicBezTo>
                  <a:cubicBezTo>
                    <a:pt x="378" y="334"/>
                    <a:pt x="378" y="334"/>
                    <a:pt x="378" y="334"/>
                  </a:cubicBezTo>
                  <a:lnTo>
                    <a:pt x="378" y="300"/>
                  </a:lnTo>
                  <a:close/>
                  <a:moveTo>
                    <a:pt x="223" y="300"/>
                  </a:moveTo>
                  <a:cubicBezTo>
                    <a:pt x="240" y="300"/>
                    <a:pt x="240" y="300"/>
                    <a:pt x="240" y="300"/>
                  </a:cubicBezTo>
                  <a:cubicBezTo>
                    <a:pt x="240" y="334"/>
                    <a:pt x="240" y="334"/>
                    <a:pt x="240" y="334"/>
                  </a:cubicBezTo>
                  <a:cubicBezTo>
                    <a:pt x="223" y="334"/>
                    <a:pt x="223" y="334"/>
                    <a:pt x="223" y="334"/>
                  </a:cubicBezTo>
                  <a:lnTo>
                    <a:pt x="223" y="300"/>
                  </a:lnTo>
                  <a:close/>
                  <a:moveTo>
                    <a:pt x="52" y="244"/>
                  </a:moveTo>
                  <a:cubicBezTo>
                    <a:pt x="32" y="244"/>
                    <a:pt x="16" y="228"/>
                    <a:pt x="16" y="208"/>
                  </a:cubicBezTo>
                  <a:cubicBezTo>
                    <a:pt x="16" y="193"/>
                    <a:pt x="26" y="179"/>
                    <a:pt x="40" y="174"/>
                  </a:cubicBezTo>
                  <a:cubicBezTo>
                    <a:pt x="43" y="173"/>
                    <a:pt x="46" y="170"/>
                    <a:pt x="46" y="167"/>
                  </a:cubicBezTo>
                  <a:cubicBezTo>
                    <a:pt x="47" y="148"/>
                    <a:pt x="63" y="133"/>
                    <a:pt x="82" y="133"/>
                  </a:cubicBezTo>
                  <a:cubicBezTo>
                    <a:pt x="100" y="133"/>
                    <a:pt x="116" y="147"/>
                    <a:pt x="117" y="166"/>
                  </a:cubicBezTo>
                  <a:cubicBezTo>
                    <a:pt x="118" y="169"/>
                    <a:pt x="120" y="172"/>
                    <a:pt x="124" y="173"/>
                  </a:cubicBezTo>
                  <a:cubicBezTo>
                    <a:pt x="140" y="177"/>
                    <a:pt x="152" y="191"/>
                    <a:pt x="152" y="208"/>
                  </a:cubicBezTo>
                  <a:cubicBezTo>
                    <a:pt x="152" y="228"/>
                    <a:pt x="136" y="244"/>
                    <a:pt x="116" y="244"/>
                  </a:cubicBezTo>
                  <a:cubicBezTo>
                    <a:pt x="90" y="244"/>
                    <a:pt x="90" y="244"/>
                    <a:pt x="90" y="244"/>
                  </a:cubicBezTo>
                  <a:cubicBezTo>
                    <a:pt x="90" y="168"/>
                    <a:pt x="90" y="168"/>
                    <a:pt x="90" y="168"/>
                  </a:cubicBezTo>
                  <a:cubicBezTo>
                    <a:pt x="90" y="164"/>
                    <a:pt x="86" y="160"/>
                    <a:pt x="82" y="160"/>
                  </a:cubicBezTo>
                  <a:cubicBezTo>
                    <a:pt x="77" y="160"/>
                    <a:pt x="73" y="164"/>
                    <a:pt x="73" y="168"/>
                  </a:cubicBezTo>
                  <a:cubicBezTo>
                    <a:pt x="73" y="197"/>
                    <a:pt x="73" y="197"/>
                    <a:pt x="73" y="197"/>
                  </a:cubicBezTo>
                  <a:cubicBezTo>
                    <a:pt x="64" y="188"/>
                    <a:pt x="64" y="188"/>
                    <a:pt x="64" y="188"/>
                  </a:cubicBezTo>
                  <a:cubicBezTo>
                    <a:pt x="61" y="185"/>
                    <a:pt x="56" y="185"/>
                    <a:pt x="53" y="188"/>
                  </a:cubicBezTo>
                  <a:cubicBezTo>
                    <a:pt x="49" y="191"/>
                    <a:pt x="49" y="197"/>
                    <a:pt x="53" y="200"/>
                  </a:cubicBezTo>
                  <a:cubicBezTo>
                    <a:pt x="73" y="221"/>
                    <a:pt x="73" y="221"/>
                    <a:pt x="73" y="221"/>
                  </a:cubicBezTo>
                  <a:cubicBezTo>
                    <a:pt x="73" y="244"/>
                    <a:pt x="73" y="244"/>
                    <a:pt x="73" y="244"/>
                  </a:cubicBezTo>
                  <a:lnTo>
                    <a:pt x="52" y="244"/>
                  </a:lnTo>
                  <a:close/>
                  <a:moveTo>
                    <a:pt x="90" y="261"/>
                  </a:moveTo>
                  <a:cubicBezTo>
                    <a:pt x="116" y="261"/>
                    <a:pt x="116" y="261"/>
                    <a:pt x="116" y="261"/>
                  </a:cubicBezTo>
                  <a:cubicBezTo>
                    <a:pt x="120" y="261"/>
                    <a:pt x="123" y="261"/>
                    <a:pt x="127" y="260"/>
                  </a:cubicBezTo>
                  <a:cubicBezTo>
                    <a:pt x="127" y="334"/>
                    <a:pt x="127" y="334"/>
                    <a:pt x="127" y="334"/>
                  </a:cubicBezTo>
                  <a:cubicBezTo>
                    <a:pt x="90" y="334"/>
                    <a:pt x="90" y="334"/>
                    <a:pt x="90" y="334"/>
                  </a:cubicBezTo>
                  <a:lnTo>
                    <a:pt x="90" y="261"/>
                  </a:ln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4">
              <a:extLst>
                <a:ext uri="{FF2B5EF4-FFF2-40B4-BE49-F238E27FC236}">
                  <a16:creationId xmlns:a16="http://schemas.microsoft.com/office/drawing/2014/main" id="{062972B1-120D-3335-799C-ECD2473AF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538" y="1809751"/>
              <a:ext cx="17463" cy="46038"/>
            </a:xfrm>
            <a:custGeom>
              <a:avLst/>
              <a:gdLst>
                <a:gd name="T0" fmla="*/ 0 w 17"/>
                <a:gd name="T1" fmla="*/ 8 h 46"/>
                <a:gd name="T2" fmla="*/ 0 w 17"/>
                <a:gd name="T3" fmla="*/ 38 h 46"/>
                <a:gd name="T4" fmla="*/ 9 w 17"/>
                <a:gd name="T5" fmla="*/ 46 h 46"/>
                <a:gd name="T6" fmla="*/ 17 w 17"/>
                <a:gd name="T7" fmla="*/ 38 h 46"/>
                <a:gd name="T8" fmla="*/ 17 w 17"/>
                <a:gd name="T9" fmla="*/ 8 h 46"/>
                <a:gd name="T10" fmla="*/ 9 w 17"/>
                <a:gd name="T11" fmla="*/ 0 h 46"/>
                <a:gd name="T12" fmla="*/ 0 w 17"/>
                <a:gd name="T13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6">
                  <a:moveTo>
                    <a:pt x="0" y="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4" y="46"/>
                    <a:pt x="9" y="46"/>
                  </a:cubicBezTo>
                  <a:cubicBezTo>
                    <a:pt x="13" y="46"/>
                    <a:pt x="17" y="42"/>
                    <a:pt x="17" y="3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5">
              <a:extLst>
                <a:ext uri="{FF2B5EF4-FFF2-40B4-BE49-F238E27FC236}">
                  <a16:creationId xmlns:a16="http://schemas.microsoft.com/office/drawing/2014/main" id="{3C52FB6F-F662-9FDB-7FB2-F6C18805B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844676"/>
              <a:ext cx="15875" cy="46038"/>
            </a:xfrm>
            <a:custGeom>
              <a:avLst/>
              <a:gdLst>
                <a:gd name="T0" fmla="*/ 16 w 16"/>
                <a:gd name="T1" fmla="*/ 38 h 46"/>
                <a:gd name="T2" fmla="*/ 16 w 16"/>
                <a:gd name="T3" fmla="*/ 8 h 46"/>
                <a:gd name="T4" fmla="*/ 8 w 16"/>
                <a:gd name="T5" fmla="*/ 0 h 46"/>
                <a:gd name="T6" fmla="*/ 0 w 16"/>
                <a:gd name="T7" fmla="*/ 8 h 46"/>
                <a:gd name="T8" fmla="*/ 0 w 16"/>
                <a:gd name="T9" fmla="*/ 38 h 46"/>
                <a:gd name="T10" fmla="*/ 8 w 16"/>
                <a:gd name="T11" fmla="*/ 46 h 46"/>
                <a:gd name="T12" fmla="*/ 16 w 16"/>
                <a:gd name="T13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6">
                  <a:moveTo>
                    <a:pt x="16" y="3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13" y="46"/>
                    <a:pt x="16" y="42"/>
                    <a:pt x="16" y="3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6">
              <a:extLst>
                <a:ext uri="{FF2B5EF4-FFF2-40B4-BE49-F238E27FC236}">
                  <a16:creationId xmlns:a16="http://schemas.microsoft.com/office/drawing/2014/main" id="{A4DE3FF2-2F43-9358-BCF0-C80F6C8F9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1751" y="1990726"/>
              <a:ext cx="15875" cy="46038"/>
            </a:xfrm>
            <a:custGeom>
              <a:avLst/>
              <a:gdLst>
                <a:gd name="T0" fmla="*/ 0 w 16"/>
                <a:gd name="T1" fmla="*/ 8 h 46"/>
                <a:gd name="T2" fmla="*/ 0 w 16"/>
                <a:gd name="T3" fmla="*/ 38 h 46"/>
                <a:gd name="T4" fmla="*/ 8 w 16"/>
                <a:gd name="T5" fmla="*/ 46 h 46"/>
                <a:gd name="T6" fmla="*/ 16 w 16"/>
                <a:gd name="T7" fmla="*/ 38 h 46"/>
                <a:gd name="T8" fmla="*/ 16 w 16"/>
                <a:gd name="T9" fmla="*/ 8 h 46"/>
                <a:gd name="T10" fmla="*/ 8 w 16"/>
                <a:gd name="T11" fmla="*/ 0 h 46"/>
                <a:gd name="T12" fmla="*/ 0 w 16"/>
                <a:gd name="T13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6">
                  <a:moveTo>
                    <a:pt x="0" y="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6"/>
                    <a:pt x="8" y="46"/>
                  </a:cubicBezTo>
                  <a:cubicBezTo>
                    <a:pt x="13" y="46"/>
                    <a:pt x="16" y="42"/>
                    <a:pt x="16" y="3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3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7">
              <a:extLst>
                <a:ext uri="{FF2B5EF4-FFF2-40B4-BE49-F238E27FC236}">
                  <a16:creationId xmlns:a16="http://schemas.microsoft.com/office/drawing/2014/main" id="{5A212908-0BB1-C96A-AF48-D52C0CB9D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663" y="1927226"/>
              <a:ext cx="17463" cy="47625"/>
            </a:xfrm>
            <a:custGeom>
              <a:avLst/>
              <a:gdLst>
                <a:gd name="T0" fmla="*/ 0 w 17"/>
                <a:gd name="T1" fmla="*/ 8 h 47"/>
                <a:gd name="T2" fmla="*/ 0 w 17"/>
                <a:gd name="T3" fmla="*/ 38 h 47"/>
                <a:gd name="T4" fmla="*/ 8 w 17"/>
                <a:gd name="T5" fmla="*/ 47 h 47"/>
                <a:gd name="T6" fmla="*/ 17 w 17"/>
                <a:gd name="T7" fmla="*/ 38 h 47"/>
                <a:gd name="T8" fmla="*/ 17 w 17"/>
                <a:gd name="T9" fmla="*/ 8 h 47"/>
                <a:gd name="T10" fmla="*/ 8 w 17"/>
                <a:gd name="T11" fmla="*/ 0 h 47"/>
                <a:gd name="T12" fmla="*/ 0 w 17"/>
                <a:gd name="T13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7">
                  <a:moveTo>
                    <a:pt x="0" y="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8" y="47"/>
                  </a:cubicBezTo>
                  <a:cubicBezTo>
                    <a:pt x="13" y="47"/>
                    <a:pt x="17" y="43"/>
                    <a:pt x="17" y="3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8">
              <a:extLst>
                <a:ext uri="{FF2B5EF4-FFF2-40B4-BE49-F238E27FC236}">
                  <a16:creationId xmlns:a16="http://schemas.microsoft.com/office/drawing/2014/main" id="{587C8EC0-AD81-7A77-230D-B2E46EE8E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738" y="1990726"/>
              <a:ext cx="17463" cy="46038"/>
            </a:xfrm>
            <a:custGeom>
              <a:avLst/>
              <a:gdLst>
                <a:gd name="T0" fmla="*/ 9 w 17"/>
                <a:gd name="T1" fmla="*/ 46 h 46"/>
                <a:gd name="T2" fmla="*/ 17 w 17"/>
                <a:gd name="T3" fmla="*/ 38 h 46"/>
                <a:gd name="T4" fmla="*/ 17 w 17"/>
                <a:gd name="T5" fmla="*/ 8 h 46"/>
                <a:gd name="T6" fmla="*/ 9 w 17"/>
                <a:gd name="T7" fmla="*/ 0 h 46"/>
                <a:gd name="T8" fmla="*/ 0 w 17"/>
                <a:gd name="T9" fmla="*/ 8 h 46"/>
                <a:gd name="T10" fmla="*/ 0 w 17"/>
                <a:gd name="T11" fmla="*/ 38 h 46"/>
                <a:gd name="T12" fmla="*/ 9 w 17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6">
                  <a:moveTo>
                    <a:pt x="9" y="46"/>
                  </a:moveTo>
                  <a:cubicBezTo>
                    <a:pt x="13" y="46"/>
                    <a:pt x="17" y="42"/>
                    <a:pt x="17" y="3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4" y="46"/>
                    <a:pt x="9" y="46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9">
              <a:extLst>
                <a:ext uri="{FF2B5EF4-FFF2-40B4-BE49-F238E27FC236}">
                  <a16:creationId xmlns:a16="http://schemas.microsoft.com/office/drawing/2014/main" id="{5D6FE708-1F1C-C573-EBB8-2D863C5D6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763" y="1927226"/>
              <a:ext cx="15875" cy="47625"/>
            </a:xfrm>
            <a:custGeom>
              <a:avLst/>
              <a:gdLst>
                <a:gd name="T0" fmla="*/ 0 w 16"/>
                <a:gd name="T1" fmla="*/ 8 h 47"/>
                <a:gd name="T2" fmla="*/ 0 w 16"/>
                <a:gd name="T3" fmla="*/ 38 h 47"/>
                <a:gd name="T4" fmla="*/ 8 w 16"/>
                <a:gd name="T5" fmla="*/ 47 h 47"/>
                <a:gd name="T6" fmla="*/ 16 w 16"/>
                <a:gd name="T7" fmla="*/ 38 h 47"/>
                <a:gd name="T8" fmla="*/ 16 w 16"/>
                <a:gd name="T9" fmla="*/ 8 h 47"/>
                <a:gd name="T10" fmla="*/ 8 w 16"/>
                <a:gd name="T11" fmla="*/ 0 h 47"/>
                <a:gd name="T12" fmla="*/ 0 w 16"/>
                <a:gd name="T13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7">
                  <a:moveTo>
                    <a:pt x="0" y="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3" y="47"/>
                    <a:pt x="8" y="47"/>
                  </a:cubicBezTo>
                  <a:cubicBezTo>
                    <a:pt x="12" y="47"/>
                    <a:pt x="16" y="43"/>
                    <a:pt x="16" y="3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19E52A-1AE7-0064-CA04-B47D6B6C0469}"/>
              </a:ext>
            </a:extLst>
          </p:cNvPr>
          <p:cNvGrpSpPr>
            <a:grpSpLocks noChangeAspect="1"/>
          </p:cNvGrpSpPr>
          <p:nvPr/>
        </p:nvGrpSpPr>
        <p:grpSpPr>
          <a:xfrm>
            <a:off x="6798748" y="1811711"/>
            <a:ext cx="498505" cy="457200"/>
            <a:chOff x="5705475" y="141288"/>
            <a:chExt cx="555625" cy="509588"/>
          </a:xfrm>
          <a:solidFill>
            <a:schemeClr val="tx2"/>
          </a:solidFill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6DE799B-A172-9D4F-8781-2B3A8FD2B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5" y="311151"/>
              <a:ext cx="111125" cy="173038"/>
            </a:xfrm>
            <a:custGeom>
              <a:avLst/>
              <a:gdLst>
                <a:gd name="T0" fmla="*/ 103 w 107"/>
                <a:gd name="T1" fmla="*/ 121 h 164"/>
                <a:gd name="T2" fmla="*/ 61 w 107"/>
                <a:gd name="T3" fmla="*/ 103 h 164"/>
                <a:gd name="T4" fmla="*/ 61 w 107"/>
                <a:gd name="T5" fmla="*/ 8 h 164"/>
                <a:gd name="T6" fmla="*/ 53 w 107"/>
                <a:gd name="T7" fmla="*/ 0 h 164"/>
                <a:gd name="T8" fmla="*/ 45 w 107"/>
                <a:gd name="T9" fmla="*/ 8 h 164"/>
                <a:gd name="T10" fmla="*/ 45 w 107"/>
                <a:gd name="T11" fmla="*/ 105 h 164"/>
                <a:gd name="T12" fmla="*/ 1 w 107"/>
                <a:gd name="T13" fmla="*/ 155 h 164"/>
                <a:gd name="T14" fmla="*/ 8 w 107"/>
                <a:gd name="T15" fmla="*/ 164 h 164"/>
                <a:gd name="T16" fmla="*/ 9 w 107"/>
                <a:gd name="T17" fmla="*/ 164 h 164"/>
                <a:gd name="T18" fmla="*/ 17 w 107"/>
                <a:gd name="T19" fmla="*/ 157 h 164"/>
                <a:gd name="T20" fmla="*/ 61 w 107"/>
                <a:gd name="T21" fmla="*/ 120 h 164"/>
                <a:gd name="T22" fmla="*/ 92 w 107"/>
                <a:gd name="T23" fmla="*/ 133 h 164"/>
                <a:gd name="T24" fmla="*/ 103 w 107"/>
                <a:gd name="T25" fmla="*/ 133 h 164"/>
                <a:gd name="T26" fmla="*/ 103 w 107"/>
                <a:gd name="T27" fmla="*/ 1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164">
                  <a:moveTo>
                    <a:pt x="103" y="121"/>
                  </a:moveTo>
                  <a:cubicBezTo>
                    <a:pt x="92" y="110"/>
                    <a:pt x="77" y="103"/>
                    <a:pt x="61" y="103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3"/>
                    <a:pt x="58" y="0"/>
                    <a:pt x="53" y="0"/>
                  </a:cubicBezTo>
                  <a:cubicBezTo>
                    <a:pt x="48" y="0"/>
                    <a:pt x="45" y="3"/>
                    <a:pt x="45" y="8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22" y="112"/>
                    <a:pt x="4" y="131"/>
                    <a:pt x="1" y="155"/>
                  </a:cubicBezTo>
                  <a:cubicBezTo>
                    <a:pt x="0" y="159"/>
                    <a:pt x="3" y="163"/>
                    <a:pt x="8" y="164"/>
                  </a:cubicBezTo>
                  <a:cubicBezTo>
                    <a:pt x="8" y="164"/>
                    <a:pt x="9" y="164"/>
                    <a:pt x="9" y="164"/>
                  </a:cubicBezTo>
                  <a:cubicBezTo>
                    <a:pt x="13" y="164"/>
                    <a:pt x="17" y="161"/>
                    <a:pt x="17" y="157"/>
                  </a:cubicBezTo>
                  <a:cubicBezTo>
                    <a:pt x="20" y="136"/>
                    <a:pt x="39" y="120"/>
                    <a:pt x="61" y="120"/>
                  </a:cubicBezTo>
                  <a:cubicBezTo>
                    <a:pt x="72" y="120"/>
                    <a:pt x="83" y="124"/>
                    <a:pt x="92" y="133"/>
                  </a:cubicBezTo>
                  <a:cubicBezTo>
                    <a:pt x="95" y="136"/>
                    <a:pt x="100" y="136"/>
                    <a:pt x="103" y="133"/>
                  </a:cubicBezTo>
                  <a:cubicBezTo>
                    <a:pt x="107" y="129"/>
                    <a:pt x="107" y="124"/>
                    <a:pt x="103" y="121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6ED1814A-EBBB-37D1-E2AA-B2B4D9ED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311151"/>
              <a:ext cx="17463" cy="141288"/>
            </a:xfrm>
            <a:custGeom>
              <a:avLst/>
              <a:gdLst>
                <a:gd name="T0" fmla="*/ 0 w 16"/>
                <a:gd name="T1" fmla="*/ 8 h 134"/>
                <a:gd name="T2" fmla="*/ 0 w 16"/>
                <a:gd name="T3" fmla="*/ 126 h 134"/>
                <a:gd name="T4" fmla="*/ 8 w 16"/>
                <a:gd name="T5" fmla="*/ 134 h 134"/>
                <a:gd name="T6" fmla="*/ 16 w 16"/>
                <a:gd name="T7" fmla="*/ 126 h 134"/>
                <a:gd name="T8" fmla="*/ 16 w 16"/>
                <a:gd name="T9" fmla="*/ 8 h 134"/>
                <a:gd name="T10" fmla="*/ 8 w 16"/>
                <a:gd name="T11" fmla="*/ 0 h 134"/>
                <a:gd name="T12" fmla="*/ 0 w 16"/>
                <a:gd name="T13" fmla="*/ 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34">
                  <a:moveTo>
                    <a:pt x="0" y="8"/>
                  </a:moveTo>
                  <a:cubicBezTo>
                    <a:pt x="0" y="126"/>
                    <a:pt x="0" y="126"/>
                    <a:pt x="0" y="126"/>
                  </a:cubicBezTo>
                  <a:cubicBezTo>
                    <a:pt x="0" y="130"/>
                    <a:pt x="3" y="134"/>
                    <a:pt x="8" y="134"/>
                  </a:cubicBezTo>
                  <a:cubicBezTo>
                    <a:pt x="12" y="134"/>
                    <a:pt x="16" y="130"/>
                    <a:pt x="16" y="12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97FD3DCA-30D3-0091-72AC-8D994F0B6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475" y="252413"/>
              <a:ext cx="169863" cy="185738"/>
            </a:xfrm>
            <a:custGeom>
              <a:avLst/>
              <a:gdLst>
                <a:gd name="T0" fmla="*/ 154 w 163"/>
                <a:gd name="T1" fmla="*/ 16 h 176"/>
                <a:gd name="T2" fmla="*/ 163 w 163"/>
                <a:gd name="T3" fmla="*/ 8 h 176"/>
                <a:gd name="T4" fmla="*/ 154 w 163"/>
                <a:gd name="T5" fmla="*/ 0 h 176"/>
                <a:gd name="T6" fmla="*/ 51 w 163"/>
                <a:gd name="T7" fmla="*/ 0 h 176"/>
                <a:gd name="T8" fmla="*/ 43 w 163"/>
                <a:gd name="T9" fmla="*/ 5 h 176"/>
                <a:gd name="T10" fmla="*/ 1 w 163"/>
                <a:gd name="T11" fmla="*/ 100 h 176"/>
                <a:gd name="T12" fmla="*/ 2 w 163"/>
                <a:gd name="T13" fmla="*/ 108 h 176"/>
                <a:gd name="T14" fmla="*/ 9 w 163"/>
                <a:gd name="T15" fmla="*/ 111 h 176"/>
                <a:gd name="T16" fmla="*/ 31 w 163"/>
                <a:gd name="T17" fmla="*/ 111 h 176"/>
                <a:gd name="T18" fmla="*/ 31 w 163"/>
                <a:gd name="T19" fmla="*/ 167 h 176"/>
                <a:gd name="T20" fmla="*/ 40 w 163"/>
                <a:gd name="T21" fmla="*/ 176 h 176"/>
                <a:gd name="T22" fmla="*/ 48 w 163"/>
                <a:gd name="T23" fmla="*/ 167 h 176"/>
                <a:gd name="T24" fmla="*/ 48 w 163"/>
                <a:gd name="T25" fmla="*/ 103 h 176"/>
                <a:gd name="T26" fmla="*/ 40 w 163"/>
                <a:gd name="T27" fmla="*/ 95 h 176"/>
                <a:gd name="T28" fmla="*/ 39 w 163"/>
                <a:gd name="T29" fmla="*/ 95 h 176"/>
                <a:gd name="T30" fmla="*/ 39 w 163"/>
                <a:gd name="T31" fmla="*/ 95 h 176"/>
                <a:gd name="T32" fmla="*/ 22 w 163"/>
                <a:gd name="T33" fmla="*/ 95 h 176"/>
                <a:gd name="T34" fmla="*/ 56 w 163"/>
                <a:gd name="T35" fmla="*/ 16 h 176"/>
                <a:gd name="T36" fmla="*/ 154 w 163"/>
                <a:gd name="T37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76">
                  <a:moveTo>
                    <a:pt x="154" y="16"/>
                  </a:moveTo>
                  <a:cubicBezTo>
                    <a:pt x="159" y="16"/>
                    <a:pt x="163" y="13"/>
                    <a:pt x="163" y="8"/>
                  </a:cubicBezTo>
                  <a:cubicBezTo>
                    <a:pt x="163" y="3"/>
                    <a:pt x="159" y="0"/>
                    <a:pt x="154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7" y="0"/>
                    <a:pt x="44" y="2"/>
                    <a:pt x="43" y="5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0" y="102"/>
                    <a:pt x="0" y="105"/>
                    <a:pt x="2" y="108"/>
                  </a:cubicBezTo>
                  <a:cubicBezTo>
                    <a:pt x="3" y="110"/>
                    <a:pt x="6" y="111"/>
                    <a:pt x="9" y="111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31" y="172"/>
                    <a:pt x="35" y="176"/>
                    <a:pt x="40" y="176"/>
                  </a:cubicBezTo>
                  <a:cubicBezTo>
                    <a:pt x="44" y="176"/>
                    <a:pt x="48" y="172"/>
                    <a:pt x="48" y="167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99"/>
                    <a:pt x="44" y="95"/>
                    <a:pt x="40" y="95"/>
                  </a:cubicBezTo>
                  <a:cubicBezTo>
                    <a:pt x="40" y="95"/>
                    <a:pt x="40" y="95"/>
                    <a:pt x="39" y="95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56" y="16"/>
                    <a:pt x="56" y="16"/>
                    <a:pt x="56" y="16"/>
                  </a:cubicBezTo>
                  <a:lnTo>
                    <a:pt x="154" y="16"/>
                  </a:ln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BE4AB8D7-9A74-B2E8-7CB4-CF979CAE2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63" y="325438"/>
              <a:ext cx="74613" cy="84138"/>
            </a:xfrm>
            <a:custGeom>
              <a:avLst/>
              <a:gdLst>
                <a:gd name="T0" fmla="*/ 9 w 72"/>
                <a:gd name="T1" fmla="*/ 0 h 80"/>
                <a:gd name="T2" fmla="*/ 0 w 72"/>
                <a:gd name="T3" fmla="*/ 8 h 80"/>
                <a:gd name="T4" fmla="*/ 0 w 72"/>
                <a:gd name="T5" fmla="*/ 71 h 80"/>
                <a:gd name="T6" fmla="*/ 9 w 72"/>
                <a:gd name="T7" fmla="*/ 80 h 80"/>
                <a:gd name="T8" fmla="*/ 63 w 72"/>
                <a:gd name="T9" fmla="*/ 80 h 80"/>
                <a:gd name="T10" fmla="*/ 72 w 72"/>
                <a:gd name="T11" fmla="*/ 71 h 80"/>
                <a:gd name="T12" fmla="*/ 72 w 72"/>
                <a:gd name="T13" fmla="*/ 8 h 80"/>
                <a:gd name="T14" fmla="*/ 63 w 72"/>
                <a:gd name="T15" fmla="*/ 0 h 80"/>
                <a:gd name="T16" fmla="*/ 9 w 72"/>
                <a:gd name="T17" fmla="*/ 0 h 80"/>
                <a:gd name="T18" fmla="*/ 55 w 72"/>
                <a:gd name="T19" fmla="*/ 63 h 80"/>
                <a:gd name="T20" fmla="*/ 17 w 72"/>
                <a:gd name="T21" fmla="*/ 63 h 80"/>
                <a:gd name="T22" fmla="*/ 17 w 72"/>
                <a:gd name="T23" fmla="*/ 17 h 80"/>
                <a:gd name="T24" fmla="*/ 55 w 72"/>
                <a:gd name="T25" fmla="*/ 17 h 80"/>
                <a:gd name="T26" fmla="*/ 55 w 72"/>
                <a:gd name="T27" fmla="*/ 6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80"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6"/>
                    <a:pt x="4" y="80"/>
                    <a:pt x="9" y="80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8" y="80"/>
                    <a:pt x="72" y="76"/>
                    <a:pt x="72" y="71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72" y="4"/>
                    <a:pt x="68" y="0"/>
                    <a:pt x="63" y="0"/>
                  </a:cubicBezTo>
                  <a:lnTo>
                    <a:pt x="9" y="0"/>
                  </a:lnTo>
                  <a:close/>
                  <a:moveTo>
                    <a:pt x="55" y="63"/>
                  </a:moveTo>
                  <a:cubicBezTo>
                    <a:pt x="17" y="63"/>
                    <a:pt x="17" y="63"/>
                    <a:pt x="17" y="63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55" y="17"/>
                    <a:pt x="55" y="17"/>
                    <a:pt x="55" y="17"/>
                  </a:cubicBezTo>
                  <a:lnTo>
                    <a:pt x="55" y="63"/>
                  </a:ln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359804-7019-5CBE-4EDE-0CCD73C9D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2000" y="141288"/>
              <a:ext cx="415925" cy="182563"/>
            </a:xfrm>
            <a:custGeom>
              <a:avLst/>
              <a:gdLst>
                <a:gd name="T0" fmla="*/ 3 w 396"/>
                <a:gd name="T1" fmla="*/ 169 h 173"/>
                <a:gd name="T2" fmla="*/ 15 w 396"/>
                <a:gd name="T3" fmla="*/ 170 h 173"/>
                <a:gd name="T4" fmla="*/ 198 w 396"/>
                <a:gd name="T5" fmla="*/ 20 h 173"/>
                <a:gd name="T6" fmla="*/ 382 w 396"/>
                <a:gd name="T7" fmla="*/ 170 h 173"/>
                <a:gd name="T8" fmla="*/ 387 w 396"/>
                <a:gd name="T9" fmla="*/ 172 h 173"/>
                <a:gd name="T10" fmla="*/ 393 w 396"/>
                <a:gd name="T11" fmla="*/ 169 h 173"/>
                <a:gd name="T12" fmla="*/ 392 w 396"/>
                <a:gd name="T13" fmla="*/ 157 h 173"/>
                <a:gd name="T14" fmla="*/ 203 w 396"/>
                <a:gd name="T15" fmla="*/ 3 h 173"/>
                <a:gd name="T16" fmla="*/ 193 w 396"/>
                <a:gd name="T17" fmla="*/ 3 h 173"/>
                <a:gd name="T18" fmla="*/ 4 w 396"/>
                <a:gd name="T19" fmla="*/ 157 h 173"/>
                <a:gd name="T20" fmla="*/ 3 w 396"/>
                <a:gd name="T21" fmla="*/ 16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173">
                  <a:moveTo>
                    <a:pt x="3" y="169"/>
                  </a:moveTo>
                  <a:cubicBezTo>
                    <a:pt x="6" y="172"/>
                    <a:pt x="11" y="173"/>
                    <a:pt x="15" y="170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83" y="171"/>
                    <a:pt x="385" y="172"/>
                    <a:pt x="387" y="172"/>
                  </a:cubicBezTo>
                  <a:cubicBezTo>
                    <a:pt x="389" y="172"/>
                    <a:pt x="392" y="171"/>
                    <a:pt x="393" y="169"/>
                  </a:cubicBezTo>
                  <a:cubicBezTo>
                    <a:pt x="396" y="165"/>
                    <a:pt x="396" y="160"/>
                    <a:pt x="392" y="157"/>
                  </a:cubicBezTo>
                  <a:cubicBezTo>
                    <a:pt x="203" y="3"/>
                    <a:pt x="203" y="3"/>
                    <a:pt x="203" y="3"/>
                  </a:cubicBezTo>
                  <a:cubicBezTo>
                    <a:pt x="200" y="0"/>
                    <a:pt x="196" y="0"/>
                    <a:pt x="193" y="3"/>
                  </a:cubicBezTo>
                  <a:cubicBezTo>
                    <a:pt x="4" y="157"/>
                    <a:pt x="4" y="157"/>
                    <a:pt x="4" y="157"/>
                  </a:cubicBezTo>
                  <a:cubicBezTo>
                    <a:pt x="1" y="160"/>
                    <a:pt x="0" y="165"/>
                    <a:pt x="3" y="169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">
              <a:extLst>
                <a:ext uri="{FF2B5EF4-FFF2-40B4-BE49-F238E27FC236}">
                  <a16:creationId xmlns:a16="http://schemas.microsoft.com/office/drawing/2014/main" id="{5ED9C79E-F42A-9ADD-AA2A-0A9357E40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200" y="325438"/>
              <a:ext cx="209550" cy="160338"/>
            </a:xfrm>
            <a:custGeom>
              <a:avLst/>
              <a:gdLst>
                <a:gd name="T0" fmla="*/ 192 w 200"/>
                <a:gd name="T1" fmla="*/ 136 h 152"/>
                <a:gd name="T2" fmla="*/ 130 w 200"/>
                <a:gd name="T3" fmla="*/ 136 h 152"/>
                <a:gd name="T4" fmla="*/ 130 w 200"/>
                <a:gd name="T5" fmla="*/ 8 h 152"/>
                <a:gd name="T6" fmla="*/ 122 w 200"/>
                <a:gd name="T7" fmla="*/ 0 h 152"/>
                <a:gd name="T8" fmla="*/ 58 w 200"/>
                <a:gd name="T9" fmla="*/ 0 h 152"/>
                <a:gd name="T10" fmla="*/ 50 w 200"/>
                <a:gd name="T11" fmla="*/ 8 h 152"/>
                <a:gd name="T12" fmla="*/ 50 w 200"/>
                <a:gd name="T13" fmla="*/ 136 h 152"/>
                <a:gd name="T14" fmla="*/ 8 w 200"/>
                <a:gd name="T15" fmla="*/ 136 h 152"/>
                <a:gd name="T16" fmla="*/ 0 w 200"/>
                <a:gd name="T17" fmla="*/ 144 h 152"/>
                <a:gd name="T18" fmla="*/ 8 w 200"/>
                <a:gd name="T19" fmla="*/ 152 h 152"/>
                <a:gd name="T20" fmla="*/ 58 w 200"/>
                <a:gd name="T21" fmla="*/ 152 h 152"/>
                <a:gd name="T22" fmla="*/ 67 w 200"/>
                <a:gd name="T23" fmla="*/ 144 h 152"/>
                <a:gd name="T24" fmla="*/ 67 w 200"/>
                <a:gd name="T25" fmla="*/ 144 h 152"/>
                <a:gd name="T26" fmla="*/ 67 w 200"/>
                <a:gd name="T27" fmla="*/ 144 h 152"/>
                <a:gd name="T28" fmla="*/ 67 w 200"/>
                <a:gd name="T29" fmla="*/ 17 h 152"/>
                <a:gd name="T30" fmla="*/ 114 w 200"/>
                <a:gd name="T31" fmla="*/ 17 h 152"/>
                <a:gd name="T32" fmla="*/ 114 w 200"/>
                <a:gd name="T33" fmla="*/ 144 h 152"/>
                <a:gd name="T34" fmla="*/ 121 w 200"/>
                <a:gd name="T35" fmla="*/ 152 h 152"/>
                <a:gd name="T36" fmla="*/ 123 w 200"/>
                <a:gd name="T37" fmla="*/ 152 h 152"/>
                <a:gd name="T38" fmla="*/ 192 w 200"/>
                <a:gd name="T39" fmla="*/ 152 h 152"/>
                <a:gd name="T40" fmla="*/ 200 w 200"/>
                <a:gd name="T41" fmla="*/ 144 h 152"/>
                <a:gd name="T42" fmla="*/ 192 w 200"/>
                <a:gd name="T43" fmla="*/ 13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152">
                  <a:moveTo>
                    <a:pt x="192" y="136"/>
                  </a:moveTo>
                  <a:cubicBezTo>
                    <a:pt x="130" y="136"/>
                    <a:pt x="130" y="136"/>
                    <a:pt x="130" y="136"/>
                  </a:cubicBezTo>
                  <a:cubicBezTo>
                    <a:pt x="130" y="8"/>
                    <a:pt x="130" y="8"/>
                    <a:pt x="130" y="8"/>
                  </a:cubicBezTo>
                  <a:cubicBezTo>
                    <a:pt x="130" y="4"/>
                    <a:pt x="127" y="0"/>
                    <a:pt x="12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4" y="0"/>
                    <a:pt x="50" y="4"/>
                    <a:pt x="50" y="8"/>
                  </a:cubicBezTo>
                  <a:cubicBezTo>
                    <a:pt x="50" y="136"/>
                    <a:pt x="50" y="136"/>
                    <a:pt x="50" y="136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4" y="136"/>
                    <a:pt x="0" y="139"/>
                    <a:pt x="0" y="144"/>
                  </a:cubicBezTo>
                  <a:cubicBezTo>
                    <a:pt x="0" y="149"/>
                    <a:pt x="4" y="152"/>
                    <a:pt x="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3" y="152"/>
                    <a:pt x="67" y="149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8"/>
                    <a:pt x="117" y="152"/>
                    <a:pt x="121" y="152"/>
                  </a:cubicBezTo>
                  <a:cubicBezTo>
                    <a:pt x="122" y="152"/>
                    <a:pt x="122" y="152"/>
                    <a:pt x="123" y="152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6" y="152"/>
                    <a:pt x="200" y="149"/>
                    <a:pt x="200" y="144"/>
                  </a:cubicBezTo>
                  <a:cubicBezTo>
                    <a:pt x="200" y="139"/>
                    <a:pt x="196" y="136"/>
                    <a:pt x="192" y="136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4">
              <a:extLst>
                <a:ext uri="{FF2B5EF4-FFF2-40B4-BE49-F238E27FC236}">
                  <a16:creationId xmlns:a16="http://schemas.microsoft.com/office/drawing/2014/main" id="{662FF08E-D9D6-5827-EF1F-C30DEE5A8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0" y="500063"/>
              <a:ext cx="171450" cy="150813"/>
            </a:xfrm>
            <a:custGeom>
              <a:avLst/>
              <a:gdLst>
                <a:gd name="T0" fmla="*/ 156 w 163"/>
                <a:gd name="T1" fmla="*/ 2 h 144"/>
                <a:gd name="T2" fmla="*/ 146 w 163"/>
                <a:gd name="T3" fmla="*/ 8 h 144"/>
                <a:gd name="T4" fmla="*/ 7 w 163"/>
                <a:gd name="T5" fmla="*/ 128 h 144"/>
                <a:gd name="T6" fmla="*/ 2 w 163"/>
                <a:gd name="T7" fmla="*/ 139 h 144"/>
                <a:gd name="T8" fmla="*/ 10 w 163"/>
                <a:gd name="T9" fmla="*/ 144 h 144"/>
                <a:gd name="T10" fmla="*/ 13 w 163"/>
                <a:gd name="T11" fmla="*/ 143 h 144"/>
                <a:gd name="T12" fmla="*/ 162 w 163"/>
                <a:gd name="T13" fmla="*/ 12 h 144"/>
                <a:gd name="T14" fmla="*/ 156 w 163"/>
                <a:gd name="T15" fmla="*/ 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44">
                  <a:moveTo>
                    <a:pt x="156" y="2"/>
                  </a:moveTo>
                  <a:cubicBezTo>
                    <a:pt x="152" y="0"/>
                    <a:pt x="147" y="3"/>
                    <a:pt x="146" y="8"/>
                  </a:cubicBezTo>
                  <a:cubicBezTo>
                    <a:pt x="130" y="74"/>
                    <a:pt x="89" y="93"/>
                    <a:pt x="7" y="128"/>
                  </a:cubicBezTo>
                  <a:cubicBezTo>
                    <a:pt x="2" y="129"/>
                    <a:pt x="0" y="134"/>
                    <a:pt x="2" y="139"/>
                  </a:cubicBezTo>
                  <a:cubicBezTo>
                    <a:pt x="4" y="142"/>
                    <a:pt x="7" y="144"/>
                    <a:pt x="10" y="144"/>
                  </a:cubicBezTo>
                  <a:cubicBezTo>
                    <a:pt x="11" y="144"/>
                    <a:pt x="12" y="144"/>
                    <a:pt x="13" y="143"/>
                  </a:cubicBezTo>
                  <a:cubicBezTo>
                    <a:pt x="99" y="107"/>
                    <a:pt x="144" y="85"/>
                    <a:pt x="162" y="12"/>
                  </a:cubicBezTo>
                  <a:cubicBezTo>
                    <a:pt x="163" y="7"/>
                    <a:pt x="160" y="3"/>
                    <a:pt x="156" y="2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5">
              <a:extLst>
                <a:ext uri="{FF2B5EF4-FFF2-40B4-BE49-F238E27FC236}">
                  <a16:creationId xmlns:a16="http://schemas.microsoft.com/office/drawing/2014/main" id="{4F53A711-A506-0422-E8DB-952B3C35C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0" y="501651"/>
              <a:ext cx="171450" cy="90488"/>
            </a:xfrm>
            <a:custGeom>
              <a:avLst/>
              <a:gdLst>
                <a:gd name="T0" fmla="*/ 164 w 164"/>
                <a:gd name="T1" fmla="*/ 8 h 87"/>
                <a:gd name="T2" fmla="*/ 156 w 164"/>
                <a:gd name="T3" fmla="*/ 0 h 87"/>
                <a:gd name="T4" fmla="*/ 147 w 164"/>
                <a:gd name="T5" fmla="*/ 8 h 87"/>
                <a:gd name="T6" fmla="*/ 8 w 164"/>
                <a:gd name="T7" fmla="*/ 70 h 87"/>
                <a:gd name="T8" fmla="*/ 0 w 164"/>
                <a:gd name="T9" fmla="*/ 79 h 87"/>
                <a:gd name="T10" fmla="*/ 9 w 164"/>
                <a:gd name="T11" fmla="*/ 87 h 87"/>
                <a:gd name="T12" fmla="*/ 10 w 164"/>
                <a:gd name="T13" fmla="*/ 87 h 87"/>
                <a:gd name="T14" fmla="*/ 164 w 164"/>
                <a:gd name="T15" fmla="*/ 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" h="87">
                  <a:moveTo>
                    <a:pt x="164" y="8"/>
                  </a:moveTo>
                  <a:cubicBezTo>
                    <a:pt x="164" y="4"/>
                    <a:pt x="160" y="0"/>
                    <a:pt x="156" y="0"/>
                  </a:cubicBezTo>
                  <a:cubicBezTo>
                    <a:pt x="151" y="0"/>
                    <a:pt x="147" y="3"/>
                    <a:pt x="147" y="8"/>
                  </a:cubicBezTo>
                  <a:cubicBezTo>
                    <a:pt x="147" y="8"/>
                    <a:pt x="142" y="56"/>
                    <a:pt x="8" y="70"/>
                  </a:cubicBezTo>
                  <a:cubicBezTo>
                    <a:pt x="3" y="71"/>
                    <a:pt x="0" y="75"/>
                    <a:pt x="0" y="79"/>
                  </a:cubicBezTo>
                  <a:cubicBezTo>
                    <a:pt x="1" y="84"/>
                    <a:pt x="5" y="87"/>
                    <a:pt x="9" y="87"/>
                  </a:cubicBezTo>
                  <a:cubicBezTo>
                    <a:pt x="9" y="87"/>
                    <a:pt x="9" y="87"/>
                    <a:pt x="10" y="87"/>
                  </a:cubicBezTo>
                  <a:cubicBezTo>
                    <a:pt x="161" y="71"/>
                    <a:pt x="164" y="11"/>
                    <a:pt x="164" y="8"/>
                  </a:cubicBezTo>
                  <a:close/>
                </a:path>
              </a:pathLst>
            </a:custGeom>
            <a:grp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3D9101B-7A93-C5B3-DAE9-09B4AB1BCD66}"/>
              </a:ext>
            </a:extLst>
          </p:cNvPr>
          <p:cNvSpPr/>
          <p:nvPr/>
        </p:nvSpPr>
        <p:spPr>
          <a:xfrm>
            <a:off x="3691403" y="2431575"/>
            <a:ext cx="2651760" cy="34747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200"/>
              </a:spcAft>
            </a:pPr>
            <a:r>
              <a:rPr lang="en-US" sz="1600" dirty="0"/>
              <a:t>2022-23 Accomplishments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Purchased loans of manufactured housing communities (MHC) with Tenant Site Lease Protections totaling $4.8 billion and 108,968 pads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Expanded financing for single-wide MH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Expanded financing options for manufactured homes under secure tenancy arrangements, including homes in resident-owned communities (ROCs) and homes on tribal trust land.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3B70F1-9E0B-9432-E4CA-4C9214140DA9}"/>
              </a:ext>
            </a:extLst>
          </p:cNvPr>
          <p:cNvSpPr/>
          <p:nvPr/>
        </p:nvSpPr>
        <p:spPr>
          <a:xfrm>
            <a:off x="6412799" y="2431575"/>
            <a:ext cx="2651760" cy="34747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200"/>
              </a:spcAft>
            </a:pPr>
            <a:r>
              <a:rPr lang="en-US" sz="1600"/>
              <a:t>What’s New in 2025-27?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Expand loan and digital product criteria to support additional MH mortgage lending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Broaden use of manufactured housing through new, federally enabled market expansion opportunities.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To improve Single Family financing, develop a community of practice focused on secure tenancy in MHCs.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Increase purchase of MHC loans with affordability created by rent restrictions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  <a:p>
            <a:endParaRPr lang="en-US" sz="1200"/>
          </a:p>
          <a:p>
            <a:pPr algn="ctr"/>
            <a:endParaRPr lang="en-US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D1ACF3-08A2-3CFB-C6FD-C497928EC600}"/>
              </a:ext>
            </a:extLst>
          </p:cNvPr>
          <p:cNvSpPr/>
          <p:nvPr/>
        </p:nvSpPr>
        <p:spPr>
          <a:xfrm>
            <a:off x="9134195" y="2431575"/>
            <a:ext cx="2651760" cy="34747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1200"/>
              </a:spcAft>
            </a:pPr>
            <a:r>
              <a:rPr lang="en-US" sz="1600"/>
              <a:t>Work Continuing in 2025-27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Acquire purchase money mortgage loans secured by manufactured housing real property (MHRP)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Support Single Family financing for MH in ROCs in markets that recognize homes on leased land as real property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Increase loan purchases activity for MHCs owned by government entities, nonprofits, or residents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/>
              <a:t>Purchase MHC loans financing properties which have incorporated the tenant site lease protections. </a:t>
            </a:r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  <a:p>
            <a:pPr marL="182880" indent="-18288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879479-A899-7911-34CE-72891348F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4" y="1654496"/>
            <a:ext cx="3538204" cy="425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94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29707" y="697895"/>
            <a:ext cx="5386917" cy="264620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>
                <a:solidFill>
                  <a:schemeClr val="bg1"/>
                </a:solidFill>
              </a:rPr>
              <a:t>Duty to Serve Underserved Market Plans 2025-2027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15138" y="1032459"/>
            <a:ext cx="5389033" cy="444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Manufactured Housing Market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58CB45-EA51-4228-AC42-0430D84477DB}"/>
              </a:ext>
            </a:extLst>
          </p:cNvPr>
          <p:cNvSpPr txBox="1"/>
          <p:nvPr/>
        </p:nvSpPr>
        <p:spPr>
          <a:xfrm>
            <a:off x="1758595" y="4911145"/>
            <a:ext cx="47147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659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2024 Duty to Serve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6598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Public Listening Sessions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2B7DB-5AFA-45EB-8B74-93B39144505C}"/>
              </a:ext>
            </a:extLst>
          </p:cNvPr>
          <p:cNvSpPr txBox="1"/>
          <p:nvPr/>
        </p:nvSpPr>
        <p:spPr>
          <a:xfrm>
            <a:off x="1758595" y="6010182"/>
            <a:ext cx="230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16, 2024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0737D9-B516-4F3A-9332-D5A1DF51D0DE}"/>
              </a:ext>
            </a:extLst>
          </p:cNvPr>
          <p:cNvCxnSpPr>
            <a:cxnSpLocks/>
          </p:cNvCxnSpPr>
          <p:nvPr/>
        </p:nvCxnSpPr>
        <p:spPr>
          <a:xfrm>
            <a:off x="0" y="6010182"/>
            <a:ext cx="609600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6A57A22-D30D-4B62-9D01-29AD5A121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39" y="5599357"/>
            <a:ext cx="821650" cy="8216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BEF18F-FC30-46BD-A6C9-3006350DD8C6}"/>
              </a:ext>
            </a:extLst>
          </p:cNvPr>
          <p:cNvCxnSpPr>
            <a:cxnSpLocks/>
          </p:cNvCxnSpPr>
          <p:nvPr/>
        </p:nvCxnSpPr>
        <p:spPr>
          <a:xfrm>
            <a:off x="1758595" y="6010182"/>
            <a:ext cx="517677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49298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8C63D1-B714-5DE6-2ACB-6822A5BB6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38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9567AD-E54F-A8E0-6747-8AB42980F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10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base"/>
            <a:r>
              <a:rPr lang="en-US" sz="2800" b="1" i="0" dirty="0">
                <a:effectLst/>
                <a:latin typeface="Lato" panose="020F0502020204030203" pitchFamily="34" charset="0"/>
              </a:rPr>
              <a:t>2024 Duty to Serve Public Listening Sessions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" y="6429386"/>
            <a:ext cx="7981950" cy="296693"/>
          </a:xfrm>
        </p:spPr>
        <p:txBody>
          <a:bodyPr/>
          <a:lstStyle/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</a:rPr>
              <a:t>Duty to Serve Underserved Market Plans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3429000"/>
            <a:ext cx="10828867" cy="1165496"/>
          </a:xfrm>
        </p:spPr>
        <p:txBody>
          <a:bodyPr>
            <a:normAutofit/>
          </a:bodyPr>
          <a:lstStyle/>
          <a:p>
            <a:pPr algn="ctr"/>
            <a:r>
              <a:rPr lang="en-US" sz="14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BREAK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88FA5E-1A48-47EF-B9CC-A11A65058D84}"/>
              </a:ext>
            </a:extLst>
          </p:cNvPr>
          <p:cNvCxnSpPr/>
          <p:nvPr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248C80A-150A-4309-94EF-99EA5EE50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F2396D-5D52-4738-83B1-D2D8EF047F15}"/>
              </a:ext>
            </a:extLst>
          </p:cNvPr>
          <p:cNvCxnSpPr>
            <a:cxnSpLocks/>
          </p:cNvCxnSpPr>
          <p:nvPr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662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base"/>
            <a:r>
              <a:rPr lang="en-US" sz="2800" b="1" i="0" dirty="0">
                <a:effectLst/>
                <a:latin typeface="Lato" panose="020F0502020204030203" pitchFamily="34" charset="0"/>
              </a:rPr>
              <a:t>2024 Duty to Serve Public Listening Sessions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" y="6429386"/>
            <a:ext cx="7981950" cy="296693"/>
          </a:xfrm>
        </p:spPr>
        <p:txBody>
          <a:bodyPr/>
          <a:lstStyle/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</a:rPr>
              <a:t>Duty to Serve Underserved Market Plans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906434"/>
            <a:ext cx="10828867" cy="116549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9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JOIN US FOR AN ADDITIONAL </a:t>
            </a:r>
            <a:r>
              <a:rPr lang="en-US" sz="96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LISTENING SESSION </a:t>
            </a:r>
            <a:r>
              <a:rPr lang="en-US" sz="9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WEEK:</a:t>
            </a:r>
          </a:p>
          <a:p>
            <a:pPr algn="ctr"/>
            <a:endParaRPr lang="en-US" sz="9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9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Duty to Serve Public Listening Session Day 3</a:t>
            </a:r>
            <a:br>
              <a:rPr lang="en-US" sz="9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9600" b="1" dirty="0">
                <a:solidFill>
                  <a:srgbClr val="18306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July 17, 2024 | Affordable Housing Preservation</a:t>
            </a:r>
            <a:endParaRPr lang="en-US" sz="6000" dirty="0">
              <a:solidFill>
                <a:srgbClr val="18306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88FA5E-1A48-47EF-B9CC-A11A65058D84}"/>
              </a:ext>
            </a:extLst>
          </p:cNvPr>
          <p:cNvCxnSpPr/>
          <p:nvPr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248C80A-150A-4309-94EF-99EA5EE50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F2396D-5D52-4738-83B1-D2D8EF047F15}"/>
              </a:ext>
            </a:extLst>
          </p:cNvPr>
          <p:cNvCxnSpPr>
            <a:cxnSpLocks/>
          </p:cNvCxnSpPr>
          <p:nvPr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0173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fontAlgn="base"/>
            <a:r>
              <a:rPr lang="en-US" sz="2800" b="1" i="0" dirty="0">
                <a:effectLst/>
                <a:latin typeface="Lato" panose="020F0502020204030203" pitchFamily="34" charset="0"/>
              </a:rPr>
              <a:t>2024 Duty to Serve Public Listening Sessions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" y="6429386"/>
            <a:ext cx="7981950" cy="296693"/>
          </a:xfrm>
        </p:spPr>
        <p:txBody>
          <a:bodyPr/>
          <a:lstStyle/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</a:rPr>
              <a:t>Duty to Serve Underserved Market Plans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09600" y="1906434"/>
            <a:ext cx="10828867" cy="116549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2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for joining us. </a:t>
            </a:r>
          </a:p>
          <a:p>
            <a:pPr algn="ctr"/>
            <a:br>
              <a:rPr lang="en-US" sz="1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 more information, visit: </a:t>
            </a:r>
          </a:p>
          <a:p>
            <a:pPr algn="ctr"/>
            <a:r>
              <a:rPr lang="en-US" sz="16000" b="1" dirty="0">
                <a:solidFill>
                  <a:srgbClr val="18306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fhfa.gov/programs/duty-to-serve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88FA5E-1A48-47EF-B9CC-A11A65058D84}"/>
              </a:ext>
            </a:extLst>
          </p:cNvPr>
          <p:cNvCxnSpPr/>
          <p:nvPr/>
        </p:nvCxnSpPr>
        <p:spPr>
          <a:xfrm>
            <a:off x="0" y="6275229"/>
            <a:ext cx="10185009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248C80A-150A-4309-94EF-99EA5EE50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784" y="5818704"/>
            <a:ext cx="821650" cy="8216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F2396D-5D52-4738-83B1-D2D8EF047F15}"/>
              </a:ext>
            </a:extLst>
          </p:cNvPr>
          <p:cNvCxnSpPr>
            <a:cxnSpLocks/>
          </p:cNvCxnSpPr>
          <p:nvPr/>
        </p:nvCxnSpPr>
        <p:spPr>
          <a:xfrm>
            <a:off x="11370346" y="6273923"/>
            <a:ext cx="821654" cy="0"/>
          </a:xfrm>
          <a:prstGeom prst="line">
            <a:avLst/>
          </a:prstGeom>
          <a:ln>
            <a:solidFill>
              <a:srgbClr val="18306D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00276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FHFA_BRAND" val="dqLwVlI9"/>
  <p:tag name="ARTICULATE_DESIGN_ID_LIGHT BACKGROUND" val="ljP3pD6m"/>
  <p:tag name="ARTICULATE_DESIGN_ID_DARK BACKGROUND" val="4fYD0GpS"/>
  <p:tag name="ARTICULATE_DESIGN_ID_DIVIDERS" val="26ipJNsi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HFA_Bra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FCBB9113-7515-4B53-B38B-0D4BE1807E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ight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E0CA62C5-4520-4770-B2D9-7B02F756181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5E7C5DC8-2060-45F0-8845-1BE69AE7B261}"/>
    </a:ext>
  </a:extLst>
</a:theme>
</file>

<file path=ppt/theme/theme4.xml><?xml version="1.0" encoding="utf-8"?>
<a:theme xmlns:a="http://schemas.openxmlformats.org/drawingml/2006/main" name="Dark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B2EAB4FC-C2AF-4D5C-8B66-884C1ABEB0D8}"/>
    </a:ext>
  </a:extLst>
</a:theme>
</file>

<file path=ppt/theme/theme5.xml><?xml version="1.0" encoding="utf-8"?>
<a:theme xmlns:a="http://schemas.openxmlformats.org/drawingml/2006/main" name="Dividers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 update.pptx" id="{4E8604C9-045B-4844-BE35-E70D76234704}" vid="{3E0C4F7E-C2D5-48EA-88C2-04AB372240D3}"/>
    </a:ext>
  </a:extLst>
</a:theme>
</file>

<file path=ppt/theme/theme6.xml><?xml version="1.0" encoding="utf-8"?>
<a:theme xmlns:a="http://schemas.openxmlformats.org/drawingml/2006/main" name="Cover and closing slides">
  <a:themeElements>
    <a:clrScheme name="Fannie Mae Color Palette 2">
      <a:dk1>
        <a:srgbClr val="121212"/>
      </a:dk1>
      <a:lt1>
        <a:srgbClr val="FFFFFF"/>
      </a:lt1>
      <a:dk2>
        <a:srgbClr val="05304D"/>
      </a:dk2>
      <a:lt2>
        <a:srgbClr val="EDEBE9"/>
      </a:lt2>
      <a:accent1>
        <a:srgbClr val="085280"/>
      </a:accent1>
      <a:accent2>
        <a:srgbClr val="238196"/>
      </a:accent2>
      <a:accent3>
        <a:srgbClr val="C55422"/>
      </a:accent3>
      <a:accent4>
        <a:srgbClr val="FFB400"/>
      </a:accent4>
      <a:accent5>
        <a:srgbClr val="2C6937"/>
      </a:accent5>
      <a:accent6>
        <a:srgbClr val="911A5B"/>
      </a:accent6>
      <a:hlink>
        <a:srgbClr val="085280"/>
      </a:hlink>
      <a:folHlink>
        <a:srgbClr val="911A5B"/>
      </a:folHlink>
    </a:clrScheme>
    <a:fontScheme name="Fannie Mae Brand 2.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lnSpc>
            <a:spcPct val="90000"/>
          </a:lnSpc>
          <a:spcAft>
            <a:spcPts val="1200"/>
          </a:spcAft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s">
  <a:themeElements>
    <a:clrScheme name="Fannie Mae Color Palette 2">
      <a:dk1>
        <a:srgbClr val="121212"/>
      </a:dk1>
      <a:lt1>
        <a:srgbClr val="FFFFFF"/>
      </a:lt1>
      <a:dk2>
        <a:srgbClr val="05304D"/>
      </a:dk2>
      <a:lt2>
        <a:srgbClr val="EDEBE9"/>
      </a:lt2>
      <a:accent1>
        <a:srgbClr val="085280"/>
      </a:accent1>
      <a:accent2>
        <a:srgbClr val="238196"/>
      </a:accent2>
      <a:accent3>
        <a:srgbClr val="C55422"/>
      </a:accent3>
      <a:accent4>
        <a:srgbClr val="FFB400"/>
      </a:accent4>
      <a:accent5>
        <a:srgbClr val="2C6937"/>
      </a:accent5>
      <a:accent6>
        <a:srgbClr val="911A5B"/>
      </a:accent6>
      <a:hlink>
        <a:srgbClr val="085280"/>
      </a:hlink>
      <a:folHlink>
        <a:srgbClr val="911A5B"/>
      </a:folHlink>
    </a:clrScheme>
    <a:fontScheme name="Fannie Mae Brand 2.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lnSpc>
            <a:spcPct val="90000"/>
          </a:lnSpc>
          <a:spcAft>
            <a:spcPts val="1200"/>
          </a:spcAft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ontent slides">
  <a:themeElements>
    <a:clrScheme name="Fannie Mae Color Palette 2">
      <a:dk1>
        <a:srgbClr val="121212"/>
      </a:dk1>
      <a:lt1>
        <a:srgbClr val="FFFFFF"/>
      </a:lt1>
      <a:dk2>
        <a:srgbClr val="05304D"/>
      </a:dk2>
      <a:lt2>
        <a:srgbClr val="EDEBE9"/>
      </a:lt2>
      <a:accent1>
        <a:srgbClr val="085280"/>
      </a:accent1>
      <a:accent2>
        <a:srgbClr val="238196"/>
      </a:accent2>
      <a:accent3>
        <a:srgbClr val="C55422"/>
      </a:accent3>
      <a:accent4>
        <a:srgbClr val="FFB400"/>
      </a:accent4>
      <a:accent5>
        <a:srgbClr val="2C6937"/>
      </a:accent5>
      <a:accent6>
        <a:srgbClr val="911A5B"/>
      </a:accent6>
      <a:hlink>
        <a:srgbClr val="085280"/>
      </a:hlink>
      <a:folHlink>
        <a:srgbClr val="911A5B"/>
      </a:folHlink>
    </a:clrScheme>
    <a:fontScheme name="Fannie Mae Brand 2.0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lnSpc>
            <a:spcPct val="90000"/>
          </a:lnSpc>
          <a:spcAft>
            <a:spcPts val="1200"/>
          </a:spcAft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092653C5114048BB4062E7F62A0BF3" ma:contentTypeVersion="0" ma:contentTypeDescription="Create a new document." ma:contentTypeScope="" ma:versionID="806e9ae6c0a9d723136bd0019c8751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e1dc27185869094906a168146f8b23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239FCE-1F6A-4936-873D-E9A3DF893B02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1FE181-3CDD-4D38-B635-85564E28B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F104685-7DF6-40D0-9696-8EBE0F519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Wide Screen FHFA Template</Template>
  <TotalTime>201</TotalTime>
  <Words>334</Words>
  <Application>Microsoft Office PowerPoint</Application>
  <PresentationFormat>Widescreen</PresentationFormat>
  <Paragraphs>49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Lato</vt:lpstr>
      <vt:lpstr>Source Sans Pro</vt:lpstr>
      <vt:lpstr>Times New Roman</vt:lpstr>
      <vt:lpstr>FHFA_Brand</vt:lpstr>
      <vt:lpstr>Light Background</vt:lpstr>
      <vt:lpstr>Custom Design</vt:lpstr>
      <vt:lpstr>Dark Background</vt:lpstr>
      <vt:lpstr>Dividers</vt:lpstr>
      <vt:lpstr>Cover and closing slides</vt:lpstr>
      <vt:lpstr>Content slides</vt:lpstr>
      <vt:lpstr>1_Content slides</vt:lpstr>
      <vt:lpstr>Office Theme</vt:lpstr>
      <vt:lpstr>PowerPoint Presentation</vt:lpstr>
      <vt:lpstr>Manufactured Housing</vt:lpstr>
      <vt:lpstr>PowerPoint Presentation</vt:lpstr>
      <vt:lpstr>PowerPoint Presentation</vt:lpstr>
      <vt:lpstr>PowerPoint Presentation</vt:lpstr>
      <vt:lpstr>2024 Duty to Serve Public Listening Sessions</vt:lpstr>
      <vt:lpstr>2024 Duty to Serve Public Listening Sessions</vt:lpstr>
      <vt:lpstr>2024 Duty to Serve Public Listening Sessions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Short, Phuong</dc:creator>
  <cp:lastModifiedBy>Short, Phuong</cp:lastModifiedBy>
  <cp:revision>6</cp:revision>
  <cp:lastPrinted>2013-12-17T19:19:44Z</cp:lastPrinted>
  <dcterms:created xsi:type="dcterms:W3CDTF">2023-07-17T12:51:51Z</dcterms:created>
  <dcterms:modified xsi:type="dcterms:W3CDTF">2024-07-15T14:04:54Z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0x01010028092653C5114048BB4062E7F62A0BF3</vt:lpwstr>
  </property>
  <property fmtid="{D5CDD505-2E9C-101B-9397-08002B2CF9AE}" pid="3" name="ArticulateGUID">
    <vt:lpwstr>7C4E1635-F270-419D-9743-12C579EA28C3</vt:lpwstr>
  </property>
  <property fmtid="{D5CDD505-2E9C-101B-9397-08002B2CF9AE}" pid="4" name="ArticulatePath">
    <vt:lpwstr>Template_Stone Background</vt:lpwstr>
  </property>
</Properties>
</file>