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ags/tag17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48" r:id="rId5"/>
    <p:sldMasterId id="2147483702" r:id="rId6"/>
    <p:sldMasterId id="2147483672" r:id="rId7"/>
    <p:sldMasterId id="2147483677" r:id="rId8"/>
    <p:sldMasterId id="2147483712" r:id="rId9"/>
    <p:sldMasterId id="2147483723" r:id="rId10"/>
    <p:sldMasterId id="2147483739" r:id="rId11"/>
    <p:sldMasterId id="2147483751" r:id="rId12"/>
    <p:sldMasterId id="2147483753" r:id="rId13"/>
    <p:sldMasterId id="2147483769" r:id="rId14"/>
  </p:sldMasterIdLst>
  <p:notesMasterIdLst>
    <p:notesMasterId r:id="rId44"/>
  </p:notesMasterIdLst>
  <p:handoutMasterIdLst>
    <p:handoutMasterId r:id="rId45"/>
  </p:handoutMasterIdLst>
  <p:sldIdLst>
    <p:sldId id="270" r:id="rId15"/>
    <p:sldId id="2147375152" r:id="rId16"/>
    <p:sldId id="2147375155" r:id="rId17"/>
    <p:sldId id="2147375153" r:id="rId18"/>
    <p:sldId id="2147375154" r:id="rId19"/>
    <p:sldId id="2147375156" r:id="rId20"/>
    <p:sldId id="2147375157" r:id="rId21"/>
    <p:sldId id="2147375158" r:id="rId22"/>
    <p:sldId id="258" r:id="rId23"/>
    <p:sldId id="259" r:id="rId24"/>
    <p:sldId id="260" r:id="rId25"/>
    <p:sldId id="261" r:id="rId26"/>
    <p:sldId id="262" r:id="rId27"/>
    <p:sldId id="263" r:id="rId28"/>
    <p:sldId id="2147375159" r:id="rId29"/>
    <p:sldId id="256" r:id="rId30"/>
    <p:sldId id="265" r:id="rId31"/>
    <p:sldId id="305" r:id="rId32"/>
    <p:sldId id="296" r:id="rId33"/>
    <p:sldId id="303" r:id="rId34"/>
    <p:sldId id="301" r:id="rId35"/>
    <p:sldId id="297" r:id="rId36"/>
    <p:sldId id="298" r:id="rId37"/>
    <p:sldId id="299" r:id="rId38"/>
    <p:sldId id="300" r:id="rId39"/>
    <p:sldId id="302" r:id="rId40"/>
    <p:sldId id="257" r:id="rId41"/>
    <p:sldId id="292" r:id="rId42"/>
    <p:sldId id="294" r:id="rId43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a Fleming" initials="Y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8306D"/>
    <a:srgbClr val="000000"/>
    <a:srgbClr val="4C6DA1"/>
    <a:srgbClr val="004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7" autoAdjust="0"/>
  </p:normalViewPr>
  <p:slideViewPr>
    <p:cSldViewPr snapToGrid="0" snapToObjects="1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ags" Target="tags/tag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18A2-881F-2C45-A8FA-EFB71EF08730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9D3E-B33A-FE44-82D0-AC509F23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2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6C241-9D21-3B49-A92F-098113DCBF8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AC3DB-D8BE-B042-AFDE-256D34EBB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6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F1D7E-21BF-45C0-B0DD-D7B0AD1741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7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sv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673" y="5954131"/>
            <a:ext cx="8045216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633183"/>
            <a:ext cx="5386917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9606" y="811320"/>
            <a:ext cx="5389033" cy="444573"/>
          </a:xfrm>
        </p:spPr>
        <p:txBody>
          <a:bodyPr anchor="t">
            <a:noAutofit/>
          </a:bodyPr>
          <a:lstStyle>
            <a:lvl1pPr>
              <a:defRPr sz="2000" b="1" spc="0"/>
            </a:lvl1pPr>
            <a:lvl2pPr>
              <a:defRPr sz="2000" b="1" spc="0"/>
            </a:lvl2pPr>
            <a:lvl3pPr>
              <a:defRPr sz="2000" b="1" spc="0"/>
            </a:lvl3pPr>
            <a:lvl4pPr>
              <a:defRPr sz="2000" b="1" spc="0"/>
            </a:lvl4pPr>
            <a:lvl5pPr>
              <a:defRPr sz="2000" b="1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283527" y="-12471"/>
            <a:ext cx="164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93CEA5-6F01-4479-AB85-AFC10AB7D41A}"/>
              </a:ext>
            </a:extLst>
          </p:cNvPr>
          <p:cNvCxnSpPr>
            <a:cxnSpLocks/>
          </p:cNvCxnSpPr>
          <p:nvPr userDrawn="1"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424824B-DEFF-412D-85C0-42FD1E040B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0ED8B1-F74D-408F-9D18-49CA6AE29ECA}"/>
              </a:ext>
            </a:extLst>
          </p:cNvPr>
          <p:cNvCxnSpPr>
            <a:cxnSpLocks/>
          </p:cNvCxnSpPr>
          <p:nvPr userDrawn="1"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0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A1A7-2024-4390-94AE-6BF1D6A5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DEB39-31EA-4930-B895-8E6EB4082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DC7316-D9AE-4D2B-9E10-5CBE88D41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84FFDC-E57A-446D-94CB-BCD4535C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1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A951-2770-4646-9711-56D9B37A8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35442-5652-4A21-BC19-1F2B559B7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AA2088AD-6A03-4CE7-9EA7-9A00D4E49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21DB6FC-0746-4C33-8924-47442EA20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32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67D-5E5D-401F-803B-D3D9AD23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6CFF4-759A-44CB-9282-22B64DC74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69B06-50DD-41F5-AA55-5A1F36EE5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8F3AC-509C-4A5D-A31D-DC9BFE9A2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7186D-7286-4454-A7D6-AB7E95264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951AB03E-AC67-4F7B-8C6B-C239A3183C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4B8F18F-FA81-401E-8272-AD2E7ADD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4414E984-F4A9-4EA9-8F0D-E5EAE0C37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DD81C74-4CDE-473C-9D9C-F5D7D7C62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E4F4-D5B5-4E11-9D3C-D20C374C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CA715-4738-41F8-AC76-0EB2CBEDF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5A66D-62F2-4900-B60F-1BE170D94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2CFC6BAB-0F6F-43DE-B819-8A189BA63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D96DE686-FF76-4C74-9E78-458A73B9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11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6274-8565-420E-BADE-5F7FD1E0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12D2E-D60D-4B57-AA5E-084C6FB42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C79F0-14C3-4D4F-AC4A-FCCAACCE1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4F605-BFCF-40B0-A241-6EC66058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65A22-F267-4364-B326-9EBE52D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C77ED-E719-43EA-8B6E-A9343A53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CA5D4-6AB1-414C-870F-7D46724C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4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02167" y="1270004"/>
            <a:ext cx="10972800" cy="44591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3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637" y="1411111"/>
            <a:ext cx="53848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111"/>
            <a:ext cx="53848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20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348" y="1241780"/>
            <a:ext cx="5386917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348" y="1880272"/>
            <a:ext cx="5386917" cy="3764175"/>
          </a:xfrm>
        </p:spPr>
        <p:txBody>
          <a:bodyPr>
            <a:norm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41780"/>
            <a:ext cx="5389033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880272"/>
            <a:ext cx="5389033" cy="3764175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7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2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673" y="5954131"/>
            <a:ext cx="8045216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633183"/>
            <a:ext cx="5386917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1C3CE-025C-4715-953D-3EABBFDC46B5}"/>
              </a:ext>
            </a:extLst>
          </p:cNvPr>
          <p:cNvCxnSpPr>
            <a:cxnSpLocks/>
          </p:cNvCxnSpPr>
          <p:nvPr userDrawn="1"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2E742CA-55E2-465B-B9B8-CD3E762EB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6DF53-8710-4FFF-8860-FB4904EE8A1E}"/>
              </a:ext>
            </a:extLst>
          </p:cNvPr>
          <p:cNvCxnSpPr>
            <a:cxnSpLocks/>
          </p:cNvCxnSpPr>
          <p:nvPr userDrawn="1"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6805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125147" y="339799"/>
            <a:ext cx="2844800" cy="365125"/>
          </a:xfrm>
        </p:spPr>
        <p:txBody>
          <a:bodyPr/>
          <a:lstStyle>
            <a:lvl1pPr>
              <a:defRPr>
                <a:solidFill>
                  <a:srgbClr val="4D4F53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09600" y="302685"/>
            <a:ext cx="741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0A6D1-BB76-4F08-87AC-5FA505F8C93D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29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125147" y="33979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29" y="376035"/>
            <a:ext cx="12192000" cy="7132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05623-883B-48CE-B6BB-79C407894971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437D36A6-38EC-2E45-AD3D-6C8685B3AF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505" y="6089901"/>
            <a:ext cx="2096894" cy="62179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0C74AE4-3A4D-CF4F-9415-EC961010C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9753600" cy="6852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481CE969-A691-3E44-A323-E09EB2975A9E}"/>
              </a:ext>
            </a:extLst>
          </p:cNvPr>
          <p:cNvSpPr/>
          <p:nvPr userDrawn="1"/>
        </p:nvSpPr>
        <p:spPr>
          <a:xfrm>
            <a:off x="914400" y="914400"/>
            <a:ext cx="858519" cy="100965"/>
          </a:xfrm>
          <a:custGeom>
            <a:avLst/>
            <a:gdLst/>
            <a:ahLst/>
            <a:cxnLst/>
            <a:rect l="l" t="t" r="r" b="b"/>
            <a:pathLst>
              <a:path w="858520" h="100964">
                <a:moveTo>
                  <a:pt x="0" y="100584"/>
                </a:moveTo>
                <a:lnTo>
                  <a:pt x="858011" y="100584"/>
                </a:lnTo>
                <a:lnTo>
                  <a:pt x="858011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solidFill>
            <a:srgbClr val="FF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44A4E00-7F18-884E-A02A-4A96B0795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157984"/>
            <a:ext cx="8088424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D64DD5B-EF5E-C04D-8E4C-97E039C56D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202772"/>
            <a:ext cx="8088424" cy="332399"/>
          </a:xfrm>
        </p:spPr>
        <p:txBody>
          <a:bodyPr/>
          <a:lstStyle>
            <a:lvl1pPr>
              <a:defRPr sz="24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929B1-940D-10F9-69BD-AE1A40AAC22A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153358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0A26-98E5-0B42-9AC7-B4924149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742185"/>
            <a:ext cx="9753600" cy="6852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1B5A447A-67BD-BF41-BE8B-CC1A1A89E3CB}"/>
              </a:ext>
            </a:extLst>
          </p:cNvPr>
          <p:cNvSpPr/>
          <p:nvPr userDrawn="1"/>
        </p:nvSpPr>
        <p:spPr>
          <a:xfrm>
            <a:off x="914400" y="2286000"/>
            <a:ext cx="858519" cy="100965"/>
          </a:xfrm>
          <a:custGeom>
            <a:avLst/>
            <a:gdLst/>
            <a:ahLst/>
            <a:cxnLst/>
            <a:rect l="l" t="t" r="r" b="b"/>
            <a:pathLst>
              <a:path w="858520" h="100964">
                <a:moveTo>
                  <a:pt x="0" y="100584"/>
                </a:moveTo>
                <a:lnTo>
                  <a:pt x="858011" y="100584"/>
                </a:lnTo>
                <a:lnTo>
                  <a:pt x="858011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solidFill>
            <a:srgbClr val="FF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0EDF683-1B8F-9844-82DD-FB790BCE0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12252960" cy="137845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1F336FF-EE3D-CD49-A57E-D8D7917B8E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29093"/>
            <a:ext cx="8088424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160A90-74CA-774C-9971-5D2FCFF86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574372"/>
            <a:ext cx="8088424" cy="332399"/>
          </a:xfrm>
        </p:spPr>
        <p:txBody>
          <a:bodyPr/>
          <a:lstStyle>
            <a:lvl1pPr>
              <a:defRPr sz="24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DD2A354-F188-684D-845C-E58D473C30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CF4463-8777-EE49-B421-E07625B6C779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1993415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2352D-98BB-6F40-8FE0-7ADDF7FC1F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67400" cy="666520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1B5A447A-67BD-BF41-BE8B-CC1A1A89E3CB}"/>
              </a:ext>
            </a:extLst>
          </p:cNvPr>
          <p:cNvSpPr/>
          <p:nvPr userDrawn="1"/>
        </p:nvSpPr>
        <p:spPr>
          <a:xfrm>
            <a:off x="6331286" y="914400"/>
            <a:ext cx="858519" cy="100965"/>
          </a:xfrm>
          <a:custGeom>
            <a:avLst/>
            <a:gdLst/>
            <a:ahLst/>
            <a:cxnLst/>
            <a:rect l="l" t="t" r="r" b="b"/>
            <a:pathLst>
              <a:path w="858520" h="100964">
                <a:moveTo>
                  <a:pt x="0" y="100584"/>
                </a:moveTo>
                <a:lnTo>
                  <a:pt x="858011" y="100584"/>
                </a:lnTo>
                <a:lnTo>
                  <a:pt x="858011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solidFill>
            <a:srgbClr val="FF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7A4E0A3-611B-614C-9AE8-50CA076E11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3529093"/>
            <a:ext cx="5026022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5C9EBC-D643-8144-BA7A-91C891736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4574372"/>
            <a:ext cx="5026022" cy="332399"/>
          </a:xfrm>
        </p:spPr>
        <p:txBody>
          <a:bodyPr/>
          <a:lstStyle>
            <a:lvl1pPr>
              <a:defRPr sz="24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294ACA6-23C3-BF46-97C5-89DD307457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6443" y="6089901"/>
            <a:ext cx="1940121" cy="5753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29C054-E1A1-AC4A-AE6D-F63ECF94F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286" y="1370585"/>
            <a:ext cx="5019336" cy="197791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Insert presentation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08EEB-C300-07BA-4085-9A121F9D38A4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655396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7637B2-6F53-5744-B69C-938EB18E6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" r="51581"/>
          <a:stretch/>
        </p:blipFill>
        <p:spPr>
          <a:xfrm rot="16200000">
            <a:off x="4490550" y="-843450"/>
            <a:ext cx="3210901" cy="1219199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2352D-98BB-6F40-8FE0-7ADDF7FC1F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64709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7A4E0A3-611B-614C-9AE8-50CA076E11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714" y="5351361"/>
            <a:ext cx="10450124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29C054-E1A1-AC4A-AE6D-F63ECF94F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36400"/>
            <a:ext cx="10436222" cy="68525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Insert presentation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5CAA51A-24F8-0442-8B6A-19891132F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FD913-5A6C-7181-FD84-3B017B72EDFE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8E5E7-EEED-37D7-3923-34E2288DD4CC}"/>
              </a:ext>
            </a:extLst>
          </p:cNvPr>
          <p:cNvSpPr txBox="1"/>
          <p:nvPr userDrawn="1"/>
        </p:nvSpPr>
        <p:spPr>
          <a:xfrm>
            <a:off x="12748437" y="5741581"/>
            <a:ext cx="6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12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58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-Fami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DA630FF-F0FD-7140-B4B2-4E0385305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AE4B2-2FC5-A045-38FC-B4F0CBE9E203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665D3FB-BA40-81E4-0692-B8D76AD43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374" y="2672589"/>
            <a:ext cx="6164094" cy="34673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0FCFDD-EBEA-7101-9B74-E58EF012BD7B}"/>
              </a:ext>
            </a:extLst>
          </p:cNvPr>
          <p:cNvSpPr/>
          <p:nvPr userDrawn="1"/>
        </p:nvSpPr>
        <p:spPr>
          <a:xfrm>
            <a:off x="0" y="5833843"/>
            <a:ext cx="11401426" cy="332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20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fami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F852CCA-1621-004C-93C9-E987CB98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061" y="2891970"/>
            <a:ext cx="4905208" cy="32171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D079-C4A1-DC4B-ACE2-EF2432AE5807}"/>
              </a:ext>
            </a:extLst>
          </p:cNvPr>
          <p:cNvSpPr/>
          <p:nvPr userDrawn="1"/>
        </p:nvSpPr>
        <p:spPr>
          <a:xfrm>
            <a:off x="0" y="5815889"/>
            <a:ext cx="10766860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28204C-5BB9-154D-B985-D5355B6171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C0AB0-DBF8-874D-B474-48DECC943F93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3356374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own Cen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FB0C77-B71C-D343-9064-A1FA8C9EF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725715"/>
            <a:ext cx="4952028" cy="21266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A46BEC-F5A2-EF47-AFB5-E744559D7B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4428E-EC7A-C7C4-9246-439DCC22FD75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2AEBB-710A-E5EC-9270-A2431B29A51B}"/>
              </a:ext>
            </a:extLst>
          </p:cNvPr>
          <p:cNvSpPr/>
          <p:nvPr userDrawn="1"/>
        </p:nvSpPr>
        <p:spPr>
          <a:xfrm>
            <a:off x="0" y="5815889"/>
            <a:ext cx="10766860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7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65A8036-2149-6246-96F3-DD5CAD417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321" y="4154622"/>
            <a:ext cx="5941480" cy="17942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E38766-B964-A445-A81C-3D7CAD99F8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37836-7A4B-8320-3BD2-9CE9B2696E4E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94F59-B95B-A7F3-6943-2A88A3C8CFC2}"/>
              </a:ext>
            </a:extLst>
          </p:cNvPr>
          <p:cNvSpPr/>
          <p:nvPr userDrawn="1"/>
        </p:nvSpPr>
        <p:spPr>
          <a:xfrm>
            <a:off x="0" y="5805531"/>
            <a:ext cx="10747717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FB630-8DD7-73C3-326E-23BD56FF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1CC489-0EE2-42F7-7F98-932E4FA3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1264-6A98-4E03-AD5C-DD3E61CD3058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6CDF9-19EB-6E5D-A939-4D5ED1C2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0C060-60A6-8F41-FBBC-26689B49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E92CC-10AB-4C78-B6E5-42834ADB0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5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09A156C-6ED6-A743-8C6A-174A15F61A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088" y="2653025"/>
            <a:ext cx="3528061" cy="31812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3472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E727BA-E8BE-2749-8B24-848E96271F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CD142-AE9A-A8BE-7F2B-A79E6F55C1B4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4F33A-9C26-EE00-63AD-64CE067E7FBB}"/>
              </a:ext>
            </a:extLst>
          </p:cNvPr>
          <p:cNvSpPr/>
          <p:nvPr userDrawn="1"/>
        </p:nvSpPr>
        <p:spPr>
          <a:xfrm>
            <a:off x="0" y="5794773"/>
            <a:ext cx="11401426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5FAA4D-1CB5-4042-9DE3-C18280AF8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3050" y="2832100"/>
            <a:ext cx="40259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8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left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10363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7FF32-DB0D-3E49-A450-97054E8F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538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vertica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80223"/>
            <a:ext cx="4954396" cy="25510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24600" y="914400"/>
            <a:ext cx="40386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7F62-6793-6745-835A-470D1875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200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 anchor="t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03E2-8BB7-1E40-947B-5FD92EB71B9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D56B323-EDB7-2748-B328-A8BEE192D9E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4667D-A146-364E-AA63-B4C8477B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2541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493CE-A687-0C46-AD02-8196D1341B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471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3CCF74-1F9F-3949-8CE5-DBCC3E40633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1897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B5A75B-0C86-9944-8D20-22815E8C27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2323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D226238-C54B-374F-81C8-4ABA2028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667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57B50F7-A122-A34C-8CD8-235522CAE0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246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5A063CF-A8F0-F845-925D-D5242D62186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7BB1368-680A-5F4A-B6AA-A0C422C5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499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1E175-7A20-C045-83FB-7DEDD24E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697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8F710-9208-EE49-9828-223DDEE7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063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331DC-18BF-DD44-A792-26BED9952E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907792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40386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4AD1552-2F85-214F-95ED-3BFF86E757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94560"/>
            <a:ext cx="4937760" cy="23351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BFCE9F-D6BF-704D-B365-0CFEC39C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85665"/>
            <a:ext cx="4937760" cy="11945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96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227141"/>
            <a:ext cx="10828867" cy="4276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4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1600" y="0"/>
            <a:ext cx="44958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022814"/>
            <a:ext cx="4940808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599" y="2328392"/>
            <a:ext cx="4953001" cy="305934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87E14-8BBD-094B-8B96-AC5F885C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0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9500" y="0"/>
            <a:ext cx="4953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29700" y="1905000"/>
            <a:ext cx="2244852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32182" y="4897190"/>
            <a:ext cx="2230118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8A3F01-CAE0-814A-AD54-504A466D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2" y="1905000"/>
            <a:ext cx="2230118" cy="296735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25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2476499" y="-1690156"/>
            <a:ext cx="8229600" cy="82296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11906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1AA118-1AE8-C143-8AB6-3CCDA6ED92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600" y="2424644"/>
            <a:ext cx="4952999" cy="20315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F561FA-E8EC-E947-96BD-0C7CB3BA1B6D}"/>
              </a:ext>
            </a:extLst>
          </p:cNvPr>
          <p:cNvSpPr>
            <a:spLocks noChangeAspect="1"/>
          </p:cNvSpPr>
          <p:nvPr userDrawn="1"/>
        </p:nvSpPr>
        <p:spPr>
          <a:xfrm>
            <a:off x="-2590799" y="-1804456"/>
            <a:ext cx="8458200" cy="84582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7CAB3-829A-A94F-9820-FCE5E50F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3776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2069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1B564-A6B9-274B-8014-5974D0A10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57016"/>
            <a:ext cx="4953000" cy="1194558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399" y="4744116"/>
            <a:ext cx="4953000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975184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ga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867912"/>
            <a:ext cx="4937760" cy="18164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006045"/>
          </a:xfrm>
        </p:spPr>
        <p:txBody>
          <a:bodyPr wrap="square" anchor="t" anchorCtr="0">
            <a:spAutoFit/>
          </a:bodyPr>
          <a:lstStyle>
            <a:lvl1pPr algn="l">
              <a:defRPr sz="8000"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47458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339054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6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49" y="1142142"/>
            <a:ext cx="9249103" cy="738664"/>
          </a:xfrm>
        </p:spPr>
        <p:txBody>
          <a:bodyPr wrap="square" anchor="t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01826"/>
            <a:ext cx="10363200" cy="221599"/>
          </a:xfrm>
        </p:spPr>
        <p:txBody>
          <a:bodyPr tIns="0" bIns="0"/>
          <a:lstStyle>
            <a:lvl1pPr algn="ctr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247245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A56FEB-982E-7F4D-BB0F-A20A81BC2E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46221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E42D8E-B738-AE49-A7CD-93B238A4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9448800" cy="60362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118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A02A17-7DFA-4F2B-A476-00E8C931064F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8C91BF-BD1B-4308-8470-E096CB1B5B57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F4FFDF48-CE1E-4231-827A-CAB417238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2989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C5609F-7844-41B1-B8E4-CF86A3BC478D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7E600F-F381-43DC-8963-3090CC8CB1FA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394A956-49B2-4528-87F2-E0F2D55447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491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726FC-1968-49D1-AD33-A378D8F830A2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531567-56B1-4845-A538-3933F2D6B665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BCDE22A-8B9B-4966-A68D-E74E12ABB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4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4667"/>
            <a:ext cx="53848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4667"/>
            <a:ext cx="53848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762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248A83-8236-4500-9902-25B93259CD7A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099202-806A-4F1E-9B56-EF4A63895278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2493F674-856C-44E0-9755-B40BDFB2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464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D7B8A3-7AB8-444E-B36D-95039721D162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3901C1-C659-44EE-A47B-A3C0665A4730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C2860840-416F-4F4F-BEC3-519E8DB1F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083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067A8-7FD1-480D-82D1-04E387524E86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6C5E8B-63A9-46DA-A3A3-BDA8041DB497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54968A2D-D94E-4B1C-B00B-DBF801D98E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812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82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50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3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47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60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00" b="51015"/>
          <a:stretch/>
        </p:blipFill>
        <p:spPr>
          <a:xfrm>
            <a:off x="1" y="-8467"/>
            <a:ext cx="1782500" cy="210080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>
            <p:custDataLst>
              <p:tags r:id="rId1"/>
            </p:custDataLst>
          </p:nvPr>
        </p:nvSpPr>
        <p:spPr>
          <a:xfrm>
            <a:off x="1782501" y="269850"/>
            <a:ext cx="10409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The </a:t>
            </a:r>
            <a:r>
              <a:rPr lang="en-US" sz="2800" b="1" dirty="0">
                <a:solidFill>
                  <a:schemeClr val="accent4"/>
                </a:solidFill>
              </a:rPr>
              <a:t>Housing Assistance Council </a:t>
            </a:r>
            <a:r>
              <a:rPr lang="en-US" sz="2800" b="0" dirty="0">
                <a:solidFill>
                  <a:schemeClr val="accent4"/>
                </a:solidFill>
              </a:rPr>
              <a:t>is a national nonprofit organization</a:t>
            </a:r>
            <a:r>
              <a:rPr lang="en-US" sz="2800" b="0" baseline="0" dirty="0">
                <a:solidFill>
                  <a:schemeClr val="accent4"/>
                </a:solidFill>
              </a:rPr>
              <a:t> that helps build homes and communities across rural America.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12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left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10363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7FF32-DB0D-3E49-A450-97054E8F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5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27670"/>
            <a:ext cx="5386917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89670"/>
            <a:ext cx="5386917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27670"/>
            <a:ext cx="5389033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989670"/>
            <a:ext cx="5389033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1616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vertica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80223"/>
            <a:ext cx="4954396" cy="25510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24600" y="914400"/>
            <a:ext cx="40386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7F62-6793-6745-835A-470D1875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079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 anchor="t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03E2-8BB7-1E40-947B-5FD92EB71B9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D56B323-EDB7-2748-B328-A8BEE192D9E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4667D-A146-364E-AA63-B4C8477B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888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493CE-A687-0C46-AD02-8196D1341B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471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3CCF74-1F9F-3949-8CE5-DBCC3E40633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1897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B5A75B-0C86-9944-8D20-22815E8C27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2323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D226238-C54B-374F-81C8-4ABA2028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525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57B50F7-A122-A34C-8CD8-235522CAE0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246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5A063CF-A8F0-F845-925D-D5242D62186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7BB1368-680A-5F4A-B6AA-A0C422C5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948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1E175-7A20-C045-83FB-7DEDD24E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671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8F710-9208-EE49-9828-223DDEE7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992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331DC-18BF-DD44-A792-26BED9952E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907792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40386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4AD1552-2F85-214F-95ED-3BFF86E757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94560"/>
            <a:ext cx="4937760" cy="23351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BFCE9F-D6BF-704D-B365-0CFEC39C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85665"/>
            <a:ext cx="4937760" cy="11945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18767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1600" y="0"/>
            <a:ext cx="44958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022814"/>
            <a:ext cx="4940808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599" y="2328392"/>
            <a:ext cx="4953001" cy="305934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87E14-8BBD-094B-8B96-AC5F885C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4337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9500" y="0"/>
            <a:ext cx="4953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29700" y="1905000"/>
            <a:ext cx="2244852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32182" y="4897190"/>
            <a:ext cx="2230118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8A3F01-CAE0-814A-AD54-504A466D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2" y="1905000"/>
            <a:ext cx="2230118" cy="296735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9848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2476499" y="-1690156"/>
            <a:ext cx="8229600" cy="82296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11906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1AA118-1AE8-C143-8AB6-3CCDA6ED92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600" y="2424644"/>
            <a:ext cx="4952999" cy="20315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F561FA-E8EC-E947-96BD-0C7CB3BA1B6D}"/>
              </a:ext>
            </a:extLst>
          </p:cNvPr>
          <p:cNvSpPr>
            <a:spLocks noChangeAspect="1"/>
          </p:cNvSpPr>
          <p:nvPr userDrawn="1"/>
        </p:nvSpPr>
        <p:spPr>
          <a:xfrm>
            <a:off x="-2590799" y="-1804456"/>
            <a:ext cx="8458200" cy="84582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7CAB3-829A-A94F-9820-FCE5E50F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3776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201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550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1B564-A6B9-274B-8014-5974D0A10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57016"/>
            <a:ext cx="4953000" cy="1194558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399" y="4744116"/>
            <a:ext cx="4953000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34806774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ga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867912"/>
            <a:ext cx="4937760" cy="18164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006045"/>
          </a:xfrm>
        </p:spPr>
        <p:txBody>
          <a:bodyPr wrap="square" anchor="t" anchorCtr="0">
            <a:spAutoFit/>
          </a:bodyPr>
          <a:lstStyle>
            <a:lvl1pPr algn="l">
              <a:defRPr sz="8000"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47458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4476682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6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49" y="1142142"/>
            <a:ext cx="9249103" cy="738664"/>
          </a:xfrm>
        </p:spPr>
        <p:txBody>
          <a:bodyPr wrap="square" anchor="t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01826"/>
            <a:ext cx="10363200" cy="221599"/>
          </a:xfrm>
        </p:spPr>
        <p:txBody>
          <a:bodyPr tIns="0" bIns="0"/>
          <a:lstStyle>
            <a:lvl1pPr algn="ctr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770189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A56FEB-982E-7F4D-BB0F-A20A81BC2E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46221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E42D8E-B738-AE49-A7CD-93B238A4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9448800" cy="60362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216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B694-472F-30CD-356C-573B46A8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B4E09-6E40-D30D-796E-D413D0B7F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15D05-33E4-0B41-84F5-15E57DF7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50A59-C361-44C5-57E2-78D883F4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7BAE6-9266-2AC7-2590-25697F49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7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9B34-775B-86F2-19DD-BA2FF59B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CFFB3-E4FA-75CA-107D-F635EE359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BADA0-00F8-3436-98CB-6B0C5F73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E9D75-DF05-D615-159D-E6A0009A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246A-EBDE-85DE-5B32-2983E66B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9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FDFA-6BBD-503D-FA65-B3AB0564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AE720-CE62-E526-8D39-7DB55BCF6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1283E-33CE-8FA8-1761-E78BE79B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02CA-414E-08AD-C15E-4EFA29BE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599FF-CBCF-5828-DDBD-DF4ADAB5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010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A288-06AA-CD38-9ECD-E049C645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89012-507D-397F-8B70-851E989ED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5F624-AF34-5CD4-6585-42DF41B15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71858-8073-7D3E-E61B-5470A86C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5A6DC-0E28-6CEF-4496-A667FE02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21220-20E2-78D4-36BD-60359891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553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6966-3F53-F54F-14B7-A1582873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E9082-D483-93F6-071B-E4218DD4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F9EB7-A9A8-9D6F-2220-E8F2B94F0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C936D-AFAA-507B-0671-EE6442A38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F4A80-3C71-6256-C690-A53949DFD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E28A3A-39F2-4C82-7D66-D8525657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6568A-A31C-60D3-A2AD-4A06B49B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F8FAB2-8505-F0DC-B5DF-A4906748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1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2EE7-AC75-E213-073B-6285B14B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8B3C2D-8170-48F8-6C6D-2C560D2C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F7680-E9FD-E53A-AAF3-B245CE96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479D9-1ADA-A8F8-5963-3B762247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5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444F-0916-4B12-95BE-8FE540F81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14C91-4A5E-4C6F-831E-E665EB70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4B9649-E553-41F0-B52F-1D70304E9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971E95-A73E-4A1F-A638-6904CC099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683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00F2D-F16F-DA57-9166-AB02230C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C0DDC-9FC7-A12F-B100-3C49872F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A62B1-A36F-B6C9-B564-47AFA7B2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8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7C22-153A-D18F-B725-38D5E86D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7EDE-0B5E-232F-DEC4-EC14D7DA8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0573E-7E41-BE35-847A-9AE5DA927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B0837-3519-4C92-6B22-504598CE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4AA1D-7CF7-4C11-3532-721DB9C9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F37D8-BFB5-68A5-B9E1-EBDFA5F6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8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BF57-C3A7-F3EA-3340-BAEE3EBB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30DEA-85B2-5ABC-4AF6-69670FA41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CCCE4-4E34-B710-2F94-80F8FC919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3C98C-C631-B69A-845B-D39F5D0E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C701A-E8C9-6E62-CBD3-27133EC0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4A922-8360-7162-83F3-AC1FC1A7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59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42D7-11C3-C394-66B1-6D1E0F03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48FC7F-844C-CD26-EA71-530B49E7A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391E3-2A25-4CBB-55BC-C9895E28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1E73-705A-8918-5924-A186ACDE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1D8C5-AB17-5D61-1B23-3B6AAFAB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01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574FC-406C-E84F-3F85-74A1FB0DE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83DE5-FBD2-7E37-FC21-064D8D28C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4CCDA-6CA8-1526-E9DA-B1441E29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23E50-D17C-F4D3-1125-BE739DB73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C3824-ECA8-BDE3-D75C-DE2FDDD4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5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4DC2D-6F9A-4C37-BF18-CDAD904EE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B0181B-A0B5-4EC3-B00F-CC7800BC0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F827C8-E5F3-4703-B8CE-60B004BD8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87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29.sv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ags" Target="../tags/tag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5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9674" y="5555826"/>
            <a:ext cx="9343437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Duty to Serve Underserved Market Plans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609600" y="711204"/>
            <a:ext cx="10972800" cy="1334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81704-8A4D-4A42-B689-9A55E56A600F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31AC2A-025D-4976-9168-FDCEA940C25B}"/>
              </a:ext>
            </a:extLst>
          </p:cNvPr>
          <p:cNvCxnSpPr>
            <a:cxnSpLocks/>
          </p:cNvCxnSpPr>
          <p:nvPr userDrawn="1"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BF449A-D7F9-414F-8A3F-68EF936A1A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4F60A5-E681-4F97-9360-2DBE0D8B58F4}"/>
              </a:ext>
            </a:extLst>
          </p:cNvPr>
          <p:cNvCxnSpPr>
            <a:cxnSpLocks/>
          </p:cNvCxnSpPr>
          <p:nvPr userDrawn="1"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1" r:id="rId2"/>
    <p:sldLayoutId id="2147483781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1400" kern="1200" cap="all" spc="16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6036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94391"/>
            <a:ext cx="10360152" cy="201080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D9CB9E-9E67-E847-895A-287C39C4DFE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10466340" y="5132340"/>
            <a:ext cx="1729701" cy="172161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372E0-DC24-E5CE-435A-E41414AC5796}"/>
              </a:ext>
            </a:extLst>
          </p:cNvPr>
          <p:cNvSpPr txBox="1">
            <a:spLocks/>
          </p:cNvSpPr>
          <p:nvPr userDrawn="1"/>
        </p:nvSpPr>
        <p:spPr>
          <a:xfrm>
            <a:off x="11191334" y="6534205"/>
            <a:ext cx="31055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800" b="0" i="0" kern="1200" baseline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0F6220-3843-4368-9AEB-1A179F7BFC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D9BDA-3C7E-12D8-9B5D-D5629519F77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50" y="6211198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1200"/>
        </a:spcAft>
        <a:buNone/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57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orient="horz" pos="576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pos="1992">
          <p15:clr>
            <a:srgbClr val="F26B43"/>
          </p15:clr>
        </p15:guide>
        <p15:guide id="9" pos="2280">
          <p15:clr>
            <a:srgbClr val="F26B43"/>
          </p15:clr>
        </p15:guide>
        <p15:guide id="10" pos="3696">
          <p15:clr>
            <a:srgbClr val="F26B43"/>
          </p15:clr>
        </p15:guide>
        <p15:guide id="11" pos="3984">
          <p15:clr>
            <a:srgbClr val="F26B43"/>
          </p15:clr>
        </p15:guide>
        <p15:guide id="12" pos="5400">
          <p15:clr>
            <a:srgbClr val="F26B43"/>
          </p15:clr>
        </p15:guide>
        <p15:guide id="13" pos="5688">
          <p15:clr>
            <a:srgbClr val="F26B43"/>
          </p15:clr>
        </p15:guide>
        <p15:guide id="16" pos="7104">
          <p15:clr>
            <a:srgbClr val="F26B43"/>
          </p15:clr>
        </p15:guide>
        <p15:guide id="17" pos="864">
          <p15:clr>
            <a:srgbClr val="9FCC3B"/>
          </p15:clr>
        </p15:guide>
        <p15:guide id="18" pos="3840">
          <p15:clr>
            <a:srgbClr val="9FCC3B"/>
          </p15:clr>
        </p15:guide>
        <p15:guide id="19" pos="6528">
          <p15:clr>
            <a:srgbClr val="9FCC3B"/>
          </p15:clr>
        </p15:guide>
        <p15:guide id="21" orient="horz" pos="422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2E8C3-E45B-7EB8-EF36-FED05249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BF9E7-E60E-0833-FBC0-1870C0BA6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139AD-D2C3-1682-129C-E3A42D793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B1D7-68C9-14AB-9226-B2CF6FF43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C7C5-0949-3FB2-9FCB-DA40B97F6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84286"/>
            <a:ext cx="109728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02587"/>
            <a:ext cx="10972800" cy="416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417E1-33A9-4C83-A06F-597A9FC40160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A04D3D-F621-4144-AFCE-0E5E85626BEA}"/>
              </a:ext>
            </a:extLst>
          </p:cNvPr>
          <p:cNvCxnSpPr/>
          <p:nvPr userDrawn="1"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5FB7976-C50B-4BF5-A0A7-1E8984AE15B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8D5488-36F3-4187-B85F-E4FC81189ECF}"/>
              </a:ext>
            </a:extLst>
          </p:cNvPr>
          <p:cNvCxnSpPr>
            <a:cxnSpLocks/>
          </p:cNvCxnSpPr>
          <p:nvPr userDrawn="1"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6"/>
    </p:custDataLst>
    <p:extLst>
      <p:ext uri="{BB962C8B-B14F-4D97-AF65-F5344CB8AC3E}">
        <p14:creationId xmlns:p14="http://schemas.microsoft.com/office/powerpoint/2010/main" val="19145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5CA00E1B-E3A0-451E-A5A1-6630EF88E047}"/>
              </a:ext>
            </a:extLst>
          </p:cNvPr>
          <p:cNvSpPr txBox="1">
            <a:spLocks/>
          </p:cNvSpPr>
          <p:nvPr userDrawn="1"/>
        </p:nvSpPr>
        <p:spPr>
          <a:xfrm>
            <a:off x="609600" y="284286"/>
            <a:ext cx="10972800" cy="497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Step 1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F04045-CF1D-4B28-AE4E-DFE776295630}"/>
              </a:ext>
            </a:extLst>
          </p:cNvPr>
          <p:cNvCxnSpPr/>
          <p:nvPr userDrawn="1"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C6DF6BD-0218-4067-84BF-FE7594D3E5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826EB-59DB-4832-BE6C-8E44C1C42BB1}"/>
              </a:ext>
            </a:extLst>
          </p:cNvPr>
          <p:cNvCxnSpPr>
            <a:cxnSpLocks/>
          </p:cNvCxnSpPr>
          <p:nvPr userDrawn="1"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C1A7EB6-8211-4EDD-B2AE-4BDF9F594B43}"/>
              </a:ext>
            </a:extLst>
          </p:cNvPr>
          <p:cNvSpPr/>
          <p:nvPr userDrawn="1"/>
        </p:nvSpPr>
        <p:spPr>
          <a:xfrm>
            <a:off x="0" y="191614"/>
            <a:ext cx="12192000" cy="862001"/>
          </a:xfrm>
          <a:prstGeom prst="rect">
            <a:avLst/>
          </a:prstGeom>
          <a:solidFill>
            <a:srgbClr val="18306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BD71A4-F011-4D66-9E6A-B12595392D85}"/>
              </a:ext>
            </a:extLst>
          </p:cNvPr>
          <p:cNvSpPr/>
          <p:nvPr userDrawn="1"/>
        </p:nvSpPr>
        <p:spPr>
          <a:xfrm>
            <a:off x="0" y="146057"/>
            <a:ext cx="12192000" cy="91440"/>
          </a:xfrm>
          <a:prstGeom prst="rect">
            <a:avLst/>
          </a:prstGeom>
          <a:solidFill>
            <a:srgbClr val="4C6D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BE892A-795E-4F4E-ABEC-830B1E2C13DE}"/>
              </a:ext>
            </a:extLst>
          </p:cNvPr>
          <p:cNvSpPr/>
          <p:nvPr userDrawn="1"/>
        </p:nvSpPr>
        <p:spPr>
          <a:xfrm>
            <a:off x="0" y="988308"/>
            <a:ext cx="12192000" cy="91440"/>
          </a:xfrm>
          <a:prstGeom prst="rect">
            <a:avLst/>
          </a:prstGeom>
          <a:solidFill>
            <a:srgbClr val="4C6D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67ABAFD-80EE-4761-AD60-9E7C3B79FCB3}"/>
              </a:ext>
            </a:extLst>
          </p:cNvPr>
          <p:cNvSpPr txBox="1">
            <a:spLocks/>
          </p:cNvSpPr>
          <p:nvPr userDrawn="1"/>
        </p:nvSpPr>
        <p:spPr>
          <a:xfrm>
            <a:off x="609600" y="407352"/>
            <a:ext cx="109728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EE3A6-BA09-45E2-B672-2264079B636C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4D5912CA-79F4-44C2-A3E6-78186B122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A38704A4-93CB-476D-A654-289B509E9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8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9" r:id="rId6"/>
    <p:sldLayoutId id="2147483710" r:id="rId7"/>
    <p:sldLayoutId id="2147483711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637" y="293446"/>
            <a:ext cx="109728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637" y="1436114"/>
            <a:ext cx="10972800" cy="416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81929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rgbClr val="FFFFFF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2819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89E10-1019-49BF-AACA-51938F97DF6D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B37CA8-1A30-4193-BCB6-AB7B776D7958}"/>
              </a:ext>
            </a:extLst>
          </p:cNvPr>
          <p:cNvCxnSpPr/>
          <p:nvPr userDrawn="1"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A70F839-D5B3-4ED6-90F2-2F033C6A3A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383784" y="5875833"/>
            <a:ext cx="821650" cy="7073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1A65C-429C-44FF-908C-82A66ED21237}"/>
              </a:ext>
            </a:extLst>
          </p:cNvPr>
          <p:cNvCxnSpPr>
            <a:cxnSpLocks/>
          </p:cNvCxnSpPr>
          <p:nvPr userDrawn="1"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6"/>
    </p:custDataLst>
    <p:extLst>
      <p:ext uri="{BB962C8B-B14F-4D97-AF65-F5344CB8AC3E}">
        <p14:creationId xmlns:p14="http://schemas.microsoft.com/office/powerpoint/2010/main" val="15002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902035"/>
            <a:ext cx="10158789" cy="584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278572" y="63563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288574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283527" y="-12471"/>
            <a:ext cx="164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6338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0" kern="1200" cap="all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6852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835770"/>
            <a:ext cx="10360152" cy="153067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98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spcAft>
          <a:spcPts val="1200"/>
        </a:spcAft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525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87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287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87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57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orient="horz" pos="576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pos="1992">
          <p15:clr>
            <a:srgbClr val="F26B43"/>
          </p15:clr>
        </p15:guide>
        <p15:guide id="9" pos="2280">
          <p15:clr>
            <a:srgbClr val="F26B43"/>
          </p15:clr>
        </p15:guide>
        <p15:guide id="10" pos="3696">
          <p15:clr>
            <a:srgbClr val="F26B43"/>
          </p15:clr>
        </p15:guide>
        <p15:guide id="11" pos="3984">
          <p15:clr>
            <a:srgbClr val="F26B43"/>
          </p15:clr>
        </p15:guide>
        <p15:guide id="12" pos="5400">
          <p15:clr>
            <a:srgbClr val="F26B43"/>
          </p15:clr>
        </p15:guide>
        <p15:guide id="13" pos="5688">
          <p15:clr>
            <a:srgbClr val="F26B43"/>
          </p15:clr>
        </p15:guide>
        <p15:guide id="15" pos="6936">
          <p15:clr>
            <a:srgbClr val="9FCC3B"/>
          </p15:clr>
        </p15:guide>
        <p15:guide id="16" pos="7152">
          <p15:clr>
            <a:srgbClr val="F26B43"/>
          </p15:clr>
        </p15:guide>
        <p15:guide id="17" pos="864">
          <p15:clr>
            <a:srgbClr val="9FCC3B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6036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94391"/>
            <a:ext cx="10360152" cy="201080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D9CB9E-9E67-E847-895A-287C39C4DFE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10466340" y="5132340"/>
            <a:ext cx="1729701" cy="172161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372E0-DC24-E5CE-435A-E41414AC5796}"/>
              </a:ext>
            </a:extLst>
          </p:cNvPr>
          <p:cNvSpPr txBox="1">
            <a:spLocks/>
          </p:cNvSpPr>
          <p:nvPr userDrawn="1"/>
        </p:nvSpPr>
        <p:spPr>
          <a:xfrm>
            <a:off x="11191334" y="6534205"/>
            <a:ext cx="31055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800" b="0" i="0" kern="1200" baseline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0F6220-3843-4368-9AEB-1A179F7BFC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D9BDA-3C7E-12D8-9B5D-D5629519F77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50" y="6211198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0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1200"/>
        </a:spcAft>
        <a:buNone/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57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orient="horz" pos="576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pos="1992">
          <p15:clr>
            <a:srgbClr val="F26B43"/>
          </p15:clr>
        </p15:guide>
        <p15:guide id="9" pos="2280">
          <p15:clr>
            <a:srgbClr val="F26B43"/>
          </p15:clr>
        </p15:guide>
        <p15:guide id="10" pos="3696">
          <p15:clr>
            <a:srgbClr val="F26B43"/>
          </p15:clr>
        </p15:guide>
        <p15:guide id="11" pos="3984">
          <p15:clr>
            <a:srgbClr val="F26B43"/>
          </p15:clr>
        </p15:guide>
        <p15:guide id="12" pos="5400">
          <p15:clr>
            <a:srgbClr val="F26B43"/>
          </p15:clr>
        </p15:guide>
        <p15:guide id="13" pos="5688">
          <p15:clr>
            <a:srgbClr val="F26B43"/>
          </p15:clr>
        </p15:guide>
        <p15:guide id="16" pos="7104">
          <p15:clr>
            <a:srgbClr val="F26B43"/>
          </p15:clr>
        </p15:guide>
        <p15:guide id="17" pos="864">
          <p15:clr>
            <a:srgbClr val="9FCC3B"/>
          </p15:clr>
        </p15:guide>
        <p15:guide id="18" pos="3840">
          <p15:clr>
            <a:srgbClr val="9FCC3B"/>
          </p15:clr>
        </p15:guide>
        <p15:guide id="19" pos="6528">
          <p15:clr>
            <a:srgbClr val="9FCC3B"/>
          </p15:clr>
        </p15:guide>
        <p15:guide id="21" orient="horz" pos="422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8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list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1DDEF-64D1-4224-AB4B-99E30B59C315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304DE-B4E7-49B4-8227-0FBCE602089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EADC76-DA10-41AF-B260-424A72536D78}"/>
              </a:ext>
            </a:extLst>
          </p:cNvPr>
          <p:cNvGrpSpPr/>
          <p:nvPr userDrawn="1"/>
        </p:nvGrpSpPr>
        <p:grpSpPr>
          <a:xfrm>
            <a:off x="0" y="6239974"/>
            <a:ext cx="12192000" cy="625947"/>
            <a:chOff x="0" y="6239974"/>
            <a:chExt cx="12192000" cy="6259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6FE23D-8B57-471A-9574-FF141683E2B3}"/>
                </a:ext>
              </a:extLst>
            </p:cNvPr>
            <p:cNvSpPr/>
            <p:nvPr userDrawn="1"/>
          </p:nvSpPr>
          <p:spPr>
            <a:xfrm>
              <a:off x="0" y="6242859"/>
              <a:ext cx="12192000" cy="6151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E3E77523-6324-495E-AF4E-B61FC6077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4858" y="6239974"/>
              <a:ext cx="1269076" cy="62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1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6411D-367F-4350-A443-D797917EA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A43-8D6F-4857-A1FE-B47BD9E16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943FD-DE12-4FFB-A104-B582D0AAB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BEA7-D917-4861-92A8-D17AF1976C9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494BC-D075-48AE-95F7-0D08A281E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27A7A-43B5-4E6F-8C32-4772B369F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A74F-AABE-4E5E-B187-009659D11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707" y="697895"/>
            <a:ext cx="5386917" cy="26462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Duty to Serve Underserved Market Plans 2025-2027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5138" y="1032459"/>
            <a:ext cx="5389033" cy="444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Rural Housing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8CB45-EA51-4228-AC42-0430D84477DB}"/>
              </a:ext>
            </a:extLst>
          </p:cNvPr>
          <p:cNvSpPr txBox="1"/>
          <p:nvPr/>
        </p:nvSpPr>
        <p:spPr>
          <a:xfrm>
            <a:off x="1758595" y="4911145"/>
            <a:ext cx="4714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US" sz="3200" b="1" i="0" dirty="0">
                <a:solidFill>
                  <a:srgbClr val="276598"/>
                </a:solidFill>
                <a:effectLst/>
                <a:latin typeface="Lato" panose="020F0502020204030203" pitchFamily="34" charset="0"/>
              </a:rPr>
              <a:t>2024 Duty to Serve </a:t>
            </a:r>
          </a:p>
          <a:p>
            <a:pPr algn="l" fontAlgn="base"/>
            <a:r>
              <a:rPr lang="en-US" sz="3200" b="1" i="0" dirty="0">
                <a:solidFill>
                  <a:srgbClr val="276598"/>
                </a:solidFill>
                <a:effectLst/>
                <a:latin typeface="Lato" panose="020F0502020204030203" pitchFamily="34" charset="0"/>
              </a:rPr>
              <a:t>Public Listening 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B7DB-5AFA-45EB-8B74-93B39144505C}"/>
              </a:ext>
            </a:extLst>
          </p:cNvPr>
          <p:cNvSpPr txBox="1"/>
          <p:nvPr/>
        </p:nvSpPr>
        <p:spPr>
          <a:xfrm>
            <a:off x="1758595" y="601018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/>
              <a:t>July 15,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737D9-B516-4F3A-9332-D5A1DF51D0DE}"/>
              </a:ext>
            </a:extLst>
          </p:cNvPr>
          <p:cNvCxnSpPr>
            <a:cxnSpLocks/>
          </p:cNvCxnSpPr>
          <p:nvPr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57A22-D30D-4B62-9D01-29AD5A12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EF18F-FC30-46BD-A6C9-3006350DD8C6}"/>
              </a:ext>
            </a:extLst>
          </p:cNvPr>
          <p:cNvCxnSpPr>
            <a:cxnSpLocks/>
          </p:cNvCxnSpPr>
          <p:nvPr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949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F629FA-2DD3-7093-1684-AABC7A77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C68DC-6D54-8F68-06B5-8EB1276CB5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3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9E19B6-CC93-01F8-11F7-2E353290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Small Business Lending 2018-2021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7F436-7A27-F838-573F-9B8A36B22F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4A08CA-6095-FC4F-FD6D-31D79014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E23D5-0EDA-316C-E595-2E7AD016F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F6FF33-86E1-EB7E-5ED6-B6296CCA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A8046-45B0-D372-6EEF-7DAEEE6D7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8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5025CD-24BE-B844-FBD6-0056B508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53148-C6D9-319E-414A-04653DF7F6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36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17254" y="616109"/>
            <a:ext cx="5386917" cy="26462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Duty to Serve Underserved Market Plans 2025-2027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5138" y="921537"/>
            <a:ext cx="5389033" cy="444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Rural Housing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8CB45-EA51-4228-AC42-0430D84477DB}"/>
              </a:ext>
            </a:extLst>
          </p:cNvPr>
          <p:cNvSpPr txBox="1"/>
          <p:nvPr/>
        </p:nvSpPr>
        <p:spPr>
          <a:xfrm>
            <a:off x="1758595" y="4911145"/>
            <a:ext cx="4714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2024 Duty to Serve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Public Listening 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B7DB-5AFA-45EB-8B74-93B39144505C}"/>
              </a:ext>
            </a:extLst>
          </p:cNvPr>
          <p:cNvSpPr txBox="1"/>
          <p:nvPr/>
        </p:nvSpPr>
        <p:spPr>
          <a:xfrm>
            <a:off x="1758595" y="601018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15,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737D9-B516-4F3A-9332-D5A1DF51D0DE}"/>
              </a:ext>
            </a:extLst>
          </p:cNvPr>
          <p:cNvCxnSpPr>
            <a:cxnSpLocks/>
          </p:cNvCxnSpPr>
          <p:nvPr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57A22-D30D-4B62-9D01-29AD5A12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EF18F-FC30-46BD-A6C9-3006350DD8C6}"/>
              </a:ext>
            </a:extLst>
          </p:cNvPr>
          <p:cNvCxnSpPr>
            <a:cxnSpLocks/>
          </p:cNvCxnSpPr>
          <p:nvPr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4874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4D309-0FDD-4E1E-9FE3-887F064B3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3579" y="1326559"/>
            <a:ext cx="5334930" cy="3004145"/>
          </a:xfrm>
        </p:spPr>
        <p:txBody>
          <a:bodyPr>
            <a:normAutofit fontScale="90000"/>
          </a:bodyPr>
          <a:lstStyle/>
          <a:p>
            <a:r>
              <a:rPr lang="en-US" dirty="0"/>
              <a:t>FHFA Duty to Serve Rural Listening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F4632-3260-4FA0-BBB1-251113BB6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2122" y="4369164"/>
            <a:ext cx="5334931" cy="2189214"/>
          </a:xfrm>
        </p:spPr>
        <p:txBody>
          <a:bodyPr>
            <a:normAutofit/>
          </a:bodyPr>
          <a:lstStyle/>
          <a:p>
            <a:r>
              <a:rPr lang="en-US" dirty="0"/>
              <a:t>Samantha Booth</a:t>
            </a:r>
          </a:p>
          <a:p>
            <a:r>
              <a:rPr lang="en-US" dirty="0"/>
              <a:t>Government Relations Manager</a:t>
            </a:r>
          </a:p>
          <a:p>
            <a:r>
              <a:rPr lang="en-US" dirty="0"/>
              <a:t>May 15, 2024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0A914-3B49-4ACB-A0B7-5B565159BE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 b="-14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3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3390DE-CD24-4FB0-AA66-9125962912E0}"/>
              </a:ext>
            </a:extLst>
          </p:cNvPr>
          <p:cNvSpPr txBox="1"/>
          <p:nvPr/>
        </p:nvSpPr>
        <p:spPr>
          <a:xfrm>
            <a:off x="589280" y="233241"/>
            <a:ext cx="11418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5D8A"/>
                </a:solidFill>
                <a:effectLst/>
                <a:uLnTx/>
                <a:uFillTx/>
                <a:latin typeface="Merriweather Sans" panose="02000503060000020004" charset="0"/>
                <a:ea typeface="+mn-ea"/>
                <a:cs typeface="+mn-cs"/>
              </a:rPr>
              <a:t>The Housing Assistance Council (HAC) is a national nonprofit and certified Community Development Financial Institution (CDFI) dedicated to helping local rural organizations build and preserve affordable homes.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ground, outdoor, sky, person&#10;&#10;Description automatically generated">
            <a:extLst>
              <a:ext uri="{FF2B5EF4-FFF2-40B4-BE49-F238E27FC236}">
                <a16:creationId xmlns:a16="http://schemas.microsoft.com/office/drawing/2014/main" id="{88CAB277-8AF5-41E4-BF22-257ED0DB9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425" r="21049" b="-551"/>
          <a:stretch/>
        </p:blipFill>
        <p:spPr>
          <a:xfrm>
            <a:off x="8882634" y="2059532"/>
            <a:ext cx="3031877" cy="42062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C5A47A-566C-45F2-89F6-ABB542D56863}"/>
              </a:ext>
            </a:extLst>
          </p:cNvPr>
          <p:cNvSpPr/>
          <p:nvPr/>
        </p:nvSpPr>
        <p:spPr>
          <a:xfrm>
            <a:off x="589280" y="1926336"/>
            <a:ext cx="8091424" cy="109728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3ACFA-E621-424C-BFE8-B440F9C1B707}"/>
              </a:ext>
            </a:extLst>
          </p:cNvPr>
          <p:cNvSpPr txBox="1"/>
          <p:nvPr/>
        </p:nvSpPr>
        <p:spPr>
          <a:xfrm>
            <a:off x="1474724" y="1984433"/>
            <a:ext cx="71206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Training &amp; Technical Assistance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Developing the capacity of local nonprofit organizations to help their own communities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539CDB-D7B5-41C2-8FD3-49D720AE8D05}"/>
              </a:ext>
            </a:extLst>
          </p:cNvPr>
          <p:cNvSpPr/>
          <p:nvPr/>
        </p:nvSpPr>
        <p:spPr>
          <a:xfrm>
            <a:off x="589280" y="3065372"/>
            <a:ext cx="8091424" cy="109728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82B62-FBAE-4862-879A-41496597E3EC}"/>
              </a:ext>
            </a:extLst>
          </p:cNvPr>
          <p:cNvSpPr txBox="1"/>
          <p:nvPr/>
        </p:nvSpPr>
        <p:spPr>
          <a:xfrm>
            <a:off x="1474724" y="3158955"/>
            <a:ext cx="71206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HAC Loan Fund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Providing capital in the hardest to serve places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EEF24E-3265-4A86-A403-6264821D5648}"/>
              </a:ext>
            </a:extLst>
          </p:cNvPr>
          <p:cNvSpPr/>
          <p:nvPr/>
        </p:nvSpPr>
        <p:spPr>
          <a:xfrm>
            <a:off x="614934" y="4216601"/>
            <a:ext cx="8091424" cy="109728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775FC4-0ABB-43F4-9017-7DF2FC804D6A}"/>
              </a:ext>
            </a:extLst>
          </p:cNvPr>
          <p:cNvSpPr/>
          <p:nvPr/>
        </p:nvSpPr>
        <p:spPr>
          <a:xfrm>
            <a:off x="614934" y="5367830"/>
            <a:ext cx="8091424" cy="109728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FC285-6F4B-4F6C-9B75-809E31C13694}"/>
              </a:ext>
            </a:extLst>
          </p:cNvPr>
          <p:cNvSpPr txBox="1"/>
          <p:nvPr/>
        </p:nvSpPr>
        <p:spPr>
          <a:xfrm>
            <a:off x="1474724" y="4341758"/>
            <a:ext cx="71206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Research &amp; Information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Leading resource on rural housing data and issues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84CED-125F-4422-8557-182D0C5FD126}"/>
              </a:ext>
            </a:extLst>
          </p:cNvPr>
          <p:cNvSpPr txBox="1"/>
          <p:nvPr/>
        </p:nvSpPr>
        <p:spPr>
          <a:xfrm>
            <a:off x="1472184" y="5438123"/>
            <a:ext cx="7123176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Policy &amp; Advocacy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 Sans"/>
                <a:ea typeface="+mn-ea"/>
                <a:cs typeface="+mn-cs"/>
              </a:rPr>
              <a:t>Informing sound strategies and policies that help improve housing and communities across rural America</a:t>
            </a:r>
          </a:p>
        </p:txBody>
      </p:sp>
      <p:pic>
        <p:nvPicPr>
          <p:cNvPr id="14" name="Graphic 13" descr="Classroom">
            <a:extLst>
              <a:ext uri="{FF2B5EF4-FFF2-40B4-BE49-F238E27FC236}">
                <a16:creationId xmlns:a16="http://schemas.microsoft.com/office/drawing/2014/main" id="{C7A7C997-8E58-4516-A82B-52AF59593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72" y="2110394"/>
            <a:ext cx="731520" cy="731520"/>
          </a:xfrm>
          <a:prstGeom prst="rect">
            <a:avLst/>
          </a:prstGeom>
        </p:spPr>
      </p:pic>
      <p:pic>
        <p:nvPicPr>
          <p:cNvPr id="16" name="Graphic 15" descr="House">
            <a:extLst>
              <a:ext uri="{FF2B5EF4-FFF2-40B4-BE49-F238E27FC236}">
                <a16:creationId xmlns:a16="http://schemas.microsoft.com/office/drawing/2014/main" id="{865330BA-3F8D-4CE4-B228-DB3CEC943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550" y="3214310"/>
            <a:ext cx="731520" cy="731520"/>
          </a:xfrm>
          <a:prstGeom prst="rect">
            <a:avLst/>
          </a:prstGeom>
        </p:spPr>
      </p:pic>
      <p:pic>
        <p:nvPicPr>
          <p:cNvPr id="18" name="Graphic 17" descr="Gears">
            <a:extLst>
              <a:ext uri="{FF2B5EF4-FFF2-40B4-BE49-F238E27FC236}">
                <a16:creationId xmlns:a16="http://schemas.microsoft.com/office/drawing/2014/main" id="{0D9BFB86-02CA-4BF5-8DB8-31CDCC373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550" y="4353761"/>
            <a:ext cx="731520" cy="731520"/>
          </a:xfrm>
          <a:prstGeom prst="rect">
            <a:avLst/>
          </a:prstGeom>
        </p:spPr>
      </p:pic>
      <p:pic>
        <p:nvPicPr>
          <p:cNvPr id="20" name="Graphic 19" descr="Court">
            <a:extLst>
              <a:ext uri="{FF2B5EF4-FFF2-40B4-BE49-F238E27FC236}">
                <a16:creationId xmlns:a16="http://schemas.microsoft.com/office/drawing/2014/main" id="{9C787985-F100-42B5-BA45-7EC9B34EBC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8472" y="5504990"/>
            <a:ext cx="731520" cy="73152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1B127B-3298-4011-94BA-2F53A41E5EA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"/>
          <a:stretch/>
        </p:blipFill>
        <p:spPr>
          <a:xfrm>
            <a:off x="10925017" y="5647814"/>
            <a:ext cx="989494" cy="976945"/>
          </a:xfrm>
          <a:prstGeom prst="rect">
            <a:avLst/>
          </a:prstGeom>
          <a:solidFill>
            <a:srgbClr val="9CC84C"/>
          </a:solidFill>
        </p:spPr>
      </p:pic>
    </p:spTree>
    <p:extLst>
      <p:ext uri="{BB962C8B-B14F-4D97-AF65-F5344CB8AC3E}">
        <p14:creationId xmlns:p14="http://schemas.microsoft.com/office/powerpoint/2010/main" val="310477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E1FB-0270-F8D0-6A20-726CAFB3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392"/>
            <a:ext cx="10515600" cy="2129826"/>
          </a:xfrm>
        </p:spPr>
        <p:txBody>
          <a:bodyPr/>
          <a:lstStyle/>
          <a:p>
            <a:pPr algn="ctr"/>
            <a:r>
              <a:rPr lang="en-US" dirty="0"/>
              <a:t>2025-2027 Rural DTS Plans</a:t>
            </a:r>
          </a:p>
        </p:txBody>
      </p:sp>
    </p:spTree>
    <p:extLst>
      <p:ext uri="{BB962C8B-B14F-4D97-AF65-F5344CB8AC3E}">
        <p14:creationId xmlns:p14="http://schemas.microsoft.com/office/powerpoint/2010/main" val="192953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USDA Section 515 Preservation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AAF0A4-2B81-94EF-9390-EFA26E981C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90281" y="1676901"/>
            <a:ext cx="6046925" cy="3945628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DC1266CB-A76A-CEAB-7D5B-F61120A7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2" y="1526875"/>
            <a:ext cx="5300259" cy="4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3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9A60A-745E-4F49-8C36-05A7F34B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09" y="566030"/>
            <a:ext cx="10199994" cy="603627"/>
          </a:xfrm>
        </p:spPr>
        <p:txBody>
          <a:bodyPr/>
          <a:lstStyle/>
          <a:p>
            <a:pPr algn="l"/>
            <a:r>
              <a:rPr lang="en-US">
                <a:solidFill>
                  <a:schemeClr val="accent5"/>
                </a:solidFill>
              </a:rPr>
              <a:t>Rural Housing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093BA5-998C-7643-B154-1DF45E63CB5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709" y="1150847"/>
            <a:ext cx="10363200" cy="246221"/>
          </a:xfrm>
        </p:spPr>
        <p:txBody>
          <a:bodyPr/>
          <a:lstStyle/>
          <a:p>
            <a:pPr algn="l"/>
            <a:r>
              <a:rPr lang="en-US">
                <a:solidFill>
                  <a:schemeClr val="accent5"/>
                </a:solidFill>
              </a:rPr>
              <a:t>2025-2027 Underserved Market Plan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139113-3637-1A43-AFAE-6686872DFBDB}"/>
              </a:ext>
            </a:extLst>
          </p:cNvPr>
          <p:cNvSpPr/>
          <p:nvPr/>
        </p:nvSpPr>
        <p:spPr>
          <a:xfrm rot="16200000">
            <a:off x="7419349" y="-2035229"/>
            <a:ext cx="731520" cy="8046720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CEB6E5-7DCF-8F46-A2A1-B4298105FD0C}"/>
              </a:ext>
            </a:extLst>
          </p:cNvPr>
          <p:cNvSpPr txBox="1"/>
          <p:nvPr/>
        </p:nvSpPr>
        <p:spPr>
          <a:xfrm>
            <a:off x="3839248" y="1833593"/>
            <a:ext cx="790281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5304D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By the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C6937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NUMBERS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130642-1F15-FA41-B0E6-3722CE503C8C}"/>
              </a:ext>
            </a:extLst>
          </p:cNvPr>
          <p:cNvCxnSpPr>
            <a:cxnSpLocks/>
          </p:cNvCxnSpPr>
          <p:nvPr/>
        </p:nvCxnSpPr>
        <p:spPr>
          <a:xfrm rot="5400000">
            <a:off x="4387664" y="2014241"/>
            <a:ext cx="6400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FBE0DCE-0ACD-EA48-8CC4-B7405A76A2C6}"/>
              </a:ext>
            </a:extLst>
          </p:cNvPr>
          <p:cNvSpPr txBox="1"/>
          <p:nvPr/>
        </p:nvSpPr>
        <p:spPr>
          <a:xfrm>
            <a:off x="5349955" y="1823139"/>
            <a:ext cx="1283037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C6937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12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5304D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Total objectives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E15F59-FA24-5C4A-971D-5DEE0D6B89B2}"/>
              </a:ext>
            </a:extLst>
          </p:cNvPr>
          <p:cNvSpPr txBox="1"/>
          <p:nvPr/>
        </p:nvSpPr>
        <p:spPr>
          <a:xfrm>
            <a:off x="7303543" y="1823139"/>
            <a:ext cx="1861087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C6937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6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5304D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Single-Family objectives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56AB8-51A2-D844-BA84-3776CF94D019}"/>
              </a:ext>
            </a:extLst>
          </p:cNvPr>
          <p:cNvSpPr txBox="1"/>
          <p:nvPr/>
        </p:nvSpPr>
        <p:spPr>
          <a:xfrm>
            <a:off x="10004920" y="1823139"/>
            <a:ext cx="1714457" cy="38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C6937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6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55422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5304D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Multifamily objectives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86FD01-F801-984B-8DDA-4FE42654548F}"/>
              </a:ext>
            </a:extLst>
          </p:cNvPr>
          <p:cNvGrpSpPr>
            <a:grpSpLocks noChangeAspect="1"/>
          </p:cNvGrpSpPr>
          <p:nvPr/>
        </p:nvGrpSpPr>
        <p:grpSpPr>
          <a:xfrm>
            <a:off x="4855412" y="1781868"/>
            <a:ext cx="362522" cy="470340"/>
            <a:chOff x="2919413" y="3662363"/>
            <a:chExt cx="368300" cy="477838"/>
          </a:xfrm>
          <a:solidFill>
            <a:schemeClr val="tx2"/>
          </a:solidFill>
        </p:grpSpPr>
        <p:sp>
          <p:nvSpPr>
            <p:cNvPr id="29" name="Freeform 116">
              <a:extLst>
                <a:ext uri="{FF2B5EF4-FFF2-40B4-BE49-F238E27FC236}">
                  <a16:creationId xmlns:a16="http://schemas.microsoft.com/office/drawing/2014/main" id="{91084639-4D04-1246-AC49-1BCE6D978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413" y="3662363"/>
              <a:ext cx="368300" cy="477838"/>
            </a:xfrm>
            <a:custGeom>
              <a:avLst/>
              <a:gdLst>
                <a:gd name="T0" fmla="*/ 354 w 356"/>
                <a:gd name="T1" fmla="*/ 66 h 462"/>
                <a:gd name="T2" fmla="*/ 285 w 356"/>
                <a:gd name="T3" fmla="*/ 2 h 462"/>
                <a:gd name="T4" fmla="*/ 284 w 356"/>
                <a:gd name="T5" fmla="*/ 2 h 462"/>
                <a:gd name="T6" fmla="*/ 284 w 356"/>
                <a:gd name="T7" fmla="*/ 1 h 462"/>
                <a:gd name="T8" fmla="*/ 283 w 356"/>
                <a:gd name="T9" fmla="*/ 1 h 462"/>
                <a:gd name="T10" fmla="*/ 282 w 356"/>
                <a:gd name="T11" fmla="*/ 0 h 462"/>
                <a:gd name="T12" fmla="*/ 282 w 356"/>
                <a:gd name="T13" fmla="*/ 0 h 462"/>
                <a:gd name="T14" fmla="*/ 281 w 356"/>
                <a:gd name="T15" fmla="*/ 0 h 462"/>
                <a:gd name="T16" fmla="*/ 279 w 356"/>
                <a:gd name="T17" fmla="*/ 0 h 462"/>
                <a:gd name="T18" fmla="*/ 279 w 356"/>
                <a:gd name="T19" fmla="*/ 0 h 462"/>
                <a:gd name="T20" fmla="*/ 8 w 356"/>
                <a:gd name="T21" fmla="*/ 0 h 462"/>
                <a:gd name="T22" fmla="*/ 0 w 356"/>
                <a:gd name="T23" fmla="*/ 8 h 462"/>
                <a:gd name="T24" fmla="*/ 0 w 356"/>
                <a:gd name="T25" fmla="*/ 454 h 462"/>
                <a:gd name="T26" fmla="*/ 8 w 356"/>
                <a:gd name="T27" fmla="*/ 462 h 462"/>
                <a:gd name="T28" fmla="*/ 348 w 356"/>
                <a:gd name="T29" fmla="*/ 462 h 462"/>
                <a:gd name="T30" fmla="*/ 356 w 356"/>
                <a:gd name="T31" fmla="*/ 454 h 462"/>
                <a:gd name="T32" fmla="*/ 356 w 356"/>
                <a:gd name="T33" fmla="*/ 72 h 462"/>
                <a:gd name="T34" fmla="*/ 354 w 356"/>
                <a:gd name="T35" fmla="*/ 66 h 462"/>
                <a:gd name="T36" fmla="*/ 324 w 356"/>
                <a:gd name="T37" fmla="*/ 62 h 462"/>
                <a:gd name="T38" fmla="*/ 288 w 356"/>
                <a:gd name="T39" fmla="*/ 62 h 462"/>
                <a:gd name="T40" fmla="*/ 288 w 356"/>
                <a:gd name="T41" fmla="*/ 27 h 462"/>
                <a:gd name="T42" fmla="*/ 324 w 356"/>
                <a:gd name="T43" fmla="*/ 62 h 462"/>
                <a:gd name="T44" fmla="*/ 17 w 356"/>
                <a:gd name="T45" fmla="*/ 445 h 462"/>
                <a:gd name="T46" fmla="*/ 17 w 356"/>
                <a:gd name="T47" fmla="*/ 17 h 462"/>
                <a:gd name="T48" fmla="*/ 271 w 356"/>
                <a:gd name="T49" fmla="*/ 17 h 462"/>
                <a:gd name="T50" fmla="*/ 271 w 356"/>
                <a:gd name="T51" fmla="*/ 70 h 462"/>
                <a:gd name="T52" fmla="*/ 280 w 356"/>
                <a:gd name="T53" fmla="*/ 78 h 462"/>
                <a:gd name="T54" fmla="*/ 340 w 356"/>
                <a:gd name="T55" fmla="*/ 78 h 462"/>
                <a:gd name="T56" fmla="*/ 340 w 356"/>
                <a:gd name="T57" fmla="*/ 445 h 462"/>
                <a:gd name="T58" fmla="*/ 17 w 356"/>
                <a:gd name="T59" fmla="*/ 445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6" h="462">
                  <a:moveTo>
                    <a:pt x="354" y="66"/>
                  </a:moveTo>
                  <a:cubicBezTo>
                    <a:pt x="285" y="2"/>
                    <a:pt x="285" y="2"/>
                    <a:pt x="285" y="2"/>
                  </a:cubicBezTo>
                  <a:cubicBezTo>
                    <a:pt x="285" y="2"/>
                    <a:pt x="285" y="2"/>
                    <a:pt x="284" y="2"/>
                  </a:cubicBezTo>
                  <a:cubicBezTo>
                    <a:pt x="284" y="2"/>
                    <a:pt x="284" y="1"/>
                    <a:pt x="284" y="1"/>
                  </a:cubicBezTo>
                  <a:cubicBezTo>
                    <a:pt x="284" y="1"/>
                    <a:pt x="283" y="1"/>
                    <a:pt x="283" y="1"/>
                  </a:cubicBezTo>
                  <a:cubicBezTo>
                    <a:pt x="283" y="1"/>
                    <a:pt x="283" y="1"/>
                    <a:pt x="282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0" y="0"/>
                    <a:pt x="280" y="0"/>
                    <a:pt x="279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8"/>
                    <a:pt x="4" y="462"/>
                    <a:pt x="8" y="462"/>
                  </a:cubicBezTo>
                  <a:cubicBezTo>
                    <a:pt x="348" y="462"/>
                    <a:pt x="348" y="462"/>
                    <a:pt x="348" y="462"/>
                  </a:cubicBezTo>
                  <a:cubicBezTo>
                    <a:pt x="353" y="462"/>
                    <a:pt x="356" y="458"/>
                    <a:pt x="356" y="454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0"/>
                    <a:pt x="355" y="68"/>
                    <a:pt x="354" y="66"/>
                  </a:cubicBezTo>
                  <a:close/>
                  <a:moveTo>
                    <a:pt x="324" y="62"/>
                  </a:moveTo>
                  <a:cubicBezTo>
                    <a:pt x="288" y="62"/>
                    <a:pt x="288" y="62"/>
                    <a:pt x="288" y="62"/>
                  </a:cubicBezTo>
                  <a:cubicBezTo>
                    <a:pt x="288" y="27"/>
                    <a:pt x="288" y="27"/>
                    <a:pt x="288" y="27"/>
                  </a:cubicBezTo>
                  <a:lnTo>
                    <a:pt x="324" y="62"/>
                  </a:lnTo>
                  <a:close/>
                  <a:moveTo>
                    <a:pt x="17" y="445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5"/>
                    <a:pt x="275" y="78"/>
                    <a:pt x="280" y="78"/>
                  </a:cubicBezTo>
                  <a:cubicBezTo>
                    <a:pt x="340" y="78"/>
                    <a:pt x="340" y="78"/>
                    <a:pt x="340" y="78"/>
                  </a:cubicBezTo>
                  <a:cubicBezTo>
                    <a:pt x="340" y="445"/>
                    <a:pt x="340" y="445"/>
                    <a:pt x="340" y="445"/>
                  </a:cubicBezTo>
                  <a:lnTo>
                    <a:pt x="17" y="445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Freeform 117">
              <a:extLst>
                <a:ext uri="{FF2B5EF4-FFF2-40B4-BE49-F238E27FC236}">
                  <a16:creationId xmlns:a16="http://schemas.microsoft.com/office/drawing/2014/main" id="{6C388E06-ABEF-4544-A466-7ADDEAA93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188" y="3795713"/>
              <a:ext cx="157163" cy="17463"/>
            </a:xfrm>
            <a:custGeom>
              <a:avLst/>
              <a:gdLst>
                <a:gd name="T0" fmla="*/ 8 w 152"/>
                <a:gd name="T1" fmla="*/ 16 h 16"/>
                <a:gd name="T2" fmla="*/ 144 w 152"/>
                <a:gd name="T3" fmla="*/ 16 h 16"/>
                <a:gd name="T4" fmla="*/ 152 w 152"/>
                <a:gd name="T5" fmla="*/ 8 h 16"/>
                <a:gd name="T6" fmla="*/ 144 w 152"/>
                <a:gd name="T7" fmla="*/ 0 h 16"/>
                <a:gd name="T8" fmla="*/ 8 w 152"/>
                <a:gd name="T9" fmla="*/ 0 h 16"/>
                <a:gd name="T10" fmla="*/ 0 w 152"/>
                <a:gd name="T11" fmla="*/ 8 h 16"/>
                <a:gd name="T12" fmla="*/ 8 w 15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6">
                  <a:moveTo>
                    <a:pt x="8" y="16"/>
                  </a:moveTo>
                  <a:cubicBezTo>
                    <a:pt x="144" y="16"/>
                    <a:pt x="144" y="16"/>
                    <a:pt x="144" y="16"/>
                  </a:cubicBezTo>
                  <a:cubicBezTo>
                    <a:pt x="148" y="16"/>
                    <a:pt x="152" y="12"/>
                    <a:pt x="152" y="8"/>
                  </a:cubicBezTo>
                  <a:cubicBezTo>
                    <a:pt x="152" y="3"/>
                    <a:pt x="148" y="0"/>
                    <a:pt x="1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id="{247E2080-F775-C24A-9072-84576E808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3854451"/>
              <a:ext cx="266700" cy="17463"/>
            </a:xfrm>
            <a:custGeom>
              <a:avLst/>
              <a:gdLst>
                <a:gd name="T0" fmla="*/ 249 w 258"/>
                <a:gd name="T1" fmla="*/ 0 h 17"/>
                <a:gd name="T2" fmla="*/ 8 w 258"/>
                <a:gd name="T3" fmla="*/ 0 h 17"/>
                <a:gd name="T4" fmla="*/ 0 w 258"/>
                <a:gd name="T5" fmla="*/ 8 h 17"/>
                <a:gd name="T6" fmla="*/ 8 w 258"/>
                <a:gd name="T7" fmla="*/ 17 h 17"/>
                <a:gd name="T8" fmla="*/ 249 w 258"/>
                <a:gd name="T9" fmla="*/ 17 h 17"/>
                <a:gd name="T10" fmla="*/ 258 w 258"/>
                <a:gd name="T11" fmla="*/ 8 h 17"/>
                <a:gd name="T12" fmla="*/ 249 w 25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7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54" y="17"/>
                    <a:pt x="258" y="13"/>
                    <a:pt x="258" y="8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DD5092C2-6331-3F48-BEBC-2D48C7A55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3911601"/>
              <a:ext cx="266700" cy="17463"/>
            </a:xfrm>
            <a:custGeom>
              <a:avLst/>
              <a:gdLst>
                <a:gd name="T0" fmla="*/ 249 w 258"/>
                <a:gd name="T1" fmla="*/ 0 h 17"/>
                <a:gd name="T2" fmla="*/ 8 w 258"/>
                <a:gd name="T3" fmla="*/ 0 h 17"/>
                <a:gd name="T4" fmla="*/ 0 w 258"/>
                <a:gd name="T5" fmla="*/ 9 h 17"/>
                <a:gd name="T6" fmla="*/ 8 w 258"/>
                <a:gd name="T7" fmla="*/ 17 h 17"/>
                <a:gd name="T8" fmla="*/ 249 w 258"/>
                <a:gd name="T9" fmla="*/ 17 h 17"/>
                <a:gd name="T10" fmla="*/ 258 w 258"/>
                <a:gd name="T11" fmla="*/ 9 h 17"/>
                <a:gd name="T12" fmla="*/ 249 w 25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7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54" y="17"/>
                    <a:pt x="258" y="13"/>
                    <a:pt x="258" y="9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id="{FB1C61E2-4AD4-3E49-BD1D-E235F35DF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3970338"/>
              <a:ext cx="266700" cy="17463"/>
            </a:xfrm>
            <a:custGeom>
              <a:avLst/>
              <a:gdLst>
                <a:gd name="T0" fmla="*/ 249 w 258"/>
                <a:gd name="T1" fmla="*/ 0 h 16"/>
                <a:gd name="T2" fmla="*/ 8 w 258"/>
                <a:gd name="T3" fmla="*/ 0 h 16"/>
                <a:gd name="T4" fmla="*/ 0 w 258"/>
                <a:gd name="T5" fmla="*/ 8 h 16"/>
                <a:gd name="T6" fmla="*/ 8 w 258"/>
                <a:gd name="T7" fmla="*/ 16 h 16"/>
                <a:gd name="T8" fmla="*/ 249 w 258"/>
                <a:gd name="T9" fmla="*/ 16 h 16"/>
                <a:gd name="T10" fmla="*/ 258 w 258"/>
                <a:gd name="T11" fmla="*/ 8 h 16"/>
                <a:gd name="T12" fmla="*/ 249 w 25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6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249" y="16"/>
                    <a:pt x="249" y="16"/>
                    <a:pt x="249" y="16"/>
                  </a:cubicBezTo>
                  <a:cubicBezTo>
                    <a:pt x="254" y="16"/>
                    <a:pt x="258" y="13"/>
                    <a:pt x="258" y="8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id="{2FFB59D4-87FE-6C41-9344-B1F4BB522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4029076"/>
              <a:ext cx="266700" cy="17463"/>
            </a:xfrm>
            <a:custGeom>
              <a:avLst/>
              <a:gdLst>
                <a:gd name="T0" fmla="*/ 249 w 258"/>
                <a:gd name="T1" fmla="*/ 0 h 17"/>
                <a:gd name="T2" fmla="*/ 8 w 258"/>
                <a:gd name="T3" fmla="*/ 0 h 17"/>
                <a:gd name="T4" fmla="*/ 0 w 258"/>
                <a:gd name="T5" fmla="*/ 9 h 17"/>
                <a:gd name="T6" fmla="*/ 8 w 258"/>
                <a:gd name="T7" fmla="*/ 17 h 17"/>
                <a:gd name="T8" fmla="*/ 249 w 258"/>
                <a:gd name="T9" fmla="*/ 17 h 17"/>
                <a:gd name="T10" fmla="*/ 258 w 258"/>
                <a:gd name="T11" fmla="*/ 9 h 17"/>
                <a:gd name="T12" fmla="*/ 249 w 25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7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54" y="17"/>
                    <a:pt x="258" y="13"/>
                    <a:pt x="258" y="9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1C40B2-0FE7-707A-34ED-F683A5ACBBD8}"/>
              </a:ext>
            </a:extLst>
          </p:cNvPr>
          <p:cNvGrpSpPr>
            <a:grpSpLocks noChangeAspect="1"/>
          </p:cNvGrpSpPr>
          <p:nvPr/>
        </p:nvGrpSpPr>
        <p:grpSpPr>
          <a:xfrm>
            <a:off x="9408932" y="1753047"/>
            <a:ext cx="519030" cy="457200"/>
            <a:chOff x="4757738" y="1700213"/>
            <a:chExt cx="506413" cy="446088"/>
          </a:xfrm>
          <a:solidFill>
            <a:schemeClr val="tx2"/>
          </a:solidFill>
        </p:grpSpPr>
        <p:sp>
          <p:nvSpPr>
            <p:cNvPr id="3" name="Freeform 61">
              <a:extLst>
                <a:ext uri="{FF2B5EF4-FFF2-40B4-BE49-F238E27FC236}">
                  <a16:creationId xmlns:a16="http://schemas.microsoft.com/office/drawing/2014/main" id="{017BE790-DF51-D33B-0503-4A94C736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1700213"/>
              <a:ext cx="252413" cy="100013"/>
            </a:xfrm>
            <a:custGeom>
              <a:avLst/>
              <a:gdLst>
                <a:gd name="T0" fmla="*/ 9 w 250"/>
                <a:gd name="T1" fmla="*/ 98 h 98"/>
                <a:gd name="T2" fmla="*/ 14 w 250"/>
                <a:gd name="T3" fmla="*/ 96 h 98"/>
                <a:gd name="T4" fmla="*/ 130 w 250"/>
                <a:gd name="T5" fmla="*/ 19 h 98"/>
                <a:gd name="T6" fmla="*/ 236 w 250"/>
                <a:gd name="T7" fmla="*/ 91 h 98"/>
                <a:gd name="T8" fmla="*/ 247 w 250"/>
                <a:gd name="T9" fmla="*/ 89 h 98"/>
                <a:gd name="T10" fmla="*/ 245 w 250"/>
                <a:gd name="T11" fmla="*/ 77 h 98"/>
                <a:gd name="T12" fmla="*/ 134 w 250"/>
                <a:gd name="T13" fmla="*/ 2 h 98"/>
                <a:gd name="T14" fmla="*/ 125 w 250"/>
                <a:gd name="T15" fmla="*/ 2 h 98"/>
                <a:gd name="T16" fmla="*/ 5 w 250"/>
                <a:gd name="T17" fmla="*/ 83 h 98"/>
                <a:gd name="T18" fmla="*/ 2 w 250"/>
                <a:gd name="T19" fmla="*/ 94 h 98"/>
                <a:gd name="T20" fmla="*/ 9 w 250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98">
                  <a:moveTo>
                    <a:pt x="9" y="98"/>
                  </a:moveTo>
                  <a:cubicBezTo>
                    <a:pt x="11" y="98"/>
                    <a:pt x="12" y="97"/>
                    <a:pt x="14" y="96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40" y="94"/>
                    <a:pt x="245" y="93"/>
                    <a:pt x="247" y="89"/>
                  </a:cubicBezTo>
                  <a:cubicBezTo>
                    <a:pt x="250" y="85"/>
                    <a:pt x="249" y="80"/>
                    <a:pt x="245" y="77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2" y="0"/>
                    <a:pt x="128" y="0"/>
                    <a:pt x="125" y="2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1" y="85"/>
                    <a:pt x="0" y="90"/>
                    <a:pt x="2" y="94"/>
                  </a:cubicBezTo>
                  <a:cubicBezTo>
                    <a:pt x="4" y="97"/>
                    <a:pt x="6" y="98"/>
                    <a:pt x="9" y="9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" name="Freeform 62">
              <a:extLst>
                <a:ext uri="{FF2B5EF4-FFF2-40B4-BE49-F238E27FC236}">
                  <a16:creationId xmlns:a16="http://schemas.microsoft.com/office/drawing/2014/main" id="{149591A7-48A6-2CAD-AEA5-BB1674A68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6" y="1768476"/>
              <a:ext cx="225425" cy="85725"/>
            </a:xfrm>
            <a:custGeom>
              <a:avLst/>
              <a:gdLst>
                <a:gd name="T0" fmla="*/ 3 w 222"/>
                <a:gd name="T1" fmla="*/ 82 h 86"/>
                <a:gd name="T2" fmla="*/ 14 w 222"/>
                <a:gd name="T3" fmla="*/ 84 h 86"/>
                <a:gd name="T4" fmla="*/ 111 w 222"/>
                <a:gd name="T5" fmla="*/ 19 h 86"/>
                <a:gd name="T6" fmla="*/ 208 w 222"/>
                <a:gd name="T7" fmla="*/ 84 h 86"/>
                <a:gd name="T8" fmla="*/ 213 w 222"/>
                <a:gd name="T9" fmla="*/ 86 h 86"/>
                <a:gd name="T10" fmla="*/ 220 w 222"/>
                <a:gd name="T11" fmla="*/ 82 h 86"/>
                <a:gd name="T12" fmla="*/ 217 w 222"/>
                <a:gd name="T13" fmla="*/ 71 h 86"/>
                <a:gd name="T14" fmla="*/ 116 w 222"/>
                <a:gd name="T15" fmla="*/ 2 h 86"/>
                <a:gd name="T16" fmla="*/ 107 w 222"/>
                <a:gd name="T17" fmla="*/ 2 h 86"/>
                <a:gd name="T18" fmla="*/ 5 w 222"/>
                <a:gd name="T19" fmla="*/ 70 h 86"/>
                <a:gd name="T20" fmla="*/ 3 w 222"/>
                <a:gd name="T21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86">
                  <a:moveTo>
                    <a:pt x="3" y="82"/>
                  </a:moveTo>
                  <a:cubicBezTo>
                    <a:pt x="5" y="85"/>
                    <a:pt x="10" y="86"/>
                    <a:pt x="14" y="84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5"/>
                    <a:pt x="211" y="86"/>
                    <a:pt x="213" y="86"/>
                  </a:cubicBezTo>
                  <a:cubicBezTo>
                    <a:pt x="215" y="86"/>
                    <a:pt x="218" y="85"/>
                    <a:pt x="220" y="82"/>
                  </a:cubicBezTo>
                  <a:cubicBezTo>
                    <a:pt x="222" y="78"/>
                    <a:pt x="221" y="73"/>
                    <a:pt x="217" y="71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3" y="0"/>
                    <a:pt x="110" y="0"/>
                    <a:pt x="107" y="2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1" y="73"/>
                    <a:pt x="0" y="78"/>
                    <a:pt x="3" y="82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Freeform 63">
              <a:extLst>
                <a:ext uri="{FF2B5EF4-FFF2-40B4-BE49-F238E27FC236}">
                  <a16:creationId xmlns:a16="http://schemas.microsoft.com/office/drawing/2014/main" id="{3EE42FEF-DF9A-E3E1-1713-565496592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7738" y="1790701"/>
              <a:ext cx="504825" cy="355600"/>
            </a:xfrm>
            <a:custGeom>
              <a:avLst/>
              <a:gdLst>
                <a:gd name="T0" fmla="*/ 469 w 499"/>
                <a:gd name="T1" fmla="*/ 334 h 351"/>
                <a:gd name="T2" fmla="*/ 461 w 499"/>
                <a:gd name="T3" fmla="*/ 57 h 351"/>
                <a:gd name="T4" fmla="*/ 453 w 499"/>
                <a:gd name="T5" fmla="*/ 334 h 351"/>
                <a:gd name="T6" fmla="*/ 412 w 499"/>
                <a:gd name="T7" fmla="*/ 292 h 351"/>
                <a:gd name="T8" fmla="*/ 370 w 499"/>
                <a:gd name="T9" fmla="*/ 284 h 351"/>
                <a:gd name="T10" fmla="*/ 362 w 499"/>
                <a:gd name="T11" fmla="*/ 334 h 351"/>
                <a:gd name="T12" fmla="*/ 325 w 499"/>
                <a:gd name="T13" fmla="*/ 66 h 351"/>
                <a:gd name="T14" fmla="*/ 309 w 499"/>
                <a:gd name="T15" fmla="*/ 66 h 351"/>
                <a:gd name="T16" fmla="*/ 256 w 499"/>
                <a:gd name="T17" fmla="*/ 334 h 351"/>
                <a:gd name="T18" fmla="*/ 248 w 499"/>
                <a:gd name="T19" fmla="*/ 284 h 351"/>
                <a:gd name="T20" fmla="*/ 206 w 499"/>
                <a:gd name="T21" fmla="*/ 292 h 351"/>
                <a:gd name="T22" fmla="*/ 143 w 499"/>
                <a:gd name="T23" fmla="*/ 334 h 351"/>
                <a:gd name="T24" fmla="*/ 169 w 499"/>
                <a:gd name="T25" fmla="*/ 208 h 351"/>
                <a:gd name="T26" fmla="*/ 143 w 499"/>
                <a:gd name="T27" fmla="*/ 8 h 351"/>
                <a:gd name="T28" fmla="*/ 127 w 499"/>
                <a:gd name="T29" fmla="*/ 8 h 351"/>
                <a:gd name="T30" fmla="*/ 82 w 499"/>
                <a:gd name="T31" fmla="*/ 116 h 351"/>
                <a:gd name="T32" fmla="*/ 0 w 499"/>
                <a:gd name="T33" fmla="*/ 208 h 351"/>
                <a:gd name="T34" fmla="*/ 73 w 499"/>
                <a:gd name="T35" fmla="*/ 261 h 351"/>
                <a:gd name="T36" fmla="*/ 42 w 499"/>
                <a:gd name="T37" fmla="*/ 334 h 351"/>
                <a:gd name="T38" fmla="*/ 42 w 499"/>
                <a:gd name="T39" fmla="*/ 351 h 351"/>
                <a:gd name="T40" fmla="*/ 499 w 499"/>
                <a:gd name="T41" fmla="*/ 342 h 351"/>
                <a:gd name="T42" fmla="*/ 378 w 499"/>
                <a:gd name="T43" fmla="*/ 300 h 351"/>
                <a:gd name="T44" fmla="*/ 395 w 499"/>
                <a:gd name="T45" fmla="*/ 334 h 351"/>
                <a:gd name="T46" fmla="*/ 378 w 499"/>
                <a:gd name="T47" fmla="*/ 300 h 351"/>
                <a:gd name="T48" fmla="*/ 240 w 499"/>
                <a:gd name="T49" fmla="*/ 300 h 351"/>
                <a:gd name="T50" fmla="*/ 223 w 499"/>
                <a:gd name="T51" fmla="*/ 334 h 351"/>
                <a:gd name="T52" fmla="*/ 52 w 499"/>
                <a:gd name="T53" fmla="*/ 244 h 351"/>
                <a:gd name="T54" fmla="*/ 40 w 499"/>
                <a:gd name="T55" fmla="*/ 174 h 351"/>
                <a:gd name="T56" fmla="*/ 82 w 499"/>
                <a:gd name="T57" fmla="*/ 133 h 351"/>
                <a:gd name="T58" fmla="*/ 124 w 499"/>
                <a:gd name="T59" fmla="*/ 173 h 351"/>
                <a:gd name="T60" fmla="*/ 116 w 499"/>
                <a:gd name="T61" fmla="*/ 244 h 351"/>
                <a:gd name="T62" fmla="*/ 90 w 499"/>
                <a:gd name="T63" fmla="*/ 168 h 351"/>
                <a:gd name="T64" fmla="*/ 73 w 499"/>
                <a:gd name="T65" fmla="*/ 168 h 351"/>
                <a:gd name="T66" fmla="*/ 64 w 499"/>
                <a:gd name="T67" fmla="*/ 188 h 351"/>
                <a:gd name="T68" fmla="*/ 53 w 499"/>
                <a:gd name="T69" fmla="*/ 200 h 351"/>
                <a:gd name="T70" fmla="*/ 73 w 499"/>
                <a:gd name="T71" fmla="*/ 244 h 351"/>
                <a:gd name="T72" fmla="*/ 90 w 499"/>
                <a:gd name="T73" fmla="*/ 261 h 351"/>
                <a:gd name="T74" fmla="*/ 127 w 499"/>
                <a:gd name="T75" fmla="*/ 260 h 351"/>
                <a:gd name="T76" fmla="*/ 90 w 499"/>
                <a:gd name="T77" fmla="*/ 33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9" h="351">
                  <a:moveTo>
                    <a:pt x="491" y="334"/>
                  </a:moveTo>
                  <a:cubicBezTo>
                    <a:pt x="469" y="334"/>
                    <a:pt x="469" y="334"/>
                    <a:pt x="469" y="334"/>
                  </a:cubicBezTo>
                  <a:cubicBezTo>
                    <a:pt x="469" y="66"/>
                    <a:pt x="469" y="66"/>
                    <a:pt x="469" y="66"/>
                  </a:cubicBezTo>
                  <a:cubicBezTo>
                    <a:pt x="469" y="61"/>
                    <a:pt x="466" y="57"/>
                    <a:pt x="461" y="57"/>
                  </a:cubicBezTo>
                  <a:cubicBezTo>
                    <a:pt x="456" y="57"/>
                    <a:pt x="453" y="61"/>
                    <a:pt x="453" y="66"/>
                  </a:cubicBezTo>
                  <a:cubicBezTo>
                    <a:pt x="453" y="334"/>
                    <a:pt x="453" y="334"/>
                    <a:pt x="453" y="334"/>
                  </a:cubicBezTo>
                  <a:cubicBezTo>
                    <a:pt x="412" y="334"/>
                    <a:pt x="412" y="334"/>
                    <a:pt x="412" y="334"/>
                  </a:cubicBezTo>
                  <a:cubicBezTo>
                    <a:pt x="412" y="292"/>
                    <a:pt x="412" y="292"/>
                    <a:pt x="412" y="292"/>
                  </a:cubicBezTo>
                  <a:cubicBezTo>
                    <a:pt x="412" y="288"/>
                    <a:pt x="408" y="284"/>
                    <a:pt x="404" y="284"/>
                  </a:cubicBezTo>
                  <a:cubicBezTo>
                    <a:pt x="370" y="284"/>
                    <a:pt x="370" y="284"/>
                    <a:pt x="370" y="284"/>
                  </a:cubicBezTo>
                  <a:cubicBezTo>
                    <a:pt x="366" y="284"/>
                    <a:pt x="362" y="288"/>
                    <a:pt x="362" y="292"/>
                  </a:cubicBezTo>
                  <a:cubicBezTo>
                    <a:pt x="362" y="334"/>
                    <a:pt x="362" y="334"/>
                    <a:pt x="362" y="334"/>
                  </a:cubicBezTo>
                  <a:cubicBezTo>
                    <a:pt x="325" y="334"/>
                    <a:pt x="325" y="334"/>
                    <a:pt x="325" y="334"/>
                  </a:cubicBezTo>
                  <a:cubicBezTo>
                    <a:pt x="325" y="66"/>
                    <a:pt x="325" y="66"/>
                    <a:pt x="325" y="66"/>
                  </a:cubicBezTo>
                  <a:cubicBezTo>
                    <a:pt x="325" y="61"/>
                    <a:pt x="322" y="57"/>
                    <a:pt x="317" y="57"/>
                  </a:cubicBezTo>
                  <a:cubicBezTo>
                    <a:pt x="312" y="57"/>
                    <a:pt x="309" y="61"/>
                    <a:pt x="309" y="66"/>
                  </a:cubicBezTo>
                  <a:cubicBezTo>
                    <a:pt x="309" y="334"/>
                    <a:pt x="309" y="334"/>
                    <a:pt x="309" y="334"/>
                  </a:cubicBezTo>
                  <a:cubicBezTo>
                    <a:pt x="256" y="334"/>
                    <a:pt x="256" y="334"/>
                    <a:pt x="256" y="334"/>
                  </a:cubicBezTo>
                  <a:cubicBezTo>
                    <a:pt x="256" y="292"/>
                    <a:pt x="256" y="292"/>
                    <a:pt x="256" y="292"/>
                  </a:cubicBezTo>
                  <a:cubicBezTo>
                    <a:pt x="256" y="288"/>
                    <a:pt x="253" y="284"/>
                    <a:pt x="248" y="284"/>
                  </a:cubicBezTo>
                  <a:cubicBezTo>
                    <a:pt x="214" y="284"/>
                    <a:pt x="214" y="284"/>
                    <a:pt x="214" y="284"/>
                  </a:cubicBezTo>
                  <a:cubicBezTo>
                    <a:pt x="210" y="284"/>
                    <a:pt x="206" y="288"/>
                    <a:pt x="206" y="292"/>
                  </a:cubicBezTo>
                  <a:cubicBezTo>
                    <a:pt x="206" y="334"/>
                    <a:pt x="206" y="334"/>
                    <a:pt x="206" y="334"/>
                  </a:cubicBezTo>
                  <a:cubicBezTo>
                    <a:pt x="143" y="334"/>
                    <a:pt x="143" y="334"/>
                    <a:pt x="143" y="334"/>
                  </a:cubicBezTo>
                  <a:cubicBezTo>
                    <a:pt x="143" y="253"/>
                    <a:pt x="143" y="253"/>
                    <a:pt x="143" y="253"/>
                  </a:cubicBezTo>
                  <a:cubicBezTo>
                    <a:pt x="159" y="244"/>
                    <a:pt x="169" y="227"/>
                    <a:pt x="169" y="208"/>
                  </a:cubicBezTo>
                  <a:cubicBezTo>
                    <a:pt x="169" y="190"/>
                    <a:pt x="159" y="173"/>
                    <a:pt x="143" y="163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4"/>
                    <a:pt x="140" y="0"/>
                    <a:pt x="135" y="0"/>
                  </a:cubicBezTo>
                  <a:cubicBezTo>
                    <a:pt x="130" y="0"/>
                    <a:pt x="127" y="4"/>
                    <a:pt x="127" y="8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17" y="126"/>
                    <a:pt x="101" y="116"/>
                    <a:pt x="82" y="116"/>
                  </a:cubicBezTo>
                  <a:cubicBezTo>
                    <a:pt x="56" y="116"/>
                    <a:pt x="34" y="135"/>
                    <a:pt x="30" y="161"/>
                  </a:cubicBezTo>
                  <a:cubicBezTo>
                    <a:pt x="11" y="169"/>
                    <a:pt x="0" y="188"/>
                    <a:pt x="0" y="208"/>
                  </a:cubicBezTo>
                  <a:cubicBezTo>
                    <a:pt x="0" y="237"/>
                    <a:pt x="23" y="261"/>
                    <a:pt x="52" y="261"/>
                  </a:cubicBezTo>
                  <a:cubicBezTo>
                    <a:pt x="73" y="261"/>
                    <a:pt x="73" y="261"/>
                    <a:pt x="73" y="261"/>
                  </a:cubicBezTo>
                  <a:cubicBezTo>
                    <a:pt x="73" y="334"/>
                    <a:pt x="73" y="334"/>
                    <a:pt x="73" y="334"/>
                  </a:cubicBezTo>
                  <a:cubicBezTo>
                    <a:pt x="42" y="334"/>
                    <a:pt x="42" y="334"/>
                    <a:pt x="42" y="334"/>
                  </a:cubicBezTo>
                  <a:cubicBezTo>
                    <a:pt x="37" y="334"/>
                    <a:pt x="33" y="338"/>
                    <a:pt x="33" y="342"/>
                  </a:cubicBezTo>
                  <a:cubicBezTo>
                    <a:pt x="33" y="347"/>
                    <a:pt x="37" y="351"/>
                    <a:pt x="42" y="351"/>
                  </a:cubicBezTo>
                  <a:cubicBezTo>
                    <a:pt x="491" y="351"/>
                    <a:pt x="491" y="351"/>
                    <a:pt x="491" y="351"/>
                  </a:cubicBezTo>
                  <a:cubicBezTo>
                    <a:pt x="495" y="351"/>
                    <a:pt x="499" y="347"/>
                    <a:pt x="499" y="342"/>
                  </a:cubicBezTo>
                  <a:cubicBezTo>
                    <a:pt x="499" y="338"/>
                    <a:pt x="495" y="334"/>
                    <a:pt x="491" y="334"/>
                  </a:cubicBezTo>
                  <a:close/>
                  <a:moveTo>
                    <a:pt x="378" y="300"/>
                  </a:moveTo>
                  <a:cubicBezTo>
                    <a:pt x="395" y="300"/>
                    <a:pt x="395" y="300"/>
                    <a:pt x="395" y="300"/>
                  </a:cubicBezTo>
                  <a:cubicBezTo>
                    <a:pt x="395" y="334"/>
                    <a:pt x="395" y="334"/>
                    <a:pt x="395" y="334"/>
                  </a:cubicBezTo>
                  <a:cubicBezTo>
                    <a:pt x="378" y="334"/>
                    <a:pt x="378" y="334"/>
                    <a:pt x="378" y="334"/>
                  </a:cubicBezTo>
                  <a:lnTo>
                    <a:pt x="378" y="300"/>
                  </a:lnTo>
                  <a:close/>
                  <a:moveTo>
                    <a:pt x="223" y="300"/>
                  </a:moveTo>
                  <a:cubicBezTo>
                    <a:pt x="240" y="300"/>
                    <a:pt x="240" y="300"/>
                    <a:pt x="240" y="300"/>
                  </a:cubicBezTo>
                  <a:cubicBezTo>
                    <a:pt x="240" y="334"/>
                    <a:pt x="240" y="334"/>
                    <a:pt x="240" y="334"/>
                  </a:cubicBezTo>
                  <a:cubicBezTo>
                    <a:pt x="223" y="334"/>
                    <a:pt x="223" y="334"/>
                    <a:pt x="223" y="334"/>
                  </a:cubicBezTo>
                  <a:lnTo>
                    <a:pt x="223" y="300"/>
                  </a:lnTo>
                  <a:close/>
                  <a:moveTo>
                    <a:pt x="52" y="244"/>
                  </a:moveTo>
                  <a:cubicBezTo>
                    <a:pt x="32" y="244"/>
                    <a:pt x="16" y="228"/>
                    <a:pt x="16" y="208"/>
                  </a:cubicBezTo>
                  <a:cubicBezTo>
                    <a:pt x="16" y="193"/>
                    <a:pt x="26" y="179"/>
                    <a:pt x="40" y="174"/>
                  </a:cubicBezTo>
                  <a:cubicBezTo>
                    <a:pt x="43" y="173"/>
                    <a:pt x="46" y="170"/>
                    <a:pt x="46" y="167"/>
                  </a:cubicBezTo>
                  <a:cubicBezTo>
                    <a:pt x="47" y="148"/>
                    <a:pt x="63" y="133"/>
                    <a:pt x="82" y="133"/>
                  </a:cubicBezTo>
                  <a:cubicBezTo>
                    <a:pt x="100" y="133"/>
                    <a:pt x="116" y="147"/>
                    <a:pt x="117" y="166"/>
                  </a:cubicBezTo>
                  <a:cubicBezTo>
                    <a:pt x="118" y="169"/>
                    <a:pt x="120" y="172"/>
                    <a:pt x="124" y="173"/>
                  </a:cubicBezTo>
                  <a:cubicBezTo>
                    <a:pt x="140" y="177"/>
                    <a:pt x="152" y="191"/>
                    <a:pt x="152" y="208"/>
                  </a:cubicBezTo>
                  <a:cubicBezTo>
                    <a:pt x="152" y="228"/>
                    <a:pt x="136" y="244"/>
                    <a:pt x="116" y="244"/>
                  </a:cubicBezTo>
                  <a:cubicBezTo>
                    <a:pt x="90" y="244"/>
                    <a:pt x="90" y="244"/>
                    <a:pt x="90" y="244"/>
                  </a:cubicBezTo>
                  <a:cubicBezTo>
                    <a:pt x="90" y="168"/>
                    <a:pt x="90" y="168"/>
                    <a:pt x="90" y="168"/>
                  </a:cubicBezTo>
                  <a:cubicBezTo>
                    <a:pt x="90" y="164"/>
                    <a:pt x="86" y="160"/>
                    <a:pt x="82" y="160"/>
                  </a:cubicBezTo>
                  <a:cubicBezTo>
                    <a:pt x="77" y="160"/>
                    <a:pt x="73" y="164"/>
                    <a:pt x="73" y="168"/>
                  </a:cubicBezTo>
                  <a:cubicBezTo>
                    <a:pt x="73" y="197"/>
                    <a:pt x="73" y="197"/>
                    <a:pt x="73" y="197"/>
                  </a:cubicBezTo>
                  <a:cubicBezTo>
                    <a:pt x="64" y="188"/>
                    <a:pt x="64" y="188"/>
                    <a:pt x="64" y="188"/>
                  </a:cubicBezTo>
                  <a:cubicBezTo>
                    <a:pt x="61" y="185"/>
                    <a:pt x="56" y="185"/>
                    <a:pt x="53" y="188"/>
                  </a:cubicBezTo>
                  <a:cubicBezTo>
                    <a:pt x="49" y="191"/>
                    <a:pt x="49" y="197"/>
                    <a:pt x="53" y="200"/>
                  </a:cubicBezTo>
                  <a:cubicBezTo>
                    <a:pt x="73" y="221"/>
                    <a:pt x="73" y="221"/>
                    <a:pt x="73" y="221"/>
                  </a:cubicBezTo>
                  <a:cubicBezTo>
                    <a:pt x="73" y="244"/>
                    <a:pt x="73" y="244"/>
                    <a:pt x="73" y="244"/>
                  </a:cubicBezTo>
                  <a:lnTo>
                    <a:pt x="52" y="244"/>
                  </a:lnTo>
                  <a:close/>
                  <a:moveTo>
                    <a:pt x="90" y="261"/>
                  </a:moveTo>
                  <a:cubicBezTo>
                    <a:pt x="116" y="261"/>
                    <a:pt x="116" y="261"/>
                    <a:pt x="116" y="261"/>
                  </a:cubicBezTo>
                  <a:cubicBezTo>
                    <a:pt x="120" y="261"/>
                    <a:pt x="123" y="261"/>
                    <a:pt x="127" y="260"/>
                  </a:cubicBezTo>
                  <a:cubicBezTo>
                    <a:pt x="127" y="334"/>
                    <a:pt x="127" y="334"/>
                    <a:pt x="127" y="334"/>
                  </a:cubicBezTo>
                  <a:cubicBezTo>
                    <a:pt x="90" y="334"/>
                    <a:pt x="90" y="334"/>
                    <a:pt x="90" y="334"/>
                  </a:cubicBezTo>
                  <a:lnTo>
                    <a:pt x="90" y="261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 64">
              <a:extLst>
                <a:ext uri="{FF2B5EF4-FFF2-40B4-BE49-F238E27FC236}">
                  <a16:creationId xmlns:a16="http://schemas.microsoft.com/office/drawing/2014/main" id="{062972B1-120D-3335-799C-ECD2473AF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538" y="1809751"/>
              <a:ext cx="17463" cy="46038"/>
            </a:xfrm>
            <a:custGeom>
              <a:avLst/>
              <a:gdLst>
                <a:gd name="T0" fmla="*/ 0 w 17"/>
                <a:gd name="T1" fmla="*/ 8 h 46"/>
                <a:gd name="T2" fmla="*/ 0 w 17"/>
                <a:gd name="T3" fmla="*/ 38 h 46"/>
                <a:gd name="T4" fmla="*/ 9 w 17"/>
                <a:gd name="T5" fmla="*/ 46 h 46"/>
                <a:gd name="T6" fmla="*/ 17 w 17"/>
                <a:gd name="T7" fmla="*/ 38 h 46"/>
                <a:gd name="T8" fmla="*/ 17 w 17"/>
                <a:gd name="T9" fmla="*/ 8 h 46"/>
                <a:gd name="T10" fmla="*/ 9 w 17"/>
                <a:gd name="T11" fmla="*/ 0 h 46"/>
                <a:gd name="T12" fmla="*/ 0 w 17"/>
                <a:gd name="T1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6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13" y="46"/>
                    <a:pt x="17" y="42"/>
                    <a:pt x="17" y="3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 65">
              <a:extLst>
                <a:ext uri="{FF2B5EF4-FFF2-40B4-BE49-F238E27FC236}">
                  <a16:creationId xmlns:a16="http://schemas.microsoft.com/office/drawing/2014/main" id="{3C52FB6F-F662-9FDB-7FB2-F6C18805B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844676"/>
              <a:ext cx="15875" cy="46038"/>
            </a:xfrm>
            <a:custGeom>
              <a:avLst/>
              <a:gdLst>
                <a:gd name="T0" fmla="*/ 16 w 16"/>
                <a:gd name="T1" fmla="*/ 38 h 46"/>
                <a:gd name="T2" fmla="*/ 16 w 16"/>
                <a:gd name="T3" fmla="*/ 8 h 46"/>
                <a:gd name="T4" fmla="*/ 8 w 16"/>
                <a:gd name="T5" fmla="*/ 0 h 46"/>
                <a:gd name="T6" fmla="*/ 0 w 16"/>
                <a:gd name="T7" fmla="*/ 8 h 46"/>
                <a:gd name="T8" fmla="*/ 0 w 16"/>
                <a:gd name="T9" fmla="*/ 38 h 46"/>
                <a:gd name="T10" fmla="*/ 8 w 16"/>
                <a:gd name="T11" fmla="*/ 46 h 46"/>
                <a:gd name="T12" fmla="*/ 16 w 16"/>
                <a:gd name="T13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6">
                  <a:moveTo>
                    <a:pt x="16" y="3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13" y="46"/>
                    <a:pt x="16" y="42"/>
                    <a:pt x="16" y="3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" name="Freeform 66">
              <a:extLst>
                <a:ext uri="{FF2B5EF4-FFF2-40B4-BE49-F238E27FC236}">
                  <a16:creationId xmlns:a16="http://schemas.microsoft.com/office/drawing/2014/main" id="{A4DE3FF2-2F43-9358-BCF0-C80F6C8F9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1" y="1990726"/>
              <a:ext cx="15875" cy="46038"/>
            </a:xfrm>
            <a:custGeom>
              <a:avLst/>
              <a:gdLst>
                <a:gd name="T0" fmla="*/ 0 w 16"/>
                <a:gd name="T1" fmla="*/ 8 h 46"/>
                <a:gd name="T2" fmla="*/ 0 w 16"/>
                <a:gd name="T3" fmla="*/ 38 h 46"/>
                <a:gd name="T4" fmla="*/ 8 w 16"/>
                <a:gd name="T5" fmla="*/ 46 h 46"/>
                <a:gd name="T6" fmla="*/ 16 w 16"/>
                <a:gd name="T7" fmla="*/ 38 h 46"/>
                <a:gd name="T8" fmla="*/ 16 w 16"/>
                <a:gd name="T9" fmla="*/ 8 h 46"/>
                <a:gd name="T10" fmla="*/ 8 w 16"/>
                <a:gd name="T11" fmla="*/ 0 h 46"/>
                <a:gd name="T12" fmla="*/ 0 w 16"/>
                <a:gd name="T1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6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13" y="46"/>
                    <a:pt x="16" y="42"/>
                    <a:pt x="16" y="3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 67">
              <a:extLst>
                <a:ext uri="{FF2B5EF4-FFF2-40B4-BE49-F238E27FC236}">
                  <a16:creationId xmlns:a16="http://schemas.microsoft.com/office/drawing/2014/main" id="{5A212908-0BB1-C96A-AF48-D52C0CB9D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663" y="1927226"/>
              <a:ext cx="17463" cy="47625"/>
            </a:xfrm>
            <a:custGeom>
              <a:avLst/>
              <a:gdLst>
                <a:gd name="T0" fmla="*/ 0 w 17"/>
                <a:gd name="T1" fmla="*/ 8 h 47"/>
                <a:gd name="T2" fmla="*/ 0 w 17"/>
                <a:gd name="T3" fmla="*/ 38 h 47"/>
                <a:gd name="T4" fmla="*/ 8 w 17"/>
                <a:gd name="T5" fmla="*/ 47 h 47"/>
                <a:gd name="T6" fmla="*/ 17 w 17"/>
                <a:gd name="T7" fmla="*/ 38 h 47"/>
                <a:gd name="T8" fmla="*/ 17 w 17"/>
                <a:gd name="T9" fmla="*/ 8 h 47"/>
                <a:gd name="T10" fmla="*/ 8 w 17"/>
                <a:gd name="T11" fmla="*/ 0 h 47"/>
                <a:gd name="T12" fmla="*/ 0 w 17"/>
                <a:gd name="T13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7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8" y="47"/>
                  </a:cubicBezTo>
                  <a:cubicBezTo>
                    <a:pt x="13" y="47"/>
                    <a:pt x="17" y="43"/>
                    <a:pt x="17" y="3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 68">
              <a:extLst>
                <a:ext uri="{FF2B5EF4-FFF2-40B4-BE49-F238E27FC236}">
                  <a16:creationId xmlns:a16="http://schemas.microsoft.com/office/drawing/2014/main" id="{587C8EC0-AD81-7A77-230D-B2E46EE8E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738" y="1990726"/>
              <a:ext cx="17463" cy="46038"/>
            </a:xfrm>
            <a:custGeom>
              <a:avLst/>
              <a:gdLst>
                <a:gd name="T0" fmla="*/ 9 w 17"/>
                <a:gd name="T1" fmla="*/ 46 h 46"/>
                <a:gd name="T2" fmla="*/ 17 w 17"/>
                <a:gd name="T3" fmla="*/ 38 h 46"/>
                <a:gd name="T4" fmla="*/ 17 w 17"/>
                <a:gd name="T5" fmla="*/ 8 h 46"/>
                <a:gd name="T6" fmla="*/ 9 w 17"/>
                <a:gd name="T7" fmla="*/ 0 h 46"/>
                <a:gd name="T8" fmla="*/ 0 w 17"/>
                <a:gd name="T9" fmla="*/ 8 h 46"/>
                <a:gd name="T10" fmla="*/ 0 w 17"/>
                <a:gd name="T11" fmla="*/ 38 h 46"/>
                <a:gd name="T12" fmla="*/ 9 w 17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6">
                  <a:moveTo>
                    <a:pt x="9" y="46"/>
                  </a:moveTo>
                  <a:cubicBezTo>
                    <a:pt x="13" y="46"/>
                    <a:pt x="17" y="42"/>
                    <a:pt x="17" y="3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4" y="46"/>
                    <a:pt x="9" y="46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 69">
              <a:extLst>
                <a:ext uri="{FF2B5EF4-FFF2-40B4-BE49-F238E27FC236}">
                  <a16:creationId xmlns:a16="http://schemas.microsoft.com/office/drawing/2014/main" id="{5D6FE708-1F1C-C573-EBB8-2D863C5D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1927226"/>
              <a:ext cx="15875" cy="47625"/>
            </a:xfrm>
            <a:custGeom>
              <a:avLst/>
              <a:gdLst>
                <a:gd name="T0" fmla="*/ 0 w 16"/>
                <a:gd name="T1" fmla="*/ 8 h 47"/>
                <a:gd name="T2" fmla="*/ 0 w 16"/>
                <a:gd name="T3" fmla="*/ 38 h 47"/>
                <a:gd name="T4" fmla="*/ 8 w 16"/>
                <a:gd name="T5" fmla="*/ 47 h 47"/>
                <a:gd name="T6" fmla="*/ 16 w 16"/>
                <a:gd name="T7" fmla="*/ 38 h 47"/>
                <a:gd name="T8" fmla="*/ 16 w 16"/>
                <a:gd name="T9" fmla="*/ 8 h 47"/>
                <a:gd name="T10" fmla="*/ 8 w 16"/>
                <a:gd name="T11" fmla="*/ 0 h 47"/>
                <a:gd name="T12" fmla="*/ 0 w 16"/>
                <a:gd name="T13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7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3" y="47"/>
                    <a:pt x="8" y="47"/>
                  </a:cubicBezTo>
                  <a:cubicBezTo>
                    <a:pt x="12" y="47"/>
                    <a:pt x="16" y="43"/>
                    <a:pt x="16" y="3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19E52A-1AE7-0064-CA04-B47D6B6C0469}"/>
              </a:ext>
            </a:extLst>
          </p:cNvPr>
          <p:cNvGrpSpPr>
            <a:grpSpLocks noChangeAspect="1"/>
          </p:cNvGrpSpPr>
          <p:nvPr/>
        </p:nvGrpSpPr>
        <p:grpSpPr>
          <a:xfrm>
            <a:off x="6689888" y="1811711"/>
            <a:ext cx="498505" cy="457200"/>
            <a:chOff x="5705475" y="141288"/>
            <a:chExt cx="555625" cy="509588"/>
          </a:xfrm>
          <a:solidFill>
            <a:schemeClr val="tx2"/>
          </a:solidFill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6DE799B-A172-9D4F-8781-2B3A8FD2B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5" y="311151"/>
              <a:ext cx="111125" cy="173038"/>
            </a:xfrm>
            <a:custGeom>
              <a:avLst/>
              <a:gdLst>
                <a:gd name="T0" fmla="*/ 103 w 107"/>
                <a:gd name="T1" fmla="*/ 121 h 164"/>
                <a:gd name="T2" fmla="*/ 61 w 107"/>
                <a:gd name="T3" fmla="*/ 103 h 164"/>
                <a:gd name="T4" fmla="*/ 61 w 107"/>
                <a:gd name="T5" fmla="*/ 8 h 164"/>
                <a:gd name="T6" fmla="*/ 53 w 107"/>
                <a:gd name="T7" fmla="*/ 0 h 164"/>
                <a:gd name="T8" fmla="*/ 45 w 107"/>
                <a:gd name="T9" fmla="*/ 8 h 164"/>
                <a:gd name="T10" fmla="*/ 45 w 107"/>
                <a:gd name="T11" fmla="*/ 105 h 164"/>
                <a:gd name="T12" fmla="*/ 1 w 107"/>
                <a:gd name="T13" fmla="*/ 155 h 164"/>
                <a:gd name="T14" fmla="*/ 8 w 107"/>
                <a:gd name="T15" fmla="*/ 164 h 164"/>
                <a:gd name="T16" fmla="*/ 9 w 107"/>
                <a:gd name="T17" fmla="*/ 164 h 164"/>
                <a:gd name="T18" fmla="*/ 17 w 107"/>
                <a:gd name="T19" fmla="*/ 157 h 164"/>
                <a:gd name="T20" fmla="*/ 61 w 107"/>
                <a:gd name="T21" fmla="*/ 120 h 164"/>
                <a:gd name="T22" fmla="*/ 92 w 107"/>
                <a:gd name="T23" fmla="*/ 133 h 164"/>
                <a:gd name="T24" fmla="*/ 103 w 107"/>
                <a:gd name="T25" fmla="*/ 133 h 164"/>
                <a:gd name="T26" fmla="*/ 103 w 107"/>
                <a:gd name="T2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64">
                  <a:moveTo>
                    <a:pt x="103" y="121"/>
                  </a:moveTo>
                  <a:cubicBezTo>
                    <a:pt x="92" y="110"/>
                    <a:pt x="77" y="103"/>
                    <a:pt x="61" y="103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3"/>
                    <a:pt x="58" y="0"/>
                    <a:pt x="53" y="0"/>
                  </a:cubicBezTo>
                  <a:cubicBezTo>
                    <a:pt x="48" y="0"/>
                    <a:pt x="45" y="3"/>
                    <a:pt x="45" y="8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22" y="112"/>
                    <a:pt x="4" y="131"/>
                    <a:pt x="1" y="155"/>
                  </a:cubicBezTo>
                  <a:cubicBezTo>
                    <a:pt x="0" y="159"/>
                    <a:pt x="3" y="163"/>
                    <a:pt x="8" y="164"/>
                  </a:cubicBezTo>
                  <a:cubicBezTo>
                    <a:pt x="8" y="164"/>
                    <a:pt x="9" y="164"/>
                    <a:pt x="9" y="164"/>
                  </a:cubicBezTo>
                  <a:cubicBezTo>
                    <a:pt x="13" y="164"/>
                    <a:pt x="17" y="161"/>
                    <a:pt x="17" y="157"/>
                  </a:cubicBezTo>
                  <a:cubicBezTo>
                    <a:pt x="20" y="136"/>
                    <a:pt x="39" y="120"/>
                    <a:pt x="61" y="120"/>
                  </a:cubicBezTo>
                  <a:cubicBezTo>
                    <a:pt x="72" y="120"/>
                    <a:pt x="83" y="124"/>
                    <a:pt x="92" y="133"/>
                  </a:cubicBezTo>
                  <a:cubicBezTo>
                    <a:pt x="95" y="136"/>
                    <a:pt x="100" y="136"/>
                    <a:pt x="103" y="133"/>
                  </a:cubicBezTo>
                  <a:cubicBezTo>
                    <a:pt x="107" y="129"/>
                    <a:pt x="107" y="124"/>
                    <a:pt x="103" y="121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ED1814A-EBBB-37D1-E2AA-B2B4D9ED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311151"/>
              <a:ext cx="17463" cy="141288"/>
            </a:xfrm>
            <a:custGeom>
              <a:avLst/>
              <a:gdLst>
                <a:gd name="T0" fmla="*/ 0 w 16"/>
                <a:gd name="T1" fmla="*/ 8 h 134"/>
                <a:gd name="T2" fmla="*/ 0 w 16"/>
                <a:gd name="T3" fmla="*/ 126 h 134"/>
                <a:gd name="T4" fmla="*/ 8 w 16"/>
                <a:gd name="T5" fmla="*/ 134 h 134"/>
                <a:gd name="T6" fmla="*/ 16 w 16"/>
                <a:gd name="T7" fmla="*/ 126 h 134"/>
                <a:gd name="T8" fmla="*/ 16 w 16"/>
                <a:gd name="T9" fmla="*/ 8 h 134"/>
                <a:gd name="T10" fmla="*/ 8 w 16"/>
                <a:gd name="T11" fmla="*/ 0 h 134"/>
                <a:gd name="T12" fmla="*/ 0 w 16"/>
                <a:gd name="T13" fmla="*/ 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34">
                  <a:moveTo>
                    <a:pt x="0" y="8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30"/>
                    <a:pt x="3" y="134"/>
                    <a:pt x="8" y="134"/>
                  </a:cubicBezTo>
                  <a:cubicBezTo>
                    <a:pt x="12" y="134"/>
                    <a:pt x="16" y="130"/>
                    <a:pt x="16" y="12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97FD3DCA-30D3-0091-72AC-8D994F0B6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252413"/>
              <a:ext cx="169863" cy="185738"/>
            </a:xfrm>
            <a:custGeom>
              <a:avLst/>
              <a:gdLst>
                <a:gd name="T0" fmla="*/ 154 w 163"/>
                <a:gd name="T1" fmla="*/ 16 h 176"/>
                <a:gd name="T2" fmla="*/ 163 w 163"/>
                <a:gd name="T3" fmla="*/ 8 h 176"/>
                <a:gd name="T4" fmla="*/ 154 w 163"/>
                <a:gd name="T5" fmla="*/ 0 h 176"/>
                <a:gd name="T6" fmla="*/ 51 w 163"/>
                <a:gd name="T7" fmla="*/ 0 h 176"/>
                <a:gd name="T8" fmla="*/ 43 w 163"/>
                <a:gd name="T9" fmla="*/ 5 h 176"/>
                <a:gd name="T10" fmla="*/ 1 w 163"/>
                <a:gd name="T11" fmla="*/ 100 h 176"/>
                <a:gd name="T12" fmla="*/ 2 w 163"/>
                <a:gd name="T13" fmla="*/ 108 h 176"/>
                <a:gd name="T14" fmla="*/ 9 w 163"/>
                <a:gd name="T15" fmla="*/ 111 h 176"/>
                <a:gd name="T16" fmla="*/ 31 w 163"/>
                <a:gd name="T17" fmla="*/ 111 h 176"/>
                <a:gd name="T18" fmla="*/ 31 w 163"/>
                <a:gd name="T19" fmla="*/ 167 h 176"/>
                <a:gd name="T20" fmla="*/ 40 w 163"/>
                <a:gd name="T21" fmla="*/ 176 h 176"/>
                <a:gd name="T22" fmla="*/ 48 w 163"/>
                <a:gd name="T23" fmla="*/ 167 h 176"/>
                <a:gd name="T24" fmla="*/ 48 w 163"/>
                <a:gd name="T25" fmla="*/ 103 h 176"/>
                <a:gd name="T26" fmla="*/ 40 w 163"/>
                <a:gd name="T27" fmla="*/ 95 h 176"/>
                <a:gd name="T28" fmla="*/ 39 w 163"/>
                <a:gd name="T29" fmla="*/ 95 h 176"/>
                <a:gd name="T30" fmla="*/ 39 w 163"/>
                <a:gd name="T31" fmla="*/ 95 h 176"/>
                <a:gd name="T32" fmla="*/ 22 w 163"/>
                <a:gd name="T33" fmla="*/ 95 h 176"/>
                <a:gd name="T34" fmla="*/ 56 w 163"/>
                <a:gd name="T35" fmla="*/ 16 h 176"/>
                <a:gd name="T36" fmla="*/ 154 w 163"/>
                <a:gd name="T37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76">
                  <a:moveTo>
                    <a:pt x="154" y="16"/>
                  </a:moveTo>
                  <a:cubicBezTo>
                    <a:pt x="159" y="16"/>
                    <a:pt x="163" y="13"/>
                    <a:pt x="163" y="8"/>
                  </a:cubicBezTo>
                  <a:cubicBezTo>
                    <a:pt x="163" y="3"/>
                    <a:pt x="159" y="0"/>
                    <a:pt x="154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0"/>
                    <a:pt x="44" y="2"/>
                    <a:pt x="43" y="5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102"/>
                    <a:pt x="0" y="105"/>
                    <a:pt x="2" y="108"/>
                  </a:cubicBezTo>
                  <a:cubicBezTo>
                    <a:pt x="3" y="110"/>
                    <a:pt x="6" y="111"/>
                    <a:pt x="9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72"/>
                    <a:pt x="35" y="176"/>
                    <a:pt x="40" y="176"/>
                  </a:cubicBezTo>
                  <a:cubicBezTo>
                    <a:pt x="44" y="176"/>
                    <a:pt x="48" y="172"/>
                    <a:pt x="48" y="167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99"/>
                    <a:pt x="44" y="95"/>
                    <a:pt x="40" y="95"/>
                  </a:cubicBezTo>
                  <a:cubicBezTo>
                    <a:pt x="40" y="95"/>
                    <a:pt x="40" y="95"/>
                    <a:pt x="39" y="95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56" y="16"/>
                    <a:pt x="56" y="16"/>
                    <a:pt x="56" y="16"/>
                  </a:cubicBezTo>
                  <a:lnTo>
                    <a:pt x="154" y="16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E4AB8D7-9A74-B2E8-7CB4-CF979CAE2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63" y="325438"/>
              <a:ext cx="74613" cy="84138"/>
            </a:xfrm>
            <a:custGeom>
              <a:avLst/>
              <a:gdLst>
                <a:gd name="T0" fmla="*/ 9 w 72"/>
                <a:gd name="T1" fmla="*/ 0 h 80"/>
                <a:gd name="T2" fmla="*/ 0 w 72"/>
                <a:gd name="T3" fmla="*/ 8 h 80"/>
                <a:gd name="T4" fmla="*/ 0 w 72"/>
                <a:gd name="T5" fmla="*/ 71 h 80"/>
                <a:gd name="T6" fmla="*/ 9 w 72"/>
                <a:gd name="T7" fmla="*/ 80 h 80"/>
                <a:gd name="T8" fmla="*/ 63 w 72"/>
                <a:gd name="T9" fmla="*/ 80 h 80"/>
                <a:gd name="T10" fmla="*/ 72 w 72"/>
                <a:gd name="T11" fmla="*/ 71 h 80"/>
                <a:gd name="T12" fmla="*/ 72 w 72"/>
                <a:gd name="T13" fmla="*/ 8 h 80"/>
                <a:gd name="T14" fmla="*/ 63 w 72"/>
                <a:gd name="T15" fmla="*/ 0 h 80"/>
                <a:gd name="T16" fmla="*/ 9 w 72"/>
                <a:gd name="T17" fmla="*/ 0 h 80"/>
                <a:gd name="T18" fmla="*/ 55 w 72"/>
                <a:gd name="T19" fmla="*/ 63 h 80"/>
                <a:gd name="T20" fmla="*/ 17 w 72"/>
                <a:gd name="T21" fmla="*/ 63 h 80"/>
                <a:gd name="T22" fmla="*/ 17 w 72"/>
                <a:gd name="T23" fmla="*/ 17 h 80"/>
                <a:gd name="T24" fmla="*/ 55 w 72"/>
                <a:gd name="T25" fmla="*/ 17 h 80"/>
                <a:gd name="T26" fmla="*/ 55 w 72"/>
                <a:gd name="T27" fmla="*/ 6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80"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4" y="80"/>
                    <a:pt x="9" y="80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8" y="80"/>
                    <a:pt x="72" y="76"/>
                    <a:pt x="72" y="71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4"/>
                    <a:pt x="68" y="0"/>
                    <a:pt x="63" y="0"/>
                  </a:cubicBezTo>
                  <a:lnTo>
                    <a:pt x="9" y="0"/>
                  </a:lnTo>
                  <a:close/>
                  <a:moveTo>
                    <a:pt x="55" y="63"/>
                  </a:moveTo>
                  <a:cubicBezTo>
                    <a:pt x="17" y="63"/>
                    <a:pt x="17" y="63"/>
                    <a:pt x="17" y="6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55" y="17"/>
                    <a:pt x="55" y="17"/>
                    <a:pt x="55" y="17"/>
                  </a:cubicBezTo>
                  <a:lnTo>
                    <a:pt x="55" y="63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359804-7019-5CBE-4EDE-0CCD73C9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0" y="141288"/>
              <a:ext cx="415925" cy="182563"/>
            </a:xfrm>
            <a:custGeom>
              <a:avLst/>
              <a:gdLst>
                <a:gd name="T0" fmla="*/ 3 w 396"/>
                <a:gd name="T1" fmla="*/ 169 h 173"/>
                <a:gd name="T2" fmla="*/ 15 w 396"/>
                <a:gd name="T3" fmla="*/ 170 h 173"/>
                <a:gd name="T4" fmla="*/ 198 w 396"/>
                <a:gd name="T5" fmla="*/ 20 h 173"/>
                <a:gd name="T6" fmla="*/ 382 w 396"/>
                <a:gd name="T7" fmla="*/ 170 h 173"/>
                <a:gd name="T8" fmla="*/ 387 w 396"/>
                <a:gd name="T9" fmla="*/ 172 h 173"/>
                <a:gd name="T10" fmla="*/ 393 w 396"/>
                <a:gd name="T11" fmla="*/ 169 h 173"/>
                <a:gd name="T12" fmla="*/ 392 w 396"/>
                <a:gd name="T13" fmla="*/ 157 h 173"/>
                <a:gd name="T14" fmla="*/ 203 w 396"/>
                <a:gd name="T15" fmla="*/ 3 h 173"/>
                <a:gd name="T16" fmla="*/ 193 w 396"/>
                <a:gd name="T17" fmla="*/ 3 h 173"/>
                <a:gd name="T18" fmla="*/ 4 w 396"/>
                <a:gd name="T19" fmla="*/ 157 h 173"/>
                <a:gd name="T20" fmla="*/ 3 w 396"/>
                <a:gd name="T21" fmla="*/ 1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173">
                  <a:moveTo>
                    <a:pt x="3" y="169"/>
                  </a:moveTo>
                  <a:cubicBezTo>
                    <a:pt x="6" y="172"/>
                    <a:pt x="11" y="173"/>
                    <a:pt x="15" y="17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83" y="171"/>
                    <a:pt x="385" y="172"/>
                    <a:pt x="387" y="172"/>
                  </a:cubicBezTo>
                  <a:cubicBezTo>
                    <a:pt x="389" y="172"/>
                    <a:pt x="392" y="171"/>
                    <a:pt x="393" y="169"/>
                  </a:cubicBezTo>
                  <a:cubicBezTo>
                    <a:pt x="396" y="165"/>
                    <a:pt x="396" y="160"/>
                    <a:pt x="392" y="157"/>
                  </a:cubicBezTo>
                  <a:cubicBezTo>
                    <a:pt x="203" y="3"/>
                    <a:pt x="203" y="3"/>
                    <a:pt x="203" y="3"/>
                  </a:cubicBezTo>
                  <a:cubicBezTo>
                    <a:pt x="200" y="0"/>
                    <a:pt x="196" y="0"/>
                    <a:pt x="193" y="3"/>
                  </a:cubicBezTo>
                  <a:cubicBezTo>
                    <a:pt x="4" y="157"/>
                    <a:pt x="4" y="157"/>
                    <a:pt x="4" y="157"/>
                  </a:cubicBezTo>
                  <a:cubicBezTo>
                    <a:pt x="1" y="160"/>
                    <a:pt x="0" y="165"/>
                    <a:pt x="3" y="169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5ED9C79E-F42A-9ADD-AA2A-0A9357E40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0" y="325438"/>
              <a:ext cx="209550" cy="160338"/>
            </a:xfrm>
            <a:custGeom>
              <a:avLst/>
              <a:gdLst>
                <a:gd name="T0" fmla="*/ 192 w 200"/>
                <a:gd name="T1" fmla="*/ 136 h 152"/>
                <a:gd name="T2" fmla="*/ 130 w 200"/>
                <a:gd name="T3" fmla="*/ 136 h 152"/>
                <a:gd name="T4" fmla="*/ 130 w 200"/>
                <a:gd name="T5" fmla="*/ 8 h 152"/>
                <a:gd name="T6" fmla="*/ 122 w 200"/>
                <a:gd name="T7" fmla="*/ 0 h 152"/>
                <a:gd name="T8" fmla="*/ 58 w 200"/>
                <a:gd name="T9" fmla="*/ 0 h 152"/>
                <a:gd name="T10" fmla="*/ 50 w 200"/>
                <a:gd name="T11" fmla="*/ 8 h 152"/>
                <a:gd name="T12" fmla="*/ 50 w 200"/>
                <a:gd name="T13" fmla="*/ 136 h 152"/>
                <a:gd name="T14" fmla="*/ 8 w 200"/>
                <a:gd name="T15" fmla="*/ 136 h 152"/>
                <a:gd name="T16" fmla="*/ 0 w 200"/>
                <a:gd name="T17" fmla="*/ 144 h 152"/>
                <a:gd name="T18" fmla="*/ 8 w 200"/>
                <a:gd name="T19" fmla="*/ 152 h 152"/>
                <a:gd name="T20" fmla="*/ 58 w 200"/>
                <a:gd name="T21" fmla="*/ 152 h 152"/>
                <a:gd name="T22" fmla="*/ 67 w 200"/>
                <a:gd name="T23" fmla="*/ 144 h 152"/>
                <a:gd name="T24" fmla="*/ 67 w 200"/>
                <a:gd name="T25" fmla="*/ 144 h 152"/>
                <a:gd name="T26" fmla="*/ 67 w 200"/>
                <a:gd name="T27" fmla="*/ 144 h 152"/>
                <a:gd name="T28" fmla="*/ 67 w 200"/>
                <a:gd name="T29" fmla="*/ 17 h 152"/>
                <a:gd name="T30" fmla="*/ 114 w 200"/>
                <a:gd name="T31" fmla="*/ 17 h 152"/>
                <a:gd name="T32" fmla="*/ 114 w 200"/>
                <a:gd name="T33" fmla="*/ 144 h 152"/>
                <a:gd name="T34" fmla="*/ 121 w 200"/>
                <a:gd name="T35" fmla="*/ 152 h 152"/>
                <a:gd name="T36" fmla="*/ 123 w 200"/>
                <a:gd name="T37" fmla="*/ 152 h 152"/>
                <a:gd name="T38" fmla="*/ 192 w 200"/>
                <a:gd name="T39" fmla="*/ 152 h 152"/>
                <a:gd name="T40" fmla="*/ 200 w 200"/>
                <a:gd name="T41" fmla="*/ 144 h 152"/>
                <a:gd name="T42" fmla="*/ 192 w 200"/>
                <a:gd name="T43" fmla="*/ 13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152">
                  <a:moveTo>
                    <a:pt x="192" y="136"/>
                  </a:moveTo>
                  <a:cubicBezTo>
                    <a:pt x="130" y="136"/>
                    <a:pt x="130" y="136"/>
                    <a:pt x="130" y="136"/>
                  </a:cubicBezTo>
                  <a:cubicBezTo>
                    <a:pt x="130" y="8"/>
                    <a:pt x="130" y="8"/>
                    <a:pt x="130" y="8"/>
                  </a:cubicBezTo>
                  <a:cubicBezTo>
                    <a:pt x="130" y="4"/>
                    <a:pt x="127" y="0"/>
                    <a:pt x="12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0" y="4"/>
                    <a:pt x="50" y="8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4" y="136"/>
                    <a:pt x="0" y="139"/>
                    <a:pt x="0" y="144"/>
                  </a:cubicBezTo>
                  <a:cubicBezTo>
                    <a:pt x="0" y="149"/>
                    <a:pt x="4" y="152"/>
                    <a:pt x="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3" y="152"/>
                    <a:pt x="67" y="149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8"/>
                    <a:pt x="117" y="152"/>
                    <a:pt x="121" y="152"/>
                  </a:cubicBezTo>
                  <a:cubicBezTo>
                    <a:pt x="122" y="152"/>
                    <a:pt x="122" y="152"/>
                    <a:pt x="123" y="152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6" y="152"/>
                    <a:pt x="200" y="149"/>
                    <a:pt x="200" y="144"/>
                  </a:cubicBezTo>
                  <a:cubicBezTo>
                    <a:pt x="200" y="139"/>
                    <a:pt x="196" y="136"/>
                    <a:pt x="192" y="136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662FF08E-D9D6-5827-EF1F-C30DEE5A8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0" y="500063"/>
              <a:ext cx="171450" cy="150813"/>
            </a:xfrm>
            <a:custGeom>
              <a:avLst/>
              <a:gdLst>
                <a:gd name="T0" fmla="*/ 156 w 163"/>
                <a:gd name="T1" fmla="*/ 2 h 144"/>
                <a:gd name="T2" fmla="*/ 146 w 163"/>
                <a:gd name="T3" fmla="*/ 8 h 144"/>
                <a:gd name="T4" fmla="*/ 7 w 163"/>
                <a:gd name="T5" fmla="*/ 128 h 144"/>
                <a:gd name="T6" fmla="*/ 2 w 163"/>
                <a:gd name="T7" fmla="*/ 139 h 144"/>
                <a:gd name="T8" fmla="*/ 10 w 163"/>
                <a:gd name="T9" fmla="*/ 144 h 144"/>
                <a:gd name="T10" fmla="*/ 13 w 163"/>
                <a:gd name="T11" fmla="*/ 143 h 144"/>
                <a:gd name="T12" fmla="*/ 162 w 163"/>
                <a:gd name="T13" fmla="*/ 12 h 144"/>
                <a:gd name="T14" fmla="*/ 156 w 163"/>
                <a:gd name="T15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44">
                  <a:moveTo>
                    <a:pt x="156" y="2"/>
                  </a:moveTo>
                  <a:cubicBezTo>
                    <a:pt x="152" y="0"/>
                    <a:pt x="147" y="3"/>
                    <a:pt x="146" y="8"/>
                  </a:cubicBezTo>
                  <a:cubicBezTo>
                    <a:pt x="130" y="74"/>
                    <a:pt x="89" y="93"/>
                    <a:pt x="7" y="128"/>
                  </a:cubicBezTo>
                  <a:cubicBezTo>
                    <a:pt x="2" y="129"/>
                    <a:pt x="0" y="134"/>
                    <a:pt x="2" y="139"/>
                  </a:cubicBezTo>
                  <a:cubicBezTo>
                    <a:pt x="4" y="142"/>
                    <a:pt x="7" y="144"/>
                    <a:pt x="10" y="144"/>
                  </a:cubicBezTo>
                  <a:cubicBezTo>
                    <a:pt x="11" y="144"/>
                    <a:pt x="12" y="144"/>
                    <a:pt x="13" y="143"/>
                  </a:cubicBezTo>
                  <a:cubicBezTo>
                    <a:pt x="99" y="107"/>
                    <a:pt x="144" y="85"/>
                    <a:pt x="162" y="12"/>
                  </a:cubicBezTo>
                  <a:cubicBezTo>
                    <a:pt x="163" y="7"/>
                    <a:pt x="160" y="3"/>
                    <a:pt x="156" y="2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4F53A711-A506-0422-E8DB-952B3C35C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501651"/>
              <a:ext cx="171450" cy="90488"/>
            </a:xfrm>
            <a:custGeom>
              <a:avLst/>
              <a:gdLst>
                <a:gd name="T0" fmla="*/ 164 w 164"/>
                <a:gd name="T1" fmla="*/ 8 h 87"/>
                <a:gd name="T2" fmla="*/ 156 w 164"/>
                <a:gd name="T3" fmla="*/ 0 h 87"/>
                <a:gd name="T4" fmla="*/ 147 w 164"/>
                <a:gd name="T5" fmla="*/ 8 h 87"/>
                <a:gd name="T6" fmla="*/ 8 w 164"/>
                <a:gd name="T7" fmla="*/ 70 h 87"/>
                <a:gd name="T8" fmla="*/ 0 w 164"/>
                <a:gd name="T9" fmla="*/ 79 h 87"/>
                <a:gd name="T10" fmla="*/ 9 w 164"/>
                <a:gd name="T11" fmla="*/ 87 h 87"/>
                <a:gd name="T12" fmla="*/ 10 w 164"/>
                <a:gd name="T13" fmla="*/ 87 h 87"/>
                <a:gd name="T14" fmla="*/ 164 w 164"/>
                <a:gd name="T15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87">
                  <a:moveTo>
                    <a:pt x="164" y="8"/>
                  </a:moveTo>
                  <a:cubicBezTo>
                    <a:pt x="164" y="4"/>
                    <a:pt x="160" y="0"/>
                    <a:pt x="156" y="0"/>
                  </a:cubicBezTo>
                  <a:cubicBezTo>
                    <a:pt x="151" y="0"/>
                    <a:pt x="147" y="3"/>
                    <a:pt x="147" y="8"/>
                  </a:cubicBezTo>
                  <a:cubicBezTo>
                    <a:pt x="147" y="8"/>
                    <a:pt x="142" y="56"/>
                    <a:pt x="8" y="70"/>
                  </a:cubicBezTo>
                  <a:cubicBezTo>
                    <a:pt x="3" y="71"/>
                    <a:pt x="0" y="75"/>
                    <a:pt x="0" y="79"/>
                  </a:cubicBezTo>
                  <a:cubicBezTo>
                    <a:pt x="1" y="84"/>
                    <a:pt x="5" y="87"/>
                    <a:pt x="9" y="87"/>
                  </a:cubicBezTo>
                  <a:cubicBezTo>
                    <a:pt x="9" y="87"/>
                    <a:pt x="9" y="87"/>
                    <a:pt x="10" y="87"/>
                  </a:cubicBezTo>
                  <a:cubicBezTo>
                    <a:pt x="161" y="71"/>
                    <a:pt x="164" y="11"/>
                    <a:pt x="164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pic>
        <p:nvPicPr>
          <p:cNvPr id="41" name="Picture 40" descr="Rural autumn countryside">
            <a:extLst>
              <a:ext uri="{FF2B5EF4-FFF2-40B4-BE49-F238E27FC236}">
                <a16:creationId xmlns:a16="http://schemas.microsoft.com/office/drawing/2014/main" id="{C6FA1617-3464-344E-E8F9-08B7C227F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9" y="1622371"/>
            <a:ext cx="3291840" cy="424896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3D9101B-7A93-C5B3-DAE9-09B4AB1BCD66}"/>
              </a:ext>
            </a:extLst>
          </p:cNvPr>
          <p:cNvSpPr/>
          <p:nvPr/>
        </p:nvSpPr>
        <p:spPr>
          <a:xfrm>
            <a:off x="3761749" y="2396619"/>
            <a:ext cx="2651760" cy="347472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2022-23 Accomplishments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Supported training to 22 developers focused on high needs rural populations resulting in 11 applications for housing development funding in 2022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+mn-cs"/>
              </a:rPr>
              <a:t>Published “A Methodological Approach to Estimate Residential Heirs’ Property in the United States” and socialized findings broadly to inform future efforts.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3B70F1-9E0B-9432-E4CA-4C9214140DA9}"/>
              </a:ext>
            </a:extLst>
          </p:cNvPr>
          <p:cNvSpPr/>
          <p:nvPr/>
        </p:nvSpPr>
        <p:spPr>
          <a:xfrm>
            <a:off x="6458331" y="2396619"/>
            <a:ext cx="2651760" cy="347472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What’s New in 2025-27?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Acquire multifamily loans in broader rural market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Conduct research on barriers facing rural homeowners and renters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Enable rural community development financial institutions to access secondary markets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Increase single-family lending in colonia census tracts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Increase single-family loans made to tribal members living in Indian areas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D1ACF3-08A2-3CFB-C6FD-C497928EC600}"/>
              </a:ext>
            </a:extLst>
          </p:cNvPr>
          <p:cNvSpPr/>
          <p:nvPr/>
        </p:nvSpPr>
        <p:spPr>
          <a:xfrm>
            <a:off x="9154914" y="2396619"/>
            <a:ext cx="2651760" cy="347472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Work Continuing in 2025-27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Acquire single-family and multifamily loans in high-needs rural regions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Increase mortgage opportunities for rural residents of heirs’ property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Support housing for agricultural workers and Native American communities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121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USDA Section 515 Preservation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41E9F-45DF-BF8E-1522-364592A1B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Fannie Mae:</a:t>
            </a:r>
          </a:p>
          <a:p>
            <a:pPr lvl="1"/>
            <a:r>
              <a:rPr lang="en-US" dirty="0"/>
              <a:t>Partner with nonprofits to provide 515 preservation technical assistance to 30 orgs per year</a:t>
            </a:r>
          </a:p>
          <a:p>
            <a:pPr lvl="1"/>
            <a:r>
              <a:rPr lang="en-US" dirty="0"/>
              <a:t>Finance the purchase of 85 units of 515 housing per year</a:t>
            </a:r>
          </a:p>
          <a:p>
            <a:endParaRPr lang="en-US" dirty="0"/>
          </a:p>
          <a:p>
            <a:r>
              <a:rPr lang="en-US" dirty="0"/>
              <a:t>Freddie Mac:</a:t>
            </a:r>
          </a:p>
          <a:p>
            <a:pPr lvl="1"/>
            <a:r>
              <a:rPr lang="en-US" dirty="0"/>
              <a:t>No specific Section 515 purchase goals</a:t>
            </a:r>
          </a:p>
        </p:txBody>
      </p:sp>
    </p:spTree>
    <p:extLst>
      <p:ext uri="{BB962C8B-B14F-4D97-AF65-F5344CB8AC3E}">
        <p14:creationId xmlns:p14="http://schemas.microsoft.com/office/powerpoint/2010/main" val="43673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 Investments in CDFIs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B8FC-DA65-DA42-DB63-CBBA257DE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FHFA could make a huge impact by permitting targeted equity investments in CDFIs.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Fannie Mae included CDFI equity investments in their last plan cycle but didn't this time.</a:t>
            </a:r>
          </a:p>
          <a:p>
            <a:endParaRPr lang="en-US" dirty="0"/>
          </a:p>
          <a:p>
            <a:r>
              <a:rPr lang="en-US" dirty="0"/>
              <a:t>Both GSEs should include targeted equity investments to push FHFA on this issue.</a:t>
            </a:r>
          </a:p>
        </p:txBody>
      </p:sp>
    </p:spTree>
    <p:extLst>
      <p:ext uri="{BB962C8B-B14F-4D97-AF65-F5344CB8AC3E}">
        <p14:creationId xmlns:p14="http://schemas.microsoft.com/office/powerpoint/2010/main" val="71863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in Native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B8FC-DA65-DA42-DB63-CBBA257DE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Fannie Mae includes goals to:</a:t>
            </a:r>
          </a:p>
          <a:p>
            <a:pPr lvl="1"/>
            <a:r>
              <a:rPr lang="en-US" dirty="0"/>
              <a:t>1) partner with nonprofits to provide TA to 20 orgs working in Native or farmworker communities each year, and</a:t>
            </a:r>
          </a:p>
          <a:p>
            <a:pPr lvl="1"/>
            <a:r>
              <a:rPr lang="en-US" dirty="0"/>
              <a:t>2) purchase 10 single family NACLI or 184 loans in 2025, 15 loans in 2026, and 20 loans in 2027.</a:t>
            </a:r>
          </a:p>
          <a:p>
            <a:endParaRPr lang="en-US" dirty="0"/>
          </a:p>
          <a:p>
            <a:r>
              <a:rPr lang="en-US" dirty="0"/>
              <a:t>Freddie Mac’s proposed plan includes:</a:t>
            </a:r>
          </a:p>
          <a:p>
            <a:pPr lvl="1"/>
            <a:r>
              <a:rPr lang="en-US" dirty="0"/>
              <a:t>1) purchase 20 single family </a:t>
            </a:r>
            <a:r>
              <a:rPr lang="en-US" dirty="0" err="1"/>
              <a:t>HeritageOne</a:t>
            </a:r>
            <a:r>
              <a:rPr lang="en-US" dirty="0"/>
              <a:t> or 184 loans in 2025, 22 loans in 2026, and 25 loans in 2027, and</a:t>
            </a:r>
          </a:p>
          <a:p>
            <a:pPr lvl="1"/>
            <a:r>
              <a:rPr lang="en-US" dirty="0"/>
              <a:t>2) assess the effectiveness of the </a:t>
            </a:r>
            <a:r>
              <a:rPr lang="en-US" dirty="0" err="1"/>
              <a:t>HeritageOne</a:t>
            </a:r>
            <a:r>
              <a:rPr lang="en-US" dirty="0"/>
              <a:t> product each year and make product enhancements.</a:t>
            </a:r>
          </a:p>
        </p:txBody>
      </p:sp>
    </p:spTree>
    <p:extLst>
      <p:ext uri="{BB962C8B-B14F-4D97-AF65-F5344CB8AC3E}">
        <p14:creationId xmlns:p14="http://schemas.microsoft.com/office/powerpoint/2010/main" val="1126088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Heirs’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B8FC-DA65-DA42-DB63-CBBA257DE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Freddie Mac includes a goal around homeowner education for heirs’ property.</a:t>
            </a:r>
          </a:p>
          <a:p>
            <a:endParaRPr lang="en-US" dirty="0"/>
          </a:p>
          <a:p>
            <a:r>
              <a:rPr lang="en-US" dirty="0"/>
              <a:t>Fannie Mae includes a goal around creating a pilot or loan product for rural residents of heirs' property.</a:t>
            </a:r>
          </a:p>
        </p:txBody>
      </p:sp>
    </p:spTree>
    <p:extLst>
      <p:ext uri="{BB962C8B-B14F-4D97-AF65-F5344CB8AC3E}">
        <p14:creationId xmlns:p14="http://schemas.microsoft.com/office/powerpoint/2010/main" val="3559647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in Colonias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B8FC-DA65-DA42-DB63-CBBA257DE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Fannie Mae includes an “outreach”-focused goal related to colonias.</a:t>
            </a:r>
          </a:p>
          <a:p>
            <a:endParaRPr lang="en-US" dirty="0"/>
          </a:p>
          <a:p>
            <a:r>
              <a:rPr lang="en-US" dirty="0"/>
              <a:t>Freddie Mac doesn't include anything specific for colonias.</a:t>
            </a:r>
          </a:p>
        </p:txBody>
      </p:sp>
    </p:spTree>
    <p:extLst>
      <p:ext uri="{BB962C8B-B14F-4D97-AF65-F5344CB8AC3E}">
        <p14:creationId xmlns:p14="http://schemas.microsoft.com/office/powerpoint/2010/main" val="2674212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330D-F3CE-85A7-D831-933BEABC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Baselines and Goals That Do Not Scale Year-Over-Year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B8FC-DA65-DA42-DB63-CBBA257D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3857"/>
            <a:ext cx="10515600" cy="4035750"/>
          </a:xfrm>
        </p:spPr>
        <p:txBody>
          <a:bodyPr/>
          <a:lstStyle/>
          <a:p>
            <a:r>
              <a:rPr lang="en-US" dirty="0"/>
              <a:t>Both Enterprises tend to set baselines as low as possible by removing from consideration years they deem atypical, and also offer goals that don't scale up year-over-year.</a:t>
            </a:r>
          </a:p>
        </p:txBody>
      </p:sp>
    </p:spTree>
    <p:extLst>
      <p:ext uri="{BB962C8B-B14F-4D97-AF65-F5344CB8AC3E}">
        <p14:creationId xmlns:p14="http://schemas.microsoft.com/office/powerpoint/2010/main" val="1386622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DA53-7D2F-F976-4A4C-FB9F41316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Broader Rural Goals Not Attached to HNRRs or HNRPs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F972-5D4D-6B2E-55A9-378287A19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5615"/>
            <a:ext cx="10515600" cy="3983992"/>
          </a:xfrm>
        </p:spPr>
        <p:txBody>
          <a:bodyPr/>
          <a:lstStyle/>
          <a:p>
            <a:r>
              <a:rPr lang="en-US" dirty="0"/>
              <a:t>Fannie includes a new activity in this Plan cycle to "support the rural housing market as most broadly defined by the regulation.”</a:t>
            </a:r>
          </a:p>
        </p:txBody>
      </p:sp>
    </p:spTree>
    <p:extLst>
      <p:ext uri="{BB962C8B-B14F-4D97-AF65-F5344CB8AC3E}">
        <p14:creationId xmlns:p14="http://schemas.microsoft.com/office/powerpoint/2010/main" val="2876375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sz="2800" b="1" i="0" dirty="0">
                <a:effectLst/>
                <a:latin typeface="Lato" panose="020F0502020204030203" pitchFamily="34" charset="0"/>
              </a:rPr>
              <a:t>2024 Duty to Serve Public Listening Sessions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" y="6429386"/>
            <a:ext cx="7981950" cy="296693"/>
          </a:xfrm>
        </p:spPr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</a:rPr>
              <a:t>Duty to Serve Underserved Market Plans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3429000"/>
            <a:ext cx="10828867" cy="1165496"/>
          </a:xfrm>
        </p:spPr>
        <p:txBody>
          <a:bodyPr>
            <a:normAutofit/>
          </a:bodyPr>
          <a:lstStyle/>
          <a:p>
            <a:pPr algn="ctr"/>
            <a:r>
              <a:rPr lang="en-US" sz="1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BREAK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8FA5E-1A48-47EF-B9CC-A11A65058D84}"/>
              </a:ext>
            </a:extLst>
          </p:cNvPr>
          <p:cNvCxnSpPr/>
          <p:nvPr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48C80A-150A-4309-94EF-99EA5EE50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F2396D-5D52-4738-83B1-D2D8EF047F15}"/>
              </a:ext>
            </a:extLst>
          </p:cNvPr>
          <p:cNvCxnSpPr>
            <a:cxnSpLocks/>
          </p:cNvCxnSpPr>
          <p:nvPr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6628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sz="2800" b="1" i="0" dirty="0">
                <a:effectLst/>
                <a:latin typeface="Lato" panose="020F0502020204030203" pitchFamily="34" charset="0"/>
              </a:rPr>
              <a:t>2024 Duty to Serve Public Listening Sessions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" y="6429386"/>
            <a:ext cx="7981950" cy="296693"/>
          </a:xfrm>
        </p:spPr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</a:rPr>
              <a:t>Duty to Serve Underserved Market Plans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906434"/>
            <a:ext cx="10828867" cy="116549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1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 US FOR ADDITIONAL LISTENING SESSIONS THIS WEEK:</a:t>
            </a:r>
          </a:p>
          <a:p>
            <a:pPr algn="ctr"/>
            <a:endParaRPr lang="en-US" sz="111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Duty to Serve Public Listening Session Day 2</a:t>
            </a:r>
            <a:b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9600" b="1" dirty="0">
                <a:solidFill>
                  <a:srgbClr val="18306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July 16, 2024 | Manufactured Housing Market</a:t>
            </a:r>
          </a:p>
          <a:p>
            <a:pPr algn="ctr"/>
            <a:endParaRPr lang="en-US" sz="9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Duty to Serve Public Listening Session Day 3</a:t>
            </a:r>
            <a:b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9600" b="1" dirty="0">
                <a:solidFill>
                  <a:srgbClr val="18306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July 17, 2024 | Affordable Housing Preservation</a:t>
            </a:r>
            <a:endParaRPr lang="en-US" sz="6000" dirty="0">
              <a:solidFill>
                <a:srgbClr val="18306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8FA5E-1A48-47EF-B9CC-A11A65058D84}"/>
              </a:ext>
            </a:extLst>
          </p:cNvPr>
          <p:cNvCxnSpPr/>
          <p:nvPr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48C80A-150A-4309-94EF-99EA5EE50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F2396D-5D52-4738-83B1-D2D8EF047F15}"/>
              </a:ext>
            </a:extLst>
          </p:cNvPr>
          <p:cNvCxnSpPr>
            <a:cxnSpLocks/>
          </p:cNvCxnSpPr>
          <p:nvPr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017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sz="2800" b="1" i="0" dirty="0">
                <a:effectLst/>
                <a:latin typeface="Lato" panose="020F0502020204030203" pitchFamily="34" charset="0"/>
              </a:rPr>
              <a:t>2024 Duty to Serve Public Listening Sessions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" y="6429386"/>
            <a:ext cx="7981950" cy="296693"/>
          </a:xfrm>
        </p:spPr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</a:rPr>
              <a:t>Duty to Serve Underserved Market Plans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906434"/>
            <a:ext cx="10828867" cy="116549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2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for joining us. </a:t>
            </a:r>
          </a:p>
          <a:p>
            <a:pPr algn="ctr"/>
            <a:br>
              <a:rPr lang="en-US" sz="1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more information, visit: </a:t>
            </a:r>
          </a:p>
          <a:p>
            <a:pPr algn="ctr"/>
            <a:r>
              <a:rPr lang="en-US" sz="16000" b="1" dirty="0">
                <a:solidFill>
                  <a:srgbClr val="18306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fhfa.gov/programs/duty-to-serve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8FA5E-1A48-47EF-B9CC-A11A65058D84}"/>
              </a:ext>
            </a:extLst>
          </p:cNvPr>
          <p:cNvCxnSpPr/>
          <p:nvPr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48C80A-150A-4309-94EF-99EA5EE50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F2396D-5D52-4738-83B1-D2D8EF047F15}"/>
              </a:ext>
            </a:extLst>
          </p:cNvPr>
          <p:cNvCxnSpPr>
            <a:cxnSpLocks/>
          </p:cNvCxnSpPr>
          <p:nvPr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027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707" y="697895"/>
            <a:ext cx="5386917" cy="26462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Duty to Serve Underserved Market Plans 2025-2027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5138" y="1032459"/>
            <a:ext cx="5389033" cy="444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Rural Housing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8CB45-EA51-4228-AC42-0430D84477DB}"/>
              </a:ext>
            </a:extLst>
          </p:cNvPr>
          <p:cNvSpPr txBox="1"/>
          <p:nvPr/>
        </p:nvSpPr>
        <p:spPr>
          <a:xfrm>
            <a:off x="1758595" y="4911145"/>
            <a:ext cx="4714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2024 Duty to Serve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Public Listening 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B7DB-5AFA-45EB-8B74-93B39144505C}"/>
              </a:ext>
            </a:extLst>
          </p:cNvPr>
          <p:cNvSpPr txBox="1"/>
          <p:nvPr/>
        </p:nvSpPr>
        <p:spPr>
          <a:xfrm>
            <a:off x="1758595" y="601018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15,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737D9-B516-4F3A-9332-D5A1DF51D0DE}"/>
              </a:ext>
            </a:extLst>
          </p:cNvPr>
          <p:cNvCxnSpPr>
            <a:cxnSpLocks/>
          </p:cNvCxnSpPr>
          <p:nvPr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57A22-D30D-4B62-9D01-29AD5A12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EF18F-FC30-46BD-A6C9-3006350DD8C6}"/>
              </a:ext>
            </a:extLst>
          </p:cNvPr>
          <p:cNvCxnSpPr>
            <a:cxnSpLocks/>
          </p:cNvCxnSpPr>
          <p:nvPr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19457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0FA7AF-0468-8F79-ADD3-44336F171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4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FED536-9394-473D-E220-266358807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4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707" y="697895"/>
            <a:ext cx="5386917" cy="26462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Duty to Serve Underserved Market Plans 2025-2027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5138" y="1032459"/>
            <a:ext cx="5389033" cy="444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Rural Housing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8CB45-EA51-4228-AC42-0430D84477DB}"/>
              </a:ext>
            </a:extLst>
          </p:cNvPr>
          <p:cNvSpPr txBox="1"/>
          <p:nvPr/>
        </p:nvSpPr>
        <p:spPr>
          <a:xfrm>
            <a:off x="1758595" y="4911145"/>
            <a:ext cx="4714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2024 Duty to Serve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Public Listening 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B7DB-5AFA-45EB-8B74-93B39144505C}"/>
              </a:ext>
            </a:extLst>
          </p:cNvPr>
          <p:cNvSpPr txBox="1"/>
          <p:nvPr/>
        </p:nvSpPr>
        <p:spPr>
          <a:xfrm>
            <a:off x="1758595" y="601018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15,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737D9-B516-4F3A-9332-D5A1DF51D0DE}"/>
              </a:ext>
            </a:extLst>
          </p:cNvPr>
          <p:cNvCxnSpPr>
            <a:cxnSpLocks/>
          </p:cNvCxnSpPr>
          <p:nvPr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57A22-D30D-4B62-9D01-29AD5A12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EF18F-FC30-46BD-A6C9-3006350DD8C6}"/>
              </a:ext>
            </a:extLst>
          </p:cNvPr>
          <p:cNvCxnSpPr>
            <a:cxnSpLocks/>
          </p:cNvCxnSpPr>
          <p:nvPr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727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848CE6-EA22-FD59-CCE8-63E9A0B5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6C888-34B4-F8C5-1F95-6F85F1EF4D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7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926112-346C-4D88-AF63-70CE8FA7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BB8B4-09BB-DB8E-13D6-8E5249F629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6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4A36EC-4DD1-FEA7-D166-220FE47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96C2C-06E7-1B67-AF81-C6798D20EA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33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FHFA_BRAND" val="dqLwVlI9"/>
  <p:tag name="ARTICULATE_DESIGN_ID_LIGHT BACKGROUND" val="ljP3pD6m"/>
  <p:tag name="ARTICULATE_DESIGN_ID_DARK BACKGROUND" val="4fYD0GpS"/>
  <p:tag name="ARTICULATE_DESIGN_ID_DIVIDERS" val="26ipJNsi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STEPHA~1\AppData\Local\Temp\PR\data\asimages\{623BD0AE-0F9F-4520-BA90-5B0DB6C1C2BA}_10.png&quot;/&gt;&lt;left val=&quot;130&quot;/&gt;&lt;top val=&quot;15&quot;/&gt;&lt;width val=&quot;830&quot;/&gt;&lt;height val=&quot;127&quot;/&gt;&lt;hasText val=&quot;1&quot;/&gt;&lt;/Image&gt;&lt;/ThreeDShapeInfo&gt;"/>
  <p:tag name="PRESENTER_SHAPETEXTINFO" val="&lt;ShapeTextInfo&gt;&lt;TableIndex row=&quot;-1&quot; col=&quot;-1&quot;&gt;&lt;linesCount val=&quot;3&quot;/&gt;&lt;lineCharCount val=&quot;55&quot;/&gt;&lt;lineCharCount val=&quot;52&quot;/&gt;&lt;lineCharCount val=&quot;2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HFA_Bra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FCBB9113-7515-4B53-B38B-0D4BE1807E0A}"/>
    </a:ext>
  </a:extLst>
</a:theme>
</file>

<file path=ppt/theme/theme10.xml><?xml version="1.0" encoding="utf-8"?>
<a:theme xmlns:a="http://schemas.openxmlformats.org/drawingml/2006/main" name="1_Content slides">
  <a:themeElements>
    <a:clrScheme name="Fannie Mae Color Palette 2">
      <a:dk1>
        <a:srgbClr val="121212"/>
      </a:dk1>
      <a:lt1>
        <a:srgbClr val="FFFFFF"/>
      </a:lt1>
      <a:dk2>
        <a:srgbClr val="05304D"/>
      </a:dk2>
      <a:lt2>
        <a:srgbClr val="EDEBE9"/>
      </a:lt2>
      <a:accent1>
        <a:srgbClr val="085280"/>
      </a:accent1>
      <a:accent2>
        <a:srgbClr val="238196"/>
      </a:accent2>
      <a:accent3>
        <a:srgbClr val="C55422"/>
      </a:accent3>
      <a:accent4>
        <a:srgbClr val="FFB400"/>
      </a:accent4>
      <a:accent5>
        <a:srgbClr val="2C6937"/>
      </a:accent5>
      <a:accent6>
        <a:srgbClr val="911A5B"/>
      </a:accent6>
      <a:hlink>
        <a:srgbClr val="085280"/>
      </a:hlink>
      <a:folHlink>
        <a:srgbClr val="911A5B"/>
      </a:folHlink>
    </a:clrScheme>
    <a:fontScheme name="Fannie Mae Brand 2.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Aft>
            <a:spcPts val="12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ight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E0CA62C5-4520-4770-B2D9-7B02F756181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5E7C5DC8-2060-45F0-8845-1BE69AE7B261}"/>
    </a:ext>
  </a:extLst>
</a:theme>
</file>

<file path=ppt/theme/theme4.xml><?xml version="1.0" encoding="utf-8"?>
<a:theme xmlns:a="http://schemas.openxmlformats.org/drawingml/2006/main" name="Dark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B2EAB4FC-C2AF-4D5C-8B66-884C1ABEB0D8}"/>
    </a:ext>
  </a:extLst>
</a:theme>
</file>

<file path=ppt/theme/theme5.xml><?xml version="1.0" encoding="utf-8"?>
<a:theme xmlns:a="http://schemas.openxmlformats.org/drawingml/2006/main" name="Dividers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3E0C4F7E-C2D5-48EA-88C2-04AB372240D3}"/>
    </a:ext>
  </a:extLst>
</a:theme>
</file>

<file path=ppt/theme/theme6.xml><?xml version="1.0" encoding="utf-8"?>
<a:theme xmlns:a="http://schemas.openxmlformats.org/drawingml/2006/main" name="Cover and closing slides">
  <a:themeElements>
    <a:clrScheme name="Fannie Mae Color Palette 2">
      <a:dk1>
        <a:srgbClr val="121212"/>
      </a:dk1>
      <a:lt1>
        <a:srgbClr val="FFFFFF"/>
      </a:lt1>
      <a:dk2>
        <a:srgbClr val="05304D"/>
      </a:dk2>
      <a:lt2>
        <a:srgbClr val="EDEBE9"/>
      </a:lt2>
      <a:accent1>
        <a:srgbClr val="085280"/>
      </a:accent1>
      <a:accent2>
        <a:srgbClr val="238196"/>
      </a:accent2>
      <a:accent3>
        <a:srgbClr val="C55422"/>
      </a:accent3>
      <a:accent4>
        <a:srgbClr val="FFB400"/>
      </a:accent4>
      <a:accent5>
        <a:srgbClr val="2C6937"/>
      </a:accent5>
      <a:accent6>
        <a:srgbClr val="911A5B"/>
      </a:accent6>
      <a:hlink>
        <a:srgbClr val="085280"/>
      </a:hlink>
      <a:folHlink>
        <a:srgbClr val="911A5B"/>
      </a:folHlink>
    </a:clrScheme>
    <a:fontScheme name="Fannie Mae Brand 2.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Aft>
            <a:spcPts val="12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s">
  <a:themeElements>
    <a:clrScheme name="Fannie Mae Color Palette 2">
      <a:dk1>
        <a:srgbClr val="121212"/>
      </a:dk1>
      <a:lt1>
        <a:srgbClr val="FFFFFF"/>
      </a:lt1>
      <a:dk2>
        <a:srgbClr val="05304D"/>
      </a:dk2>
      <a:lt2>
        <a:srgbClr val="EDEBE9"/>
      </a:lt2>
      <a:accent1>
        <a:srgbClr val="085280"/>
      </a:accent1>
      <a:accent2>
        <a:srgbClr val="238196"/>
      </a:accent2>
      <a:accent3>
        <a:srgbClr val="C55422"/>
      </a:accent3>
      <a:accent4>
        <a:srgbClr val="FFB400"/>
      </a:accent4>
      <a:accent5>
        <a:srgbClr val="2C6937"/>
      </a:accent5>
      <a:accent6>
        <a:srgbClr val="911A5B"/>
      </a:accent6>
      <a:hlink>
        <a:srgbClr val="085280"/>
      </a:hlink>
      <a:folHlink>
        <a:srgbClr val="911A5B"/>
      </a:folHlink>
    </a:clrScheme>
    <a:fontScheme name="Fannie Mae Brand 2.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Aft>
            <a:spcPts val="12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HAC Style Gu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564"/>
      </a:accent1>
      <a:accent2>
        <a:srgbClr val="F1B92A"/>
      </a:accent2>
      <a:accent3>
        <a:srgbClr val="A9C23F"/>
      </a:accent3>
      <a:accent4>
        <a:srgbClr val="748393"/>
      </a:accent4>
      <a:accent5>
        <a:srgbClr val="EB5C63"/>
      </a:accent5>
      <a:accent6>
        <a:srgbClr val="D7865D"/>
      </a:accent6>
      <a:hlink>
        <a:srgbClr val="034564"/>
      </a:hlink>
      <a:folHlink>
        <a:srgbClr val="F1B92A"/>
      </a:folHlink>
    </a:clrScheme>
    <a:fontScheme name="Custom 1">
      <a:majorFont>
        <a:latin typeface="Oswald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C Style and Branding Guide Template.pptx" id="{8F4191DC-2AA6-4B63-8C51-C4092C24DEA6}" vid="{31727F21-9C65-431B-AD1E-3E09A3C0A1EB}"/>
    </a:ext>
  </a:extLst>
</a:theme>
</file>

<file path=ppt/theme/theme9.xml><?xml version="1.0" encoding="utf-8"?>
<a:theme xmlns:a="http://schemas.openxmlformats.org/drawingml/2006/main" name="1_Office Theme">
  <a:themeElements>
    <a:clrScheme name="HAC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648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92653C5114048BB4062E7F62A0BF3" ma:contentTypeVersion="0" ma:contentTypeDescription="Create a new document." ma:contentTypeScope="" ma:versionID="806e9ae6c0a9d723136bd0019c8751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e1dc27185869094906a168146f8b23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39FCE-1F6A-4936-873D-E9A3DF893B02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1FE181-3CDD-4D38-B635-85564E28B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F104685-7DF6-40D0-9696-8EBE0F519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 Screen FHFA Template</Template>
  <TotalTime>207</TotalTime>
  <Words>784</Words>
  <Application>Microsoft Office PowerPoint</Application>
  <PresentationFormat>Widescreen</PresentationFormat>
  <Paragraphs>112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Calibri</vt:lpstr>
      <vt:lpstr>Calibri Light</vt:lpstr>
      <vt:lpstr>Lato</vt:lpstr>
      <vt:lpstr>Merriweather Sans</vt:lpstr>
      <vt:lpstr>Montserrat</vt:lpstr>
      <vt:lpstr>Oswald SemiBold</vt:lpstr>
      <vt:lpstr>Source Sans Pro</vt:lpstr>
      <vt:lpstr>Times New Roman</vt:lpstr>
      <vt:lpstr>FHFA_Brand</vt:lpstr>
      <vt:lpstr>Light Background</vt:lpstr>
      <vt:lpstr>Custom Design</vt:lpstr>
      <vt:lpstr>Dark Background</vt:lpstr>
      <vt:lpstr>Dividers</vt:lpstr>
      <vt:lpstr>Cover and closing slides</vt:lpstr>
      <vt:lpstr>Content slides</vt:lpstr>
      <vt:lpstr>Office Theme</vt:lpstr>
      <vt:lpstr>1_Office Theme</vt:lpstr>
      <vt:lpstr>1_Content slides</vt:lpstr>
      <vt:lpstr>2_Office Theme</vt:lpstr>
      <vt:lpstr>PowerPoint Presentation</vt:lpstr>
      <vt:lpstr>Rural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 Business Lending 2018-2021</vt:lpstr>
      <vt:lpstr>PowerPoint Presentation</vt:lpstr>
      <vt:lpstr>PowerPoint Presentation</vt:lpstr>
      <vt:lpstr>PowerPoint Presentation</vt:lpstr>
      <vt:lpstr>PowerPoint Presentation</vt:lpstr>
      <vt:lpstr>FHFA Duty to Serve Rural Listening Session</vt:lpstr>
      <vt:lpstr>PowerPoint Presentation</vt:lpstr>
      <vt:lpstr>2025-2027 Rural DTS Plans</vt:lpstr>
      <vt:lpstr>USDA Section 515 Preservation</vt:lpstr>
      <vt:lpstr>USDA Section 515 Preservation (cont.)</vt:lpstr>
      <vt:lpstr>Equity Investments in CDFIs</vt:lpstr>
      <vt:lpstr>Housing in Native Communities</vt:lpstr>
      <vt:lpstr>Heirs’ Property</vt:lpstr>
      <vt:lpstr>Housing in Colonias</vt:lpstr>
      <vt:lpstr>Low Baselines and Goals That Do Not Scale Year-Over-Year</vt:lpstr>
      <vt:lpstr>Broader Rural Goals Not Attached to HNRRs or HNRPs</vt:lpstr>
      <vt:lpstr>2024 Duty to Serve Public Listening Sessions</vt:lpstr>
      <vt:lpstr>2024 Duty to Serve Public Listening Sessions</vt:lpstr>
      <vt:lpstr>2024 Duty to Serve Public Listening Sessions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Short, Phuong</dc:creator>
  <cp:lastModifiedBy>Short, Phuong</cp:lastModifiedBy>
  <cp:revision>5</cp:revision>
  <cp:lastPrinted>2013-12-17T19:19:44Z</cp:lastPrinted>
  <dcterms:created xsi:type="dcterms:W3CDTF">2023-07-17T12:51:51Z</dcterms:created>
  <dcterms:modified xsi:type="dcterms:W3CDTF">2024-07-15T13:55:32Z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0x01010028092653C5114048BB4062E7F62A0BF3</vt:lpwstr>
  </property>
  <property fmtid="{D5CDD505-2E9C-101B-9397-08002B2CF9AE}" pid="3" name="ArticulateGUID">
    <vt:lpwstr>7C4E1635-F270-419D-9743-12C579EA28C3</vt:lpwstr>
  </property>
  <property fmtid="{D5CDD505-2E9C-101B-9397-08002B2CF9AE}" pid="4" name="ArticulatePath">
    <vt:lpwstr>Template_Stone Background</vt:lpwstr>
  </property>
</Properties>
</file>