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6" r:id="rId7"/>
    <p:sldId id="267" r:id="rId8"/>
    <p:sldId id="268" r:id="rId9"/>
    <p:sldId id="269" r:id="rId10"/>
    <p:sldId id="270" r:id="rId11"/>
    <p:sldId id="262" r:id="rId12"/>
    <p:sldId id="263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Montserrat" panose="00000500000000000000" pitchFamily="2" charset="0"/>
      <p:regular r:id="rId20"/>
      <p:bold r:id="rId21"/>
    </p:embeddedFont>
    <p:embeddedFont>
      <p:font typeface="Montserrat Classic" panose="020B0604020202020204" charset="0"/>
      <p:regular r:id="rId22"/>
    </p:embeddedFont>
    <p:embeddedFont>
      <p:font typeface="Montserrat Classic Bold" panose="020B0604020202020204" charset="0"/>
      <p:regular r:id="rId23"/>
      <p:bold r:id="rId24"/>
    </p:embeddedFont>
    <p:embeddedFont>
      <p:font typeface="Montserrat Extra-Bold" panose="020B0604020202020204" charset="0"/>
      <p:regular r:id="rId25"/>
      <p:bold r:id="rId26"/>
    </p:embeddedFont>
    <p:embeddedFont>
      <p:font typeface="Oswald Bold" pitchFamily="2" charset="0"/>
      <p:regular r:id="rId27"/>
      <p:bold r:id="rId28"/>
    </p:embeddedFont>
    <p:embeddedFont>
      <p:font typeface="Oswald Medium" pitchFamily="2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754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21" Type="http://schemas.openxmlformats.org/officeDocument/2006/relationships/font" Target="fonts/font8.fntdata"/><Relationship Id="rId34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theme" Target="theme/theme1.xml"/><Relationship Id="rId37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customXml" Target="../customXml/item2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presProps" Target="presProps.xml"/><Relationship Id="rId35" Type="http://schemas.openxmlformats.org/officeDocument/2006/relationships/customXml" Target="../customXml/item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nce George" userId="90d50ba0-6b4e-47dc-a6e4-4fa553af1807" providerId="ADAL" clId="{C5445845-4E73-4D74-AE16-D547607D053B}"/>
    <pc:docChg chg="custSel delSld modSld">
      <pc:chgData name="Lance George" userId="90d50ba0-6b4e-47dc-a6e4-4fa553af1807" providerId="ADAL" clId="{C5445845-4E73-4D74-AE16-D547607D053B}" dt="2021-07-08T13:34:35.542" v="78" actId="47"/>
      <pc:docMkLst>
        <pc:docMk/>
      </pc:docMkLst>
      <pc:sldChg chg="delSp modSp mod">
        <pc:chgData name="Lance George" userId="90d50ba0-6b4e-47dc-a6e4-4fa553af1807" providerId="ADAL" clId="{C5445845-4E73-4D74-AE16-D547607D053B}" dt="2021-07-08T13:34:01.495" v="72" actId="20577"/>
        <pc:sldMkLst>
          <pc:docMk/>
          <pc:sldMk cId="0" sldId="257"/>
        </pc:sldMkLst>
        <pc:spChg chg="del topLvl">
          <ac:chgData name="Lance George" userId="90d50ba0-6b4e-47dc-a6e4-4fa553af1807" providerId="ADAL" clId="{C5445845-4E73-4D74-AE16-D547607D053B}" dt="2021-07-08T13:33:18.311" v="0" actId="478"/>
          <ac:spMkLst>
            <pc:docMk/>
            <pc:sldMk cId="0" sldId="257"/>
            <ac:spMk id="10" creationId="{00000000-0000-0000-0000-000000000000}"/>
          </ac:spMkLst>
        </pc:spChg>
        <pc:spChg chg="del topLvl">
          <ac:chgData name="Lance George" userId="90d50ba0-6b4e-47dc-a6e4-4fa553af1807" providerId="ADAL" clId="{C5445845-4E73-4D74-AE16-D547607D053B}" dt="2021-07-08T13:33:22.190" v="1" actId="478"/>
          <ac:spMkLst>
            <pc:docMk/>
            <pc:sldMk cId="0" sldId="257"/>
            <ac:spMk id="11" creationId="{00000000-0000-0000-0000-000000000000}"/>
          </ac:spMkLst>
        </pc:spChg>
        <pc:spChg chg="mod">
          <ac:chgData name="Lance George" userId="90d50ba0-6b4e-47dc-a6e4-4fa553af1807" providerId="ADAL" clId="{C5445845-4E73-4D74-AE16-D547607D053B}" dt="2021-07-08T13:34:01.495" v="72" actId="20577"/>
          <ac:spMkLst>
            <pc:docMk/>
            <pc:sldMk cId="0" sldId="257"/>
            <ac:spMk id="13" creationId="{00000000-0000-0000-0000-000000000000}"/>
          </ac:spMkLst>
        </pc:spChg>
        <pc:spChg chg="mod">
          <ac:chgData name="Lance George" userId="90d50ba0-6b4e-47dc-a6e4-4fa553af1807" providerId="ADAL" clId="{C5445845-4E73-4D74-AE16-D547607D053B}" dt="2021-07-08T13:33:36.478" v="4" actId="1076"/>
          <ac:spMkLst>
            <pc:docMk/>
            <pc:sldMk cId="0" sldId="257"/>
            <ac:spMk id="14" creationId="{00000000-0000-0000-0000-000000000000}"/>
          </ac:spMkLst>
        </pc:spChg>
        <pc:grpChg chg="del">
          <ac:chgData name="Lance George" userId="90d50ba0-6b4e-47dc-a6e4-4fa553af1807" providerId="ADAL" clId="{C5445845-4E73-4D74-AE16-D547607D053B}" dt="2021-07-08T13:33:18.311" v="0" actId="478"/>
          <ac:grpSpMkLst>
            <pc:docMk/>
            <pc:sldMk cId="0" sldId="257"/>
            <ac:grpSpMk id="9" creationId="{00000000-0000-0000-0000-000000000000}"/>
          </ac:grpSpMkLst>
        </pc:grpChg>
      </pc:sldChg>
      <pc:sldChg chg="del">
        <pc:chgData name="Lance George" userId="90d50ba0-6b4e-47dc-a6e4-4fa553af1807" providerId="ADAL" clId="{C5445845-4E73-4D74-AE16-D547607D053B}" dt="2021-07-08T13:34:15.746" v="73" actId="47"/>
        <pc:sldMkLst>
          <pc:docMk/>
          <pc:sldMk cId="0" sldId="260"/>
        </pc:sldMkLst>
      </pc:sldChg>
      <pc:sldChg chg="del">
        <pc:chgData name="Lance George" userId="90d50ba0-6b4e-47dc-a6e4-4fa553af1807" providerId="ADAL" clId="{C5445845-4E73-4D74-AE16-D547607D053B}" dt="2021-07-08T13:34:17.693" v="74" actId="47"/>
        <pc:sldMkLst>
          <pc:docMk/>
          <pc:sldMk cId="0" sldId="261"/>
        </pc:sldMkLst>
      </pc:sldChg>
      <pc:sldChg chg="del">
        <pc:chgData name="Lance George" userId="90d50ba0-6b4e-47dc-a6e4-4fa553af1807" providerId="ADAL" clId="{C5445845-4E73-4D74-AE16-D547607D053B}" dt="2021-07-08T13:34:35.542" v="78" actId="47"/>
        <pc:sldMkLst>
          <pc:docMk/>
          <pc:sldMk cId="0" sldId="264"/>
        </pc:sldMkLst>
      </pc:sldChg>
      <pc:sldChg chg="del">
        <pc:chgData name="Lance George" userId="90d50ba0-6b4e-47dc-a6e4-4fa553af1807" providerId="ADAL" clId="{C5445845-4E73-4D74-AE16-D547607D053B}" dt="2021-07-08T13:34:20.017" v="75" actId="47"/>
        <pc:sldMkLst>
          <pc:docMk/>
          <pc:sldMk cId="3275069825" sldId="271"/>
        </pc:sldMkLst>
      </pc:sldChg>
      <pc:sldChg chg="del">
        <pc:chgData name="Lance George" userId="90d50ba0-6b4e-47dc-a6e4-4fa553af1807" providerId="ADAL" clId="{C5445845-4E73-4D74-AE16-D547607D053B}" dt="2021-07-08T13:34:21.824" v="76" actId="47"/>
        <pc:sldMkLst>
          <pc:docMk/>
          <pc:sldMk cId="330685524" sldId="272"/>
        </pc:sldMkLst>
      </pc:sldChg>
      <pc:sldChg chg="del">
        <pc:chgData name="Lance George" userId="90d50ba0-6b4e-47dc-a6e4-4fa553af1807" providerId="ADAL" clId="{C5445845-4E73-4D74-AE16-D547607D053B}" dt="2021-07-08T13:34:30.339" v="77" actId="47"/>
        <pc:sldMkLst>
          <pc:docMk/>
          <pc:sldMk cId="3131833206" sldId="27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08193-D7F6-4B6F-A17F-27D8CD48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FC1DD-D8A0-43F2-BC35-28F16F1F6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110C9-C8BB-4269-8790-EC4C097D3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7ACF5-BBFB-45FE-9D1A-65648389595E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CC498-763F-44D0-8854-715A94EE5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6866-AD2F-4C00-A7F9-5777BCB63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77461-80DD-47D9-B4CF-4799D131E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7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ED6C35-CD6A-4E43-BE60-1B0C52A1C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7ACF5-BBFB-45FE-9D1A-65648389595E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A35FCC-F7AB-49E0-8BEE-1FBB6A628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AD85C-951D-437B-B6A9-C9C467DC0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77461-80DD-47D9-B4CF-4799D131E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99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E3E0C-FD9A-4208-9FAB-658E818FA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C32D73-9071-4F5F-B131-3F488CEB61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F7C0C-5AD1-4DB4-A6D0-65700BFBB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7ACF5-BBFB-45FE-9D1A-65648389595E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D425C-F960-4BA8-8D8B-653330182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E6865-F207-48F4-BB64-6D534372C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77461-80DD-47D9-B4CF-4799D131E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80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51" r:id="rId3"/>
    <p:sldLayoutId id="2147483652" r:id="rId4"/>
    <p:sldLayoutId id="2147483653" r:id="rId5"/>
    <p:sldLayoutId id="2147483654" r:id="rId6"/>
    <p:sldLayoutId id="2147483662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17EE74-847A-4F04-8528-033CD8620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1DF07-F4A0-4FB6-AB5F-DAEEB2160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B3FC8-64C7-437C-932B-0197BAC8A4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7ACF5-BBFB-45FE-9D1A-65648389595E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45039-D9B7-4FAD-A7E4-721FB63505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5585A6-3B07-48A1-985A-3AA7873D5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77461-80DD-47D9-B4CF-4799D131E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586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49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76025"/>
            <a:ext cx="14759508" cy="4705613"/>
            <a:chOff x="0" y="190500"/>
            <a:chExt cx="19679344" cy="6274151"/>
          </a:xfrm>
        </p:grpSpPr>
        <p:sp>
          <p:nvSpPr>
            <p:cNvPr id="3" name="TextBox 3"/>
            <p:cNvSpPr txBox="1"/>
            <p:nvPr/>
          </p:nvSpPr>
          <p:spPr>
            <a:xfrm>
              <a:off x="0" y="190500"/>
              <a:ext cx="19679344" cy="37959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110"/>
                </a:lnSpc>
              </a:pPr>
              <a:r>
                <a:rPr lang="en-US" sz="10999" spc="263">
                  <a:solidFill>
                    <a:srgbClr val="FFFFFF"/>
                  </a:solidFill>
                  <a:latin typeface="Montserrat Extra-Bold"/>
                </a:rPr>
                <a:t>A ‘DUTY’ TO SERVE</a:t>
              </a:r>
            </a:p>
            <a:p>
              <a:pPr>
                <a:lnSpc>
                  <a:spcPts val="11109"/>
                </a:lnSpc>
              </a:pPr>
              <a:r>
                <a:rPr lang="en-US" sz="11000" spc="264">
                  <a:solidFill>
                    <a:srgbClr val="FFFFFF"/>
                  </a:solidFill>
                  <a:latin typeface="Montserrat Extra-Bold"/>
                </a:rPr>
                <a:t>RURAL AMERICA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032726"/>
              <a:ext cx="19679344" cy="1431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500" spc="175">
                  <a:solidFill>
                    <a:srgbClr val="FFFFFF"/>
                  </a:solidFill>
                  <a:latin typeface="Montserrat Classic"/>
                </a:rPr>
                <a:t>What Do Fannie Mae and Freddie Mac's DTS Plans Mean for Rural Communities?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47001" y="1028700"/>
            <a:ext cx="1457529" cy="1995195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810856" y="8296578"/>
            <a:ext cx="16303215" cy="1259728"/>
            <a:chOff x="0" y="0"/>
            <a:chExt cx="21737620" cy="1679638"/>
          </a:xfrm>
        </p:grpSpPr>
        <p:sp>
          <p:nvSpPr>
            <p:cNvPr id="7" name="TextBox 7"/>
            <p:cNvSpPr txBox="1"/>
            <p:nvPr/>
          </p:nvSpPr>
          <p:spPr>
            <a:xfrm>
              <a:off x="0" y="467148"/>
              <a:ext cx="21737620" cy="716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900">
                  <a:solidFill>
                    <a:srgbClr val="A6A6A6"/>
                  </a:solidFill>
                  <a:latin typeface="Oswald Bold"/>
                </a:rPr>
                <a:t>Housing Assistance Council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810732" y="1262443"/>
              <a:ext cx="18116157" cy="417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31"/>
                </a:lnSpc>
              </a:pPr>
              <a:r>
                <a:rPr lang="en-US" sz="1875" spc="187">
                  <a:solidFill>
                    <a:srgbClr val="A6A6A6"/>
                  </a:solidFill>
                  <a:latin typeface="Montserrat Classic"/>
                </a:rPr>
                <a:t>50 YEARS FOR RURAL AMERICA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810732" y="-38100"/>
              <a:ext cx="18116157" cy="417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31"/>
                </a:lnSpc>
              </a:pPr>
              <a:r>
                <a:rPr lang="en-US" sz="1875" spc="187">
                  <a:solidFill>
                    <a:srgbClr val="A6A6A6"/>
                  </a:solidFill>
                  <a:latin typeface="Montserrat Classic"/>
                </a:rPr>
                <a:t>EST 1971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66792" y="3674425"/>
            <a:ext cx="17311129" cy="1212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>
                <a:solidFill>
                  <a:srgbClr val="FFFFFF"/>
                </a:solidFill>
                <a:latin typeface="Montserrat Extra-Bold"/>
              </a:rPr>
              <a:t>Where Do We Go From Here?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060425" y="8728975"/>
            <a:ext cx="773365" cy="1058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60634" y="1727266"/>
            <a:ext cx="15366732" cy="4411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endParaRPr/>
          </a:p>
          <a:p>
            <a:pPr algn="ctr">
              <a:lnSpc>
                <a:spcPts val="10800"/>
              </a:lnSpc>
            </a:pPr>
            <a:endParaRPr/>
          </a:p>
          <a:p>
            <a:pPr algn="ctr">
              <a:lnSpc>
                <a:spcPts val="13200"/>
              </a:lnSpc>
            </a:pPr>
            <a:r>
              <a:rPr lang="en-US" sz="9000" u="sng">
                <a:solidFill>
                  <a:srgbClr val="034564"/>
                </a:solidFill>
                <a:latin typeface="Montserrat Extra-Bold"/>
              </a:rPr>
              <a:t>www.ruralhome.org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032004" y="2027708"/>
            <a:ext cx="1392040" cy="19055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8057"/>
            <a:ext cx="14115585" cy="3639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599"/>
              </a:lnSpc>
            </a:pPr>
            <a:r>
              <a:rPr lang="en-US" sz="8000">
                <a:solidFill>
                  <a:srgbClr val="6D8856"/>
                </a:solidFill>
                <a:latin typeface="Montserrat Extra-Bold"/>
              </a:rPr>
              <a:t>What We Know;</a:t>
            </a:r>
            <a:r>
              <a:rPr lang="en-US" sz="7999">
                <a:solidFill>
                  <a:srgbClr val="6D8856"/>
                </a:solidFill>
                <a:latin typeface="Montserrat Extra-Bold"/>
              </a:rPr>
              <a:t> </a:t>
            </a:r>
          </a:p>
          <a:p>
            <a:pPr>
              <a:lnSpc>
                <a:spcPts val="9599"/>
              </a:lnSpc>
            </a:pPr>
            <a:r>
              <a:rPr lang="en-US" sz="7999">
                <a:solidFill>
                  <a:srgbClr val="6D8856"/>
                </a:solidFill>
                <a:latin typeface="Montserrat Extra-Bold"/>
              </a:rPr>
              <a:t>What We Don't; and,</a:t>
            </a:r>
          </a:p>
          <a:p>
            <a:pPr>
              <a:lnSpc>
                <a:spcPts val="9600"/>
              </a:lnSpc>
            </a:pPr>
            <a:r>
              <a:rPr lang="en-US" sz="7999">
                <a:solidFill>
                  <a:srgbClr val="6D8856"/>
                </a:solidFill>
                <a:latin typeface="Montserrat Extra-Bold"/>
              </a:rPr>
              <a:t>What We Want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28700" y="4303889"/>
            <a:ext cx="3615959" cy="1869639"/>
            <a:chOff x="0" y="0"/>
            <a:chExt cx="4821279" cy="2492852"/>
          </a:xfrm>
        </p:grpSpPr>
        <p:sp>
          <p:nvSpPr>
            <p:cNvPr id="4" name="TextBox 4"/>
            <p:cNvSpPr txBox="1"/>
            <p:nvPr/>
          </p:nvSpPr>
          <p:spPr>
            <a:xfrm>
              <a:off x="0" y="1879654"/>
              <a:ext cx="4821279" cy="6131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20"/>
                </a:lnSpc>
              </a:pPr>
              <a:r>
                <a:rPr lang="en-US" sz="2800">
                  <a:solidFill>
                    <a:srgbClr val="2C453E"/>
                  </a:solidFill>
                  <a:latin typeface="Montserrat"/>
                </a:rPr>
                <a:t>Rural DTS context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821279" cy="1420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00"/>
                </a:lnSpc>
              </a:pPr>
              <a:r>
                <a:rPr lang="en-US" sz="7000">
                  <a:solidFill>
                    <a:srgbClr val="6D8856">
                      <a:alpha val="24706"/>
                    </a:srgbClr>
                  </a:solidFill>
                  <a:latin typeface="Montserrat Classic Bold"/>
                </a:rPr>
                <a:t>01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213378" y="4303889"/>
            <a:ext cx="3615959" cy="2860239"/>
            <a:chOff x="0" y="0"/>
            <a:chExt cx="4821279" cy="3813652"/>
          </a:xfrm>
        </p:grpSpPr>
        <p:sp>
          <p:nvSpPr>
            <p:cNvPr id="7" name="TextBox 7"/>
            <p:cNvSpPr txBox="1"/>
            <p:nvPr/>
          </p:nvSpPr>
          <p:spPr>
            <a:xfrm>
              <a:off x="0" y="1879654"/>
              <a:ext cx="4821279" cy="19339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20"/>
                </a:lnSpc>
              </a:pPr>
              <a:r>
                <a:rPr lang="en-US" sz="2800">
                  <a:solidFill>
                    <a:srgbClr val="2C453E"/>
                  </a:solidFill>
                  <a:latin typeface="Montserrat"/>
                </a:rPr>
                <a:t>What have the GSE's done in the rural market?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4821279" cy="1420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00"/>
                </a:lnSpc>
              </a:pPr>
              <a:r>
                <a:rPr lang="en-US" sz="7000">
                  <a:solidFill>
                    <a:srgbClr val="6D8856">
                      <a:alpha val="24706"/>
                    </a:srgbClr>
                  </a:solidFill>
                  <a:latin typeface="Montserrat Classic Bold"/>
                </a:rPr>
                <a:t>02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027382" y="4293157"/>
            <a:ext cx="3615959" cy="2619241"/>
            <a:chOff x="-4821279" y="-14309"/>
            <a:chExt cx="4821279" cy="3492320"/>
          </a:xfrm>
        </p:grpSpPr>
        <p:sp>
          <p:nvSpPr>
            <p:cNvPr id="13" name="TextBox 13"/>
            <p:cNvSpPr txBox="1"/>
            <p:nvPr/>
          </p:nvSpPr>
          <p:spPr>
            <a:xfrm>
              <a:off x="-4821279" y="1525853"/>
              <a:ext cx="4821279" cy="1952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20"/>
                </a:lnSpc>
              </a:pPr>
              <a:r>
                <a:rPr lang="en-US" sz="2800" dirty="0">
                  <a:solidFill>
                    <a:srgbClr val="2C453E"/>
                  </a:solidFill>
                  <a:latin typeface="Montserrat"/>
                </a:rPr>
                <a:t>What should the GSEs and FHFA being doing?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-4821279" y="-14309"/>
              <a:ext cx="4821279" cy="14254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00"/>
                </a:lnSpc>
              </a:pPr>
              <a:r>
                <a:rPr lang="en-US" sz="7000" dirty="0">
                  <a:solidFill>
                    <a:srgbClr val="6D8856">
                      <a:alpha val="24706"/>
                    </a:srgbClr>
                  </a:solidFill>
                  <a:latin typeface="Montserrat Classic Bold"/>
                </a:rPr>
                <a:t>03</a:t>
              </a: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060425" y="8728975"/>
            <a:ext cx="773365" cy="1058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66792" y="1641214"/>
            <a:ext cx="17311129" cy="4861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7999">
                <a:solidFill>
                  <a:srgbClr val="FFFFFF"/>
                </a:solidFill>
                <a:latin typeface="Montserrat Extra-Bold"/>
              </a:rPr>
              <a:t>Duty to Serve</a:t>
            </a:r>
          </a:p>
          <a:p>
            <a:pPr>
              <a:lnSpc>
                <a:spcPts val="9599"/>
              </a:lnSpc>
            </a:pPr>
            <a:r>
              <a:rPr lang="en-US" sz="7999">
                <a:solidFill>
                  <a:srgbClr val="FFFFFF"/>
                </a:solidFill>
                <a:latin typeface="Montserrat Extra-Bold"/>
              </a:rPr>
              <a:t> </a:t>
            </a:r>
          </a:p>
          <a:p>
            <a:pPr>
              <a:lnSpc>
                <a:spcPts val="9599"/>
              </a:lnSpc>
            </a:pPr>
            <a:r>
              <a:rPr lang="en-US" sz="7999">
                <a:solidFill>
                  <a:srgbClr val="FFFFFF"/>
                </a:solidFill>
                <a:latin typeface="Montserrat Extra-Bold"/>
              </a:rPr>
              <a:t>Rural Context</a:t>
            </a:r>
          </a:p>
          <a:p>
            <a:pPr>
              <a:lnSpc>
                <a:spcPts val="9600"/>
              </a:lnSpc>
            </a:pPr>
            <a:endParaRPr lang="en-US" sz="7999">
              <a:solidFill>
                <a:srgbClr val="FFFFFF"/>
              </a:solidFill>
              <a:latin typeface="Montserrat Extra-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135122" y="7930214"/>
            <a:ext cx="773365" cy="1058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97358" y="1641214"/>
            <a:ext cx="17311129" cy="1210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>
                <a:solidFill>
                  <a:srgbClr val="FFFFFF"/>
                </a:solidFill>
                <a:latin typeface="Montserrat Extra-Bold"/>
              </a:rPr>
              <a:t>The GSEs in Rural America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060425" y="8728975"/>
            <a:ext cx="773365" cy="1058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9CFB3D-294D-48FF-AAE3-C242D9D51F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84" t="33194" r="14687" b="35278"/>
          <a:stretch/>
        </p:blipFill>
        <p:spPr>
          <a:xfrm>
            <a:off x="1471612" y="1414463"/>
            <a:ext cx="13958888" cy="3243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85D9A5-0E7D-4111-99C7-00EF070CA2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28" t="23750" r="14844" b="51389"/>
          <a:stretch/>
        </p:blipFill>
        <p:spPr>
          <a:xfrm>
            <a:off x="1471610" y="5786438"/>
            <a:ext cx="13958889" cy="25574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C74228-B1B4-42D7-B163-AB4026E4D794}"/>
              </a:ext>
            </a:extLst>
          </p:cNvPr>
          <p:cNvSpPr txBox="1"/>
          <p:nvPr/>
        </p:nvSpPr>
        <p:spPr>
          <a:xfrm>
            <a:off x="2407442" y="400050"/>
            <a:ext cx="604361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50" b="1">
                <a:solidFill>
                  <a:schemeClr val="accent1">
                    <a:lumMod val="75000"/>
                  </a:schemeClr>
                </a:solidFill>
                <a:latin typeface="Oswald Medium" pitchFamily="2" charset="0"/>
              </a:rPr>
              <a:t>Fannie Mae, 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7F9206-986B-4A85-87B3-ABDD9CDF1105}"/>
              </a:ext>
            </a:extLst>
          </p:cNvPr>
          <p:cNvSpPr txBox="1"/>
          <p:nvPr/>
        </p:nvSpPr>
        <p:spPr>
          <a:xfrm>
            <a:off x="2064542" y="4866501"/>
            <a:ext cx="604361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50" b="1">
                <a:solidFill>
                  <a:schemeClr val="accent1">
                    <a:lumMod val="75000"/>
                  </a:schemeClr>
                </a:solidFill>
                <a:latin typeface="Oswald Medium" pitchFamily="2" charset="0"/>
              </a:rPr>
              <a:t>Freddie Mac, 2020</a:t>
            </a:r>
          </a:p>
        </p:txBody>
      </p:sp>
    </p:spTree>
    <p:extLst>
      <p:ext uri="{BB962C8B-B14F-4D97-AF65-F5344CB8AC3E}">
        <p14:creationId xmlns:p14="http://schemas.microsoft.com/office/powerpoint/2010/main" val="327882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820362FE-BEAD-4925-BC61-D1B82B04E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868" y="128016"/>
            <a:ext cx="13542264" cy="1003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0362FE-BEAD-4925-BC61-D1B82B04E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2868" y="128016"/>
            <a:ext cx="13542264" cy="1003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6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0362FE-BEAD-4925-BC61-D1B82B04E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7968" y="128016"/>
            <a:ext cx="13432064" cy="1003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2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0362FE-BEAD-4925-BC61-D1B82B04E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7968" y="128017"/>
            <a:ext cx="13432064" cy="1003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65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045E0B0F3E9D4CBF6C5018A41D81D1" ma:contentTypeVersion="3" ma:contentTypeDescription="Create a new document." ma:contentTypeScope="" ma:versionID="3590a4e458905c45ef1ceac0885775c1">
  <xsd:schema xmlns:xsd="http://www.w3.org/2001/XMLSchema" xmlns:xs="http://www.w3.org/2001/XMLSchema" xmlns:p="http://schemas.microsoft.com/office/2006/metadata/properties" xmlns:ns1="http://schemas.microsoft.com/sharepoint/v3" xmlns:ns2="946b7fcb-b6b4-4ef2-be73-dba3a580ace5" xmlns:ns3="054c2eff-e66d-4d5e-80b6-2379bad19f6c" targetNamespace="http://schemas.microsoft.com/office/2006/metadata/properties" ma:root="true" ma:fieldsID="869e85712159980e0a74c6dbbf526c18" ns1:_="" ns2:_="" ns3:_="">
    <xsd:import namespace="http://schemas.microsoft.com/sharepoint/v3"/>
    <xsd:import namespace="946b7fcb-b6b4-4ef2-be73-dba3a580ace5"/>
    <xsd:import namespace="054c2eff-e66d-4d5e-80b6-2379bad19f6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endEmailAlert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6b7fcb-b6b4-4ef2-be73-dba3a580ace5" elementFormDefault="qualified">
    <xsd:import namespace="http://schemas.microsoft.com/office/2006/documentManagement/types"/>
    <xsd:import namespace="http://schemas.microsoft.com/office/infopath/2007/PartnerControls"/>
    <xsd:element name="SendEmailAlert" ma:index="10" nillable="true" ma:displayName="SendEmailAlert" ma:default="1" ma:description="A flag to control the Email Alerts for the page. If set to true, an email alert will be sent out provided the Email Alerts feature is turned on." ma:internalName="SendEmailAlert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4c2eff-e66d-4d5e-80b6-2379bad19f6c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SendEmailAlert xmlns="946b7fcb-b6b4-4ef2-be73-dba3a580ace5">true</SendEmailAlert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577BC048-CFEB-4D4E-AB72-9C68E7F817ED}"/>
</file>

<file path=customXml/itemProps2.xml><?xml version="1.0" encoding="utf-8"?>
<ds:datastoreItem xmlns:ds="http://schemas.openxmlformats.org/officeDocument/2006/customXml" ds:itemID="{39026C8D-137D-4CCE-A8F3-E6516184259E}"/>
</file>

<file path=customXml/itemProps3.xml><?xml version="1.0" encoding="utf-8"?>
<ds:datastoreItem xmlns:ds="http://schemas.openxmlformats.org/officeDocument/2006/customXml" ds:itemID="{148A4B0C-79EB-4DB4-8F32-CC4E07C818C8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101</Words>
  <Application>Microsoft Office PowerPoint</Application>
  <PresentationFormat>Custom</PresentationFormat>
  <Paragraphs>25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Montserrat Extra-Bold</vt:lpstr>
      <vt:lpstr>Calibri Light</vt:lpstr>
      <vt:lpstr>Montserrat Classic</vt:lpstr>
      <vt:lpstr>Arial</vt:lpstr>
      <vt:lpstr>Oswald Bold</vt:lpstr>
      <vt:lpstr>Montserrat Classic Bold</vt:lpstr>
      <vt:lpstr>Montserrat</vt:lpstr>
      <vt:lpstr>Calibri</vt:lpstr>
      <vt:lpstr>Oswald Medium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HAC OMB Reclassification</dc:title>
  <cp:lastModifiedBy>Lance George</cp:lastModifiedBy>
  <cp:revision>1</cp:revision>
  <dcterms:created xsi:type="dcterms:W3CDTF">2006-08-16T00:00:00Z</dcterms:created>
  <dcterms:modified xsi:type="dcterms:W3CDTF">2021-07-08T13:34:41Z</dcterms:modified>
  <dc:identifier>DAEiUpGXg_M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0x01010041045E0B0F3E9D4CBF6C5018A41D81D1</vt:lpwstr>
  </property>
</Properties>
</file>