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harts/chart1.xml" ContentType="application/vnd.openxmlformats-officedocument.drawingml.chart+xml"/>
  <Override PartName="/ppt/charts/style1.xml" ContentType="application/vnd.ms-office.chartstyle+xml"/>
  <Override PartName="/ppt/theme/theme2.xml" ContentType="application/vnd.openxmlformats-officedocument.theme+xml"/>
  <Override PartName="/ppt/theme/theme3.xml" ContentType="application/vnd.openxmlformats-officedocument.them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494" r:id="rId2"/>
    <p:sldId id="629" r:id="rId3"/>
    <p:sldId id="266" r:id="rId4"/>
    <p:sldId id="531" r:id="rId5"/>
    <p:sldId id="631" r:id="rId6"/>
    <p:sldId id="618" r:id="rId7"/>
    <p:sldId id="533" r:id="rId8"/>
    <p:sldId id="614" r:id="rId9"/>
    <p:sldId id="546" r:id="rId10"/>
    <p:sldId id="590" r:id="rId11"/>
    <p:sldId id="395" r:id="rId12"/>
    <p:sldId id="577" r:id="rId13"/>
    <p:sldId id="578" r:id="rId14"/>
    <p:sldId id="622" r:id="rId15"/>
    <p:sldId id="632" r:id="rId16"/>
    <p:sldId id="633" r:id="rId17"/>
    <p:sldId id="579" r:id="rId18"/>
    <p:sldId id="581" r:id="rId19"/>
    <p:sldId id="616" r:id="rId20"/>
    <p:sldId id="584" r:id="rId21"/>
    <p:sldId id="628" r:id="rId22"/>
    <p:sldId id="489" r:id="rId23"/>
  </p:sldIdLst>
  <p:sldSz cx="9144000" cy="6858000" type="letter"/>
  <p:notesSz cx="7010400" cy="9296400"/>
  <p:defaultTextStyle>
    <a:defPPr>
      <a:defRPr lang="en-US"/>
    </a:defPPr>
    <a:lvl1pPr algn="l" rtl="0" fontAlgn="base">
      <a:spcBef>
        <a:spcPct val="0"/>
      </a:spcBef>
      <a:spcAft>
        <a:spcPct val="0"/>
      </a:spcAft>
      <a:defRPr sz="1200" kern="1200">
        <a:solidFill>
          <a:schemeClr val="tx1"/>
        </a:solidFill>
        <a:latin typeface="Tahoma" pitchFamily="34" charset="0"/>
        <a:ea typeface="+mn-ea"/>
        <a:cs typeface="+mn-cs"/>
      </a:defRPr>
    </a:lvl1pPr>
    <a:lvl2pPr marL="457200" algn="l" rtl="0" fontAlgn="base">
      <a:spcBef>
        <a:spcPct val="0"/>
      </a:spcBef>
      <a:spcAft>
        <a:spcPct val="0"/>
      </a:spcAft>
      <a:defRPr sz="1200" kern="1200">
        <a:solidFill>
          <a:schemeClr val="tx1"/>
        </a:solidFill>
        <a:latin typeface="Tahoma" pitchFamily="34" charset="0"/>
        <a:ea typeface="+mn-ea"/>
        <a:cs typeface="+mn-cs"/>
      </a:defRPr>
    </a:lvl2pPr>
    <a:lvl3pPr marL="914400" algn="l" rtl="0" fontAlgn="base">
      <a:spcBef>
        <a:spcPct val="0"/>
      </a:spcBef>
      <a:spcAft>
        <a:spcPct val="0"/>
      </a:spcAft>
      <a:defRPr sz="1200" kern="1200">
        <a:solidFill>
          <a:schemeClr val="tx1"/>
        </a:solidFill>
        <a:latin typeface="Tahoma" pitchFamily="34" charset="0"/>
        <a:ea typeface="+mn-ea"/>
        <a:cs typeface="+mn-cs"/>
      </a:defRPr>
    </a:lvl3pPr>
    <a:lvl4pPr marL="1371600" algn="l" rtl="0" fontAlgn="base">
      <a:spcBef>
        <a:spcPct val="0"/>
      </a:spcBef>
      <a:spcAft>
        <a:spcPct val="0"/>
      </a:spcAft>
      <a:defRPr sz="1200" kern="1200">
        <a:solidFill>
          <a:schemeClr val="tx1"/>
        </a:solidFill>
        <a:latin typeface="Tahoma" pitchFamily="34" charset="0"/>
        <a:ea typeface="+mn-ea"/>
        <a:cs typeface="+mn-cs"/>
      </a:defRPr>
    </a:lvl4pPr>
    <a:lvl5pPr marL="1828800" algn="l" rtl="0" fontAlgn="base">
      <a:spcBef>
        <a:spcPct val="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Tahoma" pitchFamily="34" charset="0"/>
        <a:ea typeface="+mn-ea"/>
        <a:cs typeface="+mn-cs"/>
      </a:defRPr>
    </a:lvl6pPr>
    <a:lvl7pPr marL="2743200" algn="l" defTabSz="914400" rtl="0" eaLnBrk="1" latinLnBrk="0" hangingPunct="1">
      <a:defRPr sz="1200" kern="1200">
        <a:solidFill>
          <a:schemeClr val="tx1"/>
        </a:solidFill>
        <a:latin typeface="Tahoma" pitchFamily="34" charset="0"/>
        <a:ea typeface="+mn-ea"/>
        <a:cs typeface="+mn-cs"/>
      </a:defRPr>
    </a:lvl7pPr>
    <a:lvl8pPr marL="3200400" algn="l" defTabSz="914400" rtl="0" eaLnBrk="1" latinLnBrk="0" hangingPunct="1">
      <a:defRPr sz="1200" kern="1200">
        <a:solidFill>
          <a:schemeClr val="tx1"/>
        </a:solidFill>
        <a:latin typeface="Tahoma" pitchFamily="34" charset="0"/>
        <a:ea typeface="+mn-ea"/>
        <a:cs typeface="+mn-cs"/>
      </a:defRPr>
    </a:lvl8pPr>
    <a:lvl9pPr marL="3657600" algn="l" defTabSz="914400" rtl="0" eaLnBrk="1" latinLnBrk="0" hangingPunct="1">
      <a:defRPr sz="1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0066"/>
    <a:srgbClr val="3366FF"/>
    <a:srgbClr val="000099"/>
    <a:srgbClr val="990000"/>
    <a:srgbClr val="FFCC00"/>
    <a:srgbClr val="FF99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82" autoAdjust="0"/>
    <p:restoredTop sz="94532" autoAdjust="0"/>
  </p:normalViewPr>
  <p:slideViewPr>
    <p:cSldViewPr>
      <p:cViewPr varScale="1">
        <p:scale>
          <a:sx n="70" d="100"/>
          <a:sy n="70" d="100"/>
        </p:scale>
        <p:origin x="135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90" d="100"/>
        <a:sy n="90" d="100"/>
      </p:scale>
      <p:origin x="0" y="0"/>
    </p:cViewPr>
  </p:sorterViewPr>
  <p:notesViewPr>
    <p:cSldViewPr>
      <p:cViewPr>
        <p:scale>
          <a:sx n="100" d="100"/>
          <a:sy n="100" d="100"/>
        </p:scale>
        <p:origin x="-192" y="-72"/>
      </p:cViewPr>
      <p:guideLst>
        <p:guide orient="horz" pos="2927"/>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https://usosc.sharepoint.com/sites/pdrive/Shared%20Documents/DOT.Outreach/2302c/volume%20char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Sheet1!$C$1</c:f>
              <c:strCache>
                <c:ptCount val="1"/>
                <c:pt idx="0">
                  <c:v>All Prohibited Personnel Practice Cases Received</c:v>
                </c:pt>
              </c:strCache>
            </c:strRef>
          </c:tx>
          <c:spPr>
            <a:solidFill>
              <a:schemeClr val="tx2"/>
            </a:solidFill>
            <a:ln>
              <a:solidFill>
                <a:schemeClr val="tx2"/>
              </a:solidFill>
            </a:ln>
            <a:effectLst/>
          </c:spPr>
          <c:invertIfNegative val="0"/>
          <c:dLbls>
            <c:dLbl>
              <c:idx val="2"/>
              <c:layout>
                <c:manualLayout>
                  <c:x val="0"/>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79-46CB-B3CB-DFD45C4A437C}"/>
                </c:ext>
              </c:extLst>
            </c:dLbl>
            <c:dLbl>
              <c:idx val="6"/>
              <c:layout>
                <c:manualLayout>
                  <c:x val="0"/>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79-46CB-B3CB-DFD45C4A437C}"/>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Sheet1!$C$2:$C$9</c:f>
              <c:strCache>
                <c:ptCount val="8"/>
                <c:pt idx="0">
                  <c:v>FY 2009</c:v>
                </c:pt>
                <c:pt idx="1">
                  <c:v>FY 2010</c:v>
                </c:pt>
                <c:pt idx="2">
                  <c:v>FY 2011</c:v>
                </c:pt>
                <c:pt idx="3">
                  <c:v>FY 2012</c:v>
                </c:pt>
                <c:pt idx="4">
                  <c:v>FY 2013</c:v>
                </c:pt>
                <c:pt idx="5">
                  <c:v>FY 2014</c:v>
                </c:pt>
                <c:pt idx="6">
                  <c:v>FY 2015</c:v>
                </c:pt>
                <c:pt idx="7">
                  <c:v>FY 2016</c:v>
                </c:pt>
              </c:strCache>
            </c:strRef>
          </c:cat>
          <c:val>
            <c:numRef>
              <c:f>Sheet1!$D$2:$D$9</c:f>
              <c:numCache>
                <c:formatCode>General</c:formatCode>
                <c:ptCount val="8"/>
                <c:pt idx="0">
                  <c:v>2453</c:v>
                </c:pt>
                <c:pt idx="1">
                  <c:v>2415</c:v>
                </c:pt>
                <c:pt idx="2">
                  <c:v>2580</c:v>
                </c:pt>
                <c:pt idx="3">
                  <c:v>2960</c:v>
                </c:pt>
                <c:pt idx="4">
                  <c:v>2930</c:v>
                </c:pt>
                <c:pt idx="5">
                  <c:v>3356</c:v>
                </c:pt>
                <c:pt idx="6">
                  <c:v>4051</c:v>
                </c:pt>
                <c:pt idx="7">
                  <c:v>4124</c:v>
                </c:pt>
              </c:numCache>
            </c:numRef>
          </c:val>
          <c:extLst>
            <c:ext xmlns:c16="http://schemas.microsoft.com/office/drawing/2014/chart" uri="{C3380CC4-5D6E-409C-BE32-E72D297353CC}">
              <c16:uniqueId val="{00000002-0479-46CB-B3CB-DFD45C4A437C}"/>
            </c:ext>
          </c:extLst>
        </c:ser>
        <c:dLbls>
          <c:showLegendKey val="0"/>
          <c:showVal val="0"/>
          <c:showCatName val="0"/>
          <c:showSerName val="0"/>
          <c:showPercent val="0"/>
          <c:showBubbleSize val="0"/>
        </c:dLbls>
        <c:gapWidth val="150"/>
        <c:axId val="30492160"/>
        <c:axId val="30494080"/>
      </c:barChart>
      <c:catAx>
        <c:axId val="30492160"/>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0494080"/>
        <c:crosses val="autoZero"/>
        <c:auto val="1"/>
        <c:lblAlgn val="ctr"/>
        <c:lblOffset val="100"/>
        <c:noMultiLvlLbl val="0"/>
      </c:catAx>
      <c:valAx>
        <c:axId val="30494080"/>
        <c:scaling>
          <c:orientation val="minMax"/>
          <c:max val="4750"/>
          <c:min val="0"/>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0492160"/>
        <c:crosses val="autoZero"/>
        <c:crossBetween val="between"/>
        <c:majorUnit val="500"/>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1" name="Rectangle 3"/>
          <p:cNvSpPr>
            <a:spLocks noGrp="1" noChangeArrowheads="1"/>
          </p:cNvSpPr>
          <p:nvPr>
            <p:ph type="dt" sz="quarter" idx="1"/>
          </p:nvPr>
        </p:nvSpPr>
        <p:spPr bwMode="auto">
          <a:xfrm>
            <a:off x="3971753" y="0"/>
            <a:ext cx="3038649"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816487F3-1F32-4FE7-90BB-A6291B2D76A2}" type="datetime7">
              <a:rPr lang="en-US"/>
              <a:pPr>
                <a:defRPr/>
              </a:pPr>
              <a:t>Sep-17</a:t>
            </a:fld>
            <a:endParaRPr lang="en-US" dirty="0"/>
          </a:p>
        </p:txBody>
      </p:sp>
      <p:sp>
        <p:nvSpPr>
          <p:cNvPr id="83972" name="Rectangle 4"/>
          <p:cNvSpPr>
            <a:spLocks noGrp="1" noChangeArrowheads="1"/>
          </p:cNvSpPr>
          <p:nvPr>
            <p:ph type="ftr" sz="quarter" idx="2"/>
          </p:nvPr>
        </p:nvSpPr>
        <p:spPr bwMode="auto">
          <a:xfrm>
            <a:off x="0" y="8831264"/>
            <a:ext cx="3038649"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3" name="Rectangle 5"/>
          <p:cNvSpPr>
            <a:spLocks noGrp="1" noChangeArrowheads="1"/>
          </p:cNvSpPr>
          <p:nvPr>
            <p:ph type="sldNum" sz="quarter" idx="3"/>
          </p:nvPr>
        </p:nvSpPr>
        <p:spPr bwMode="auto">
          <a:xfrm>
            <a:off x="3971753" y="8831264"/>
            <a:ext cx="3038649"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AB4A0B42-5B86-425C-BD20-18A5E9285DE8}" type="slidenum">
              <a:rPr lang="en-US"/>
              <a:pPr>
                <a:defRPr/>
              </a:pPr>
              <a:t>‹#›</a:t>
            </a:fld>
            <a:endParaRPr lang="en-US" dirty="0"/>
          </a:p>
        </p:txBody>
      </p:sp>
    </p:spTree>
    <p:extLst>
      <p:ext uri="{BB962C8B-B14F-4D97-AF65-F5344CB8AC3E}">
        <p14:creationId xmlns:p14="http://schemas.microsoft.com/office/powerpoint/2010/main" val="4050985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59" name="Rectangle 3"/>
          <p:cNvSpPr>
            <a:spLocks noGrp="1" noChangeArrowheads="1"/>
          </p:cNvSpPr>
          <p:nvPr>
            <p:ph type="dt" idx="1"/>
          </p:nvPr>
        </p:nvSpPr>
        <p:spPr bwMode="auto">
          <a:xfrm>
            <a:off x="3971753" y="0"/>
            <a:ext cx="3038649"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C8680B53-E992-48C6-81D3-D46693E5EF9B}" type="datetime7">
              <a:rPr lang="en-US"/>
              <a:pPr>
                <a:defRPr/>
              </a:pPr>
              <a:t>Sep-17</a:t>
            </a:fld>
            <a:endParaRPr lang="en-US" dirty="0"/>
          </a:p>
        </p:txBody>
      </p:sp>
      <p:sp>
        <p:nvSpPr>
          <p:cNvPr id="27652" name="Rectangle 4"/>
          <p:cNvSpPr>
            <a:spLocks noGrp="1" noRot="1" noChangeAspect="1" noChangeArrowheads="1" noTextEdit="1"/>
          </p:cNvSpPr>
          <p:nvPr>
            <p:ph type="sldImg" idx="2"/>
          </p:nvPr>
        </p:nvSpPr>
        <p:spPr bwMode="auto">
          <a:xfrm>
            <a:off x="1184275" y="698500"/>
            <a:ext cx="4646613"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934722" y="4416427"/>
            <a:ext cx="5140960" cy="4181475"/>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31264"/>
            <a:ext cx="3038649"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63" name="Rectangle 7"/>
          <p:cNvSpPr>
            <a:spLocks noGrp="1" noChangeArrowheads="1"/>
          </p:cNvSpPr>
          <p:nvPr>
            <p:ph type="sldNum" sz="quarter" idx="5"/>
          </p:nvPr>
        </p:nvSpPr>
        <p:spPr bwMode="auto">
          <a:xfrm>
            <a:off x="3971753" y="8831264"/>
            <a:ext cx="3038649"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7FF45AF7-25A5-4A7C-B593-C192F83D8E6E}" type="slidenum">
              <a:rPr lang="en-US"/>
              <a:pPr>
                <a:defRPr/>
              </a:pPr>
              <a:t>‹#›</a:t>
            </a:fld>
            <a:endParaRPr lang="en-US" dirty="0"/>
          </a:p>
        </p:txBody>
      </p:sp>
    </p:spTree>
    <p:extLst>
      <p:ext uri="{BB962C8B-B14F-4D97-AF65-F5344CB8AC3E}">
        <p14:creationId xmlns:p14="http://schemas.microsoft.com/office/powerpoint/2010/main" val="60496954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rgbClr val="000099"/>
        </a:solidFill>
        <a:latin typeface="Century Gothic"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5A547F13-1AF5-4883-A687-E8BC02BA3803}"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11ECC6F5-F585-4063-8B62-15C8DDDB61BF}"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2DEC9611-288F-4CF2-A272-5866048AA1C9}"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7B06BA64-743D-4F3C-9983-F3C5E421CFBB}"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a:t>
            </a:r>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i="1" u="sng" dirty="0" smtClean="0"/>
          </a:p>
          <a:p>
            <a:endParaRPr lang="en-US" altLang="en-US" b="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77841F55-5290-45E7-9323-66717A07B0B4}"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2D50C08A-441F-4723-A2D9-80136FAB0B16}"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C8680B53-E992-48C6-81D3-D46693E5EF9B}" type="datetime7">
              <a:rPr lang="en-US" smtClean="0"/>
              <a:pPr>
                <a:defRPr/>
              </a:pPr>
              <a:t>Sep-17</a:t>
            </a:fld>
            <a:endParaRPr lang="en-US" dirty="0"/>
          </a:p>
        </p:txBody>
      </p:sp>
      <p:sp>
        <p:nvSpPr>
          <p:cNvPr id="5" name="Slide Number Placeholder 4"/>
          <p:cNvSpPr>
            <a:spLocks noGrp="1"/>
          </p:cNvSpPr>
          <p:nvPr>
            <p:ph type="sldNum" sz="quarter" idx="11"/>
          </p:nvPr>
        </p:nvSpPr>
        <p:spPr/>
        <p:txBody>
          <a:bodyPr/>
          <a:lstStyle/>
          <a:p>
            <a:pPr>
              <a:defRPr/>
            </a:pPr>
            <a:fld id="{7FF45AF7-25A5-4A7C-B593-C192F83D8E6E}" type="slidenum">
              <a:rPr lang="en-US" smtClean="0"/>
              <a:pPr>
                <a:defRPr/>
              </a:pPr>
              <a:t>2</a:t>
            </a:fld>
            <a:endParaRPr lang="en-US" dirty="0"/>
          </a:p>
        </p:txBody>
      </p:sp>
    </p:spTree>
    <p:extLst>
      <p:ext uri="{BB962C8B-B14F-4D97-AF65-F5344CB8AC3E}">
        <p14:creationId xmlns:p14="http://schemas.microsoft.com/office/powerpoint/2010/main" val="50566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F4945710-BE89-4A80-981C-B1722356EA81}"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 in new matters received</a:t>
            </a:r>
            <a:r>
              <a:rPr lang="en-US" baseline="0" dirty="0" smtClean="0"/>
              <a:t> driven primarily by new PPP complaints.  </a:t>
            </a:r>
          </a:p>
          <a:p>
            <a:endParaRPr lang="en-US" baseline="0" dirty="0" smtClean="0"/>
          </a:p>
          <a:p>
            <a:r>
              <a:rPr lang="en-US" baseline="0" dirty="0" smtClean="0"/>
              <a:t>OSC received 6054 new matters in FY16 and as you can see over 4000 of those complaints were PPP complaints.  </a:t>
            </a:r>
          </a:p>
          <a:p>
            <a:endParaRPr lang="en-US" baseline="0" dirty="0" smtClean="0"/>
          </a:p>
          <a:p>
            <a:r>
              <a:rPr lang="en-US" baseline="0" dirty="0" smtClean="0"/>
              <a:t>Again, this is about a 68% increase since 2009 and a 41% increase in last three years.</a:t>
            </a:r>
            <a:endParaRPr lang="en-US" dirty="0"/>
          </a:p>
        </p:txBody>
      </p:sp>
      <p:sp>
        <p:nvSpPr>
          <p:cNvPr id="4" name="Slide Number Placeholder 3"/>
          <p:cNvSpPr>
            <a:spLocks noGrp="1"/>
          </p:cNvSpPr>
          <p:nvPr>
            <p:ph type="sldNum" sz="quarter" idx="10"/>
          </p:nvPr>
        </p:nvSpPr>
        <p:spPr/>
        <p:txBody>
          <a:bodyPr/>
          <a:lstStyle/>
          <a:p>
            <a:fld id="{B0766037-3D0A-4343-A8BC-FCB3DFDE4F1E}" type="slidenum">
              <a:rPr lang="en-US" smtClean="0"/>
              <a:t>5</a:t>
            </a:fld>
            <a:endParaRPr lang="en-US" dirty="0"/>
          </a:p>
        </p:txBody>
      </p:sp>
    </p:spTree>
    <p:extLst>
      <p:ext uri="{BB962C8B-B14F-4D97-AF65-F5344CB8AC3E}">
        <p14:creationId xmlns:p14="http://schemas.microsoft.com/office/powerpoint/2010/main" val="147549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Complainant is a former employee of the Department of the Army.  In August 2011, she entered into a settlement agreement regarding an EEO matter.  She subsequently filed a complaint with OSC alleging that a clause in the settlement agreement with the agency violated 5 U.S.C. § 2302(b)(13).  </a:t>
            </a:r>
            <a:r>
              <a:rPr lang="en-US" altLang="en-US" b="1" dirty="0" smtClean="0"/>
              <a:t>More specifically, the clause in the agreement stated that the Complainant agreed to cease and desist from blogging about any U.S. Army organization and to cease sending complaints to the Office of Personnel Management, OSC and the Department of Defense</a:t>
            </a:r>
            <a:r>
              <a:rPr lang="en-US" altLang="en-US" dirty="0" smtClean="0"/>
              <a:t>.  OSC reviewed the settlement agreement, determined that the clause violated 5 U.S.C. § 2302(b)(13), and sought corrective action in the matter.  Agency issued a memorandum to modify the settlement agreement wherein the agency agreed that the aforementioned clause is void and unenforceable.  </a:t>
            </a:r>
          </a:p>
          <a:p>
            <a:endParaRPr lang="en-US" altLang="en-US" dirty="0" smtClean="0"/>
          </a:p>
        </p:txBody>
      </p:sp>
      <p:sp>
        <p:nvSpPr>
          <p:cNvPr id="3072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E97DD148-2C5A-41EC-A74D-D9E687D5CB46}"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E4077B52-1FE8-4B86-A594-EF9B5398D98E}" type="slidenum">
              <a:rPr kumimoji="0" lang="en-US" altLang="en-US" smtClean="0">
                <a:solidFill>
                  <a:schemeClr val="tx1"/>
                </a:solidFill>
                <a:latin typeface="Times New Roman" pitchFamily="18" charset="0"/>
              </a:rPr>
              <a:pPr>
                <a:spcBef>
                  <a:spcPct val="0"/>
                </a:spcBef>
              </a:pPr>
              <a:t>10</a:t>
            </a:fld>
            <a:endParaRPr kumimoji="0" lang="en-US" altLang="en-US" dirty="0" smtClean="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3863D54E-CED3-4F9B-A619-1E6FD768477A}"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1747" name="Rectangle 1026"/>
          <p:cNvSpPr>
            <a:spLocks noGrp="1" noRot="1" noChangeAspect="1" noChangeArrowheads="1" noTextEdit="1"/>
          </p:cNvSpPr>
          <p:nvPr>
            <p:ph type="sldImg"/>
          </p:nvPr>
        </p:nvSpPr>
        <p:spPr>
          <a:ln/>
        </p:spPr>
      </p:sp>
      <p:sp>
        <p:nvSpPr>
          <p:cNvPr id="317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CB2B74E4-A66D-4607-949E-6AC40640C7E3}"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F77FAB02-E52D-4755-8CB6-962320831BFB}"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982" eaLnBrk="0" hangingPunct="0">
              <a:spcBef>
                <a:spcPct val="30000"/>
              </a:spcBef>
              <a:defRPr kumimoji="1" sz="1200">
                <a:solidFill>
                  <a:srgbClr val="000099"/>
                </a:solidFill>
                <a:latin typeface="Century Gothic" pitchFamily="34" charset="0"/>
              </a:defRPr>
            </a:lvl1pPr>
            <a:lvl2pPr marL="742855" indent="-285714" defTabSz="926982" eaLnBrk="0" hangingPunct="0">
              <a:spcBef>
                <a:spcPct val="30000"/>
              </a:spcBef>
              <a:defRPr kumimoji="1" sz="1200">
                <a:solidFill>
                  <a:schemeClr val="tx1"/>
                </a:solidFill>
                <a:latin typeface="Arial" pitchFamily="34" charset="0"/>
              </a:defRPr>
            </a:lvl2pPr>
            <a:lvl3pPr marL="1142855" indent="-228571" defTabSz="926982" eaLnBrk="0" hangingPunct="0">
              <a:spcBef>
                <a:spcPct val="30000"/>
              </a:spcBef>
              <a:defRPr kumimoji="1" sz="1200">
                <a:solidFill>
                  <a:schemeClr val="tx1"/>
                </a:solidFill>
                <a:latin typeface="Arial" pitchFamily="34" charset="0"/>
              </a:defRPr>
            </a:lvl3pPr>
            <a:lvl4pPr marL="1599996" indent="-228571" defTabSz="926982" eaLnBrk="0" hangingPunct="0">
              <a:spcBef>
                <a:spcPct val="30000"/>
              </a:spcBef>
              <a:defRPr kumimoji="1" sz="1200">
                <a:solidFill>
                  <a:schemeClr val="tx1"/>
                </a:solidFill>
                <a:latin typeface="Arial" pitchFamily="34" charset="0"/>
              </a:defRPr>
            </a:lvl4pPr>
            <a:lvl5pPr marL="2057137" indent="-228571" defTabSz="926982" eaLnBrk="0" hangingPunct="0">
              <a:spcBef>
                <a:spcPct val="30000"/>
              </a:spcBef>
              <a:defRPr kumimoji="1" sz="1200">
                <a:solidFill>
                  <a:schemeClr val="tx1"/>
                </a:solidFill>
                <a:latin typeface="Arial" pitchFamily="34" charset="0"/>
              </a:defRPr>
            </a:lvl5pPr>
            <a:lvl6pPr marL="2514279" indent="-228571" defTabSz="926982" eaLnBrk="0" fontAlgn="base" hangingPunct="0">
              <a:spcBef>
                <a:spcPct val="30000"/>
              </a:spcBef>
              <a:spcAft>
                <a:spcPct val="0"/>
              </a:spcAft>
              <a:defRPr kumimoji="1" sz="1200">
                <a:solidFill>
                  <a:schemeClr val="tx1"/>
                </a:solidFill>
                <a:latin typeface="Arial" pitchFamily="34" charset="0"/>
              </a:defRPr>
            </a:lvl6pPr>
            <a:lvl7pPr marL="2971421" indent="-228571" defTabSz="926982" eaLnBrk="0" fontAlgn="base" hangingPunct="0">
              <a:spcBef>
                <a:spcPct val="30000"/>
              </a:spcBef>
              <a:spcAft>
                <a:spcPct val="0"/>
              </a:spcAft>
              <a:defRPr kumimoji="1" sz="1200">
                <a:solidFill>
                  <a:schemeClr val="tx1"/>
                </a:solidFill>
                <a:latin typeface="Arial" pitchFamily="34" charset="0"/>
              </a:defRPr>
            </a:lvl7pPr>
            <a:lvl8pPr marL="3428563" indent="-228571" defTabSz="926982" eaLnBrk="0" fontAlgn="base" hangingPunct="0">
              <a:spcBef>
                <a:spcPct val="30000"/>
              </a:spcBef>
              <a:spcAft>
                <a:spcPct val="0"/>
              </a:spcAft>
              <a:defRPr kumimoji="1" sz="1200">
                <a:solidFill>
                  <a:schemeClr val="tx1"/>
                </a:solidFill>
                <a:latin typeface="Arial" pitchFamily="34" charset="0"/>
              </a:defRPr>
            </a:lvl8pPr>
            <a:lvl9pPr marL="3885704" indent="-228571" defTabSz="926982"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8398EBCE-5C64-4084-A582-333B792A3740}" type="datetime7">
              <a:rPr kumimoji="0" lang="en-US" altLang="en-US" smtClean="0">
                <a:solidFill>
                  <a:schemeClr val="tx1"/>
                </a:solidFill>
                <a:latin typeface="Times New Roman" pitchFamily="18" charset="0"/>
              </a:rPr>
              <a:pPr>
                <a:spcBef>
                  <a:spcPct val="0"/>
                </a:spcBef>
              </a:pPr>
              <a:t>Sep-17</a:t>
            </a:fld>
            <a:endParaRPr kumimoji="0" lang="en-US" altLang="en-US" dirty="0" smtClean="0">
              <a:solidFill>
                <a:schemeClr val="tx1"/>
              </a:solidFill>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smtClean="0"/>
              <a:t>NOTES</a:t>
            </a:r>
            <a:r>
              <a:rPr lang="en-US" altLang="en-US" b="1"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defRPr/>
              </a:pPr>
              <a:endParaRPr lang="en-US" altLang="en-US" dirty="0" smtClean="0"/>
            </a:p>
          </p:txBody>
        </p:sp>
      </p:grpSp>
      <p:sp>
        <p:nvSpPr>
          <p:cNvPr id="7690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69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0D46E6EC-9007-4253-B380-1CAE2235CC14}" type="datetime7">
              <a:rPr lang="en-US"/>
              <a:pPr>
                <a:defRPr/>
              </a:pPr>
              <a:t>Sep-17</a:t>
            </a:fld>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dirty="0">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latin typeface="+mn-lt"/>
              </a:defRPr>
            </a:lvl1pPr>
          </a:lstStyle>
          <a:p>
            <a:pPr>
              <a:defRPr/>
            </a:pPr>
            <a:fld id="{94F1059B-DD7A-4E27-BE8F-6F2B5BAF5AE5}" type="slidenum">
              <a:rPr lang="en-US"/>
              <a:pPr>
                <a:defRPr/>
              </a:pPr>
              <a:t>‹#›</a:t>
            </a:fld>
            <a:endParaRPr lang="en-US" dirty="0"/>
          </a:p>
        </p:txBody>
      </p:sp>
    </p:spTree>
    <p:extLst>
      <p:ext uri="{BB962C8B-B14F-4D97-AF65-F5344CB8AC3E}">
        <p14:creationId xmlns:p14="http://schemas.microsoft.com/office/powerpoint/2010/main" val="3170915571"/>
      </p:ext>
    </p:extLst>
  </p:cSld>
  <p:clrMapOvr>
    <a:masterClrMapping/>
  </p:clrMapOvr>
  <p:transition spd="med">
    <p:random/>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80A1E7D4-1B25-496E-8703-744F549070FA}" type="datetime7">
              <a:rPr lang="en-US"/>
              <a:pPr>
                <a:defRPr/>
              </a:pPr>
              <a:t>Sep-17</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0F43424-EDD8-4161-858F-44C0F42CF93F}" type="slidenum">
              <a:rPr lang="en-US"/>
              <a:pPr>
                <a:defRPr/>
              </a:pPr>
              <a:t>‹#›</a:t>
            </a:fld>
            <a:endParaRPr lang="en-US" dirty="0"/>
          </a:p>
        </p:txBody>
      </p:sp>
    </p:spTree>
    <p:extLst>
      <p:ext uri="{BB962C8B-B14F-4D97-AF65-F5344CB8AC3E}">
        <p14:creationId xmlns:p14="http://schemas.microsoft.com/office/powerpoint/2010/main" val="534469770"/>
      </p:ext>
    </p:extLst>
  </p:cSld>
  <p:clrMapOvr>
    <a:masterClrMapping/>
  </p:clrMapOvr>
  <p:transition spd="med">
    <p:random/>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1828800" cy="52974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762000"/>
            <a:ext cx="5334000" cy="52974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C7A3670B-AE85-452C-BDEE-99DA759EB1AC}" type="datetime7">
              <a:rPr lang="en-US"/>
              <a:pPr>
                <a:defRPr/>
              </a:pPr>
              <a:t>Sep-17</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4F699E9-CF10-4AEA-85CC-E92354606826}" type="slidenum">
              <a:rPr lang="en-US"/>
              <a:pPr>
                <a:defRPr/>
              </a:pPr>
              <a:t>‹#›</a:t>
            </a:fld>
            <a:endParaRPr lang="en-US" dirty="0"/>
          </a:p>
        </p:txBody>
      </p:sp>
    </p:spTree>
    <p:extLst>
      <p:ext uri="{BB962C8B-B14F-4D97-AF65-F5344CB8AC3E}">
        <p14:creationId xmlns:p14="http://schemas.microsoft.com/office/powerpoint/2010/main" val="2310826354"/>
      </p:ext>
    </p:extLst>
  </p:cSld>
  <p:clrMapOvr>
    <a:masterClrMapping/>
  </p:clrMapOvr>
  <p:transition spd="med">
    <p:random/>
    <p:sndAc>
      <p:stSnd>
        <p:snd r:embed="rId1" name="TYP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307263" cy="100488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1981200"/>
            <a:ext cx="7275512" cy="4078288"/>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fld id="{EBD4F2A2-4CE0-40DE-B68B-69566CE8410C}" type="datetime7">
              <a:rPr lang="en-US"/>
              <a:pPr>
                <a:defRPr/>
              </a:pPr>
              <a:t>Sep-17</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DE05F69A-DB82-45E5-B013-B0890ABABEA7}" type="slidenum">
              <a:rPr lang="en-US"/>
              <a:pPr>
                <a:defRPr/>
              </a:pPr>
              <a:t>‹#›</a:t>
            </a:fld>
            <a:endParaRPr lang="en-US" dirty="0"/>
          </a:p>
        </p:txBody>
      </p:sp>
    </p:spTree>
    <p:extLst>
      <p:ext uri="{BB962C8B-B14F-4D97-AF65-F5344CB8AC3E}">
        <p14:creationId xmlns:p14="http://schemas.microsoft.com/office/powerpoint/2010/main" val="1879095765"/>
      </p:ext>
    </p:extLst>
  </p:cSld>
  <p:clrMapOvr>
    <a:masterClrMapping/>
  </p:clrMapOvr>
  <p:transition spd="med">
    <p:random/>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E1F70958-88AF-4078-A8F6-2E002C9C11A0}" type="datetime7">
              <a:rPr lang="en-US"/>
              <a:pPr>
                <a:defRPr/>
              </a:pPr>
              <a:t>Sep-17</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7552196-F478-462F-B2B5-CAC14B5B97C0}" type="slidenum">
              <a:rPr lang="en-US"/>
              <a:pPr>
                <a:defRPr/>
              </a:pPr>
              <a:t>‹#›</a:t>
            </a:fld>
            <a:endParaRPr lang="en-US" dirty="0"/>
          </a:p>
        </p:txBody>
      </p:sp>
    </p:spTree>
    <p:extLst>
      <p:ext uri="{BB962C8B-B14F-4D97-AF65-F5344CB8AC3E}">
        <p14:creationId xmlns:p14="http://schemas.microsoft.com/office/powerpoint/2010/main" val="468213368"/>
      </p:ext>
    </p:extLst>
  </p:cSld>
  <p:clrMapOvr>
    <a:masterClrMapping/>
  </p:clrMapOvr>
  <p:transition spd="med">
    <p:random/>
    <p:sndAc>
      <p:stSnd>
        <p:snd r:embed="rId1" name="TYPE.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50F35A88-226B-4991-AE7F-CCE8DA0D009B}" type="datetime7">
              <a:rPr lang="en-US"/>
              <a:pPr>
                <a:defRPr/>
              </a:pPr>
              <a:t>Sep-17</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649ED282-AE90-4124-8775-A06BA1932AE2}" type="slidenum">
              <a:rPr lang="en-US"/>
              <a:pPr>
                <a:defRPr/>
              </a:pPr>
              <a:t>‹#›</a:t>
            </a:fld>
            <a:endParaRPr lang="en-US" dirty="0"/>
          </a:p>
        </p:txBody>
      </p:sp>
    </p:spTree>
    <p:extLst>
      <p:ext uri="{BB962C8B-B14F-4D97-AF65-F5344CB8AC3E}">
        <p14:creationId xmlns:p14="http://schemas.microsoft.com/office/powerpoint/2010/main" val="1974116340"/>
      </p:ext>
    </p:extLst>
  </p:cSld>
  <p:clrMapOvr>
    <a:masterClrMapping/>
  </p:clrMapOvr>
  <p:transition spd="med">
    <p:random/>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1981200"/>
            <a:ext cx="3560762"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5850" y="1981200"/>
            <a:ext cx="3562350"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792D987F-204A-485F-A00E-0017FEA686CF}" type="datetime7">
              <a:rPr lang="en-US"/>
              <a:pPr>
                <a:defRPr/>
              </a:pPr>
              <a:t>Sep-17</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074A83B-8828-47DE-AABE-44622D0D5BA6}" type="slidenum">
              <a:rPr lang="en-US"/>
              <a:pPr>
                <a:defRPr/>
              </a:pPr>
              <a:t>‹#›</a:t>
            </a:fld>
            <a:endParaRPr lang="en-US" dirty="0"/>
          </a:p>
        </p:txBody>
      </p:sp>
    </p:spTree>
    <p:extLst>
      <p:ext uri="{BB962C8B-B14F-4D97-AF65-F5344CB8AC3E}">
        <p14:creationId xmlns:p14="http://schemas.microsoft.com/office/powerpoint/2010/main" val="3311717415"/>
      </p:ext>
    </p:extLst>
  </p:cSld>
  <p:clrMapOvr>
    <a:masterClrMapping/>
  </p:clrMapOvr>
  <p:transition spd="med">
    <p:random/>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AD850B5C-B5BE-459A-B23F-AE200989B335}" type="datetime7">
              <a:rPr lang="en-US"/>
              <a:pPr>
                <a:defRPr/>
              </a:pPr>
              <a:t>Sep-17</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D7A5CF82-1E1A-416B-82A1-DB41B8B3A6F1}" type="slidenum">
              <a:rPr lang="en-US"/>
              <a:pPr>
                <a:defRPr/>
              </a:pPr>
              <a:t>‹#›</a:t>
            </a:fld>
            <a:endParaRPr lang="en-US" dirty="0"/>
          </a:p>
        </p:txBody>
      </p:sp>
    </p:spTree>
    <p:extLst>
      <p:ext uri="{BB962C8B-B14F-4D97-AF65-F5344CB8AC3E}">
        <p14:creationId xmlns:p14="http://schemas.microsoft.com/office/powerpoint/2010/main" val="2306958607"/>
      </p:ext>
    </p:extLst>
  </p:cSld>
  <p:clrMapOvr>
    <a:masterClrMapping/>
  </p:clrMapOvr>
  <p:transition spd="med">
    <p:random/>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866" y="304800"/>
            <a:ext cx="7307263" cy="1004888"/>
          </a:xfrm>
        </p:spPr>
        <p:txBody>
          <a:bodyPr/>
          <a:lstStyle/>
          <a:p>
            <a:r>
              <a:rPr lang="en-US" dirty="0" smtClean="0"/>
              <a:t>Click to edit Master title style</a:t>
            </a:r>
            <a:endParaRPr lang="en-US" dirty="0"/>
          </a:p>
        </p:txBody>
      </p:sp>
      <p:sp>
        <p:nvSpPr>
          <p:cNvPr id="3" name="Rectangle 11"/>
          <p:cNvSpPr>
            <a:spLocks noGrp="1" noChangeArrowheads="1"/>
          </p:cNvSpPr>
          <p:nvPr>
            <p:ph type="dt" sz="half" idx="10"/>
          </p:nvPr>
        </p:nvSpPr>
        <p:spPr>
          <a:ln/>
        </p:spPr>
        <p:txBody>
          <a:bodyPr/>
          <a:lstStyle>
            <a:lvl1pPr>
              <a:defRPr/>
            </a:lvl1pPr>
          </a:lstStyle>
          <a:p>
            <a:pPr>
              <a:defRPr/>
            </a:pPr>
            <a:fld id="{F5215948-B5A2-4298-B06F-6D17179C5846}" type="datetime7">
              <a:rPr lang="en-US"/>
              <a:pPr>
                <a:defRPr/>
              </a:pPr>
              <a:t>Sep-17</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56DD2CE5-A8C9-4215-8E40-46B8850716AB}" type="slidenum">
              <a:rPr lang="en-US"/>
              <a:pPr>
                <a:defRPr/>
              </a:pPr>
              <a:t>‹#›</a:t>
            </a:fld>
            <a:endParaRPr lang="en-US" dirty="0"/>
          </a:p>
        </p:txBody>
      </p:sp>
    </p:spTree>
    <p:extLst>
      <p:ext uri="{BB962C8B-B14F-4D97-AF65-F5344CB8AC3E}">
        <p14:creationId xmlns:p14="http://schemas.microsoft.com/office/powerpoint/2010/main" val="2847327752"/>
      </p:ext>
    </p:extLst>
  </p:cSld>
  <p:clrMapOvr>
    <a:masterClrMapping/>
  </p:clrMapOvr>
  <p:transition spd="med">
    <p:random/>
    <p:sndAc>
      <p:stSnd>
        <p:snd r:embed="rId1" name="TYPE.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54180918-C527-4F1B-A56F-CB70363DB8DF}" type="datetime7">
              <a:rPr lang="en-US"/>
              <a:pPr>
                <a:defRPr/>
              </a:pPr>
              <a:t>Sep-17</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9835C58C-310F-4AAC-9FC2-2ACEB882C417}" type="slidenum">
              <a:rPr lang="en-US"/>
              <a:pPr>
                <a:defRPr/>
              </a:pPr>
              <a:t>‹#›</a:t>
            </a:fld>
            <a:endParaRPr lang="en-US" dirty="0"/>
          </a:p>
        </p:txBody>
      </p:sp>
    </p:spTree>
    <p:extLst>
      <p:ext uri="{BB962C8B-B14F-4D97-AF65-F5344CB8AC3E}">
        <p14:creationId xmlns:p14="http://schemas.microsoft.com/office/powerpoint/2010/main" val="1506539526"/>
      </p:ext>
    </p:extLst>
  </p:cSld>
  <p:clrMapOvr>
    <a:masterClrMapping/>
  </p:clrMapOvr>
  <p:transition spd="med">
    <p:random/>
    <p:sndAc>
      <p:stSnd>
        <p:snd r:embed="rId1" name="TYPE.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78438B14-5DC5-47A2-BDD6-5FE81E7886AE}" type="datetime7">
              <a:rPr lang="en-US"/>
              <a:pPr>
                <a:defRPr/>
              </a:pPr>
              <a:t>Sep-17</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4C47AC0-E51B-4F9A-94A2-EC422209281F}" type="slidenum">
              <a:rPr lang="en-US"/>
              <a:pPr>
                <a:defRPr/>
              </a:pPr>
              <a:t>‹#›</a:t>
            </a:fld>
            <a:endParaRPr lang="en-US" dirty="0"/>
          </a:p>
        </p:txBody>
      </p:sp>
    </p:spTree>
    <p:extLst>
      <p:ext uri="{BB962C8B-B14F-4D97-AF65-F5344CB8AC3E}">
        <p14:creationId xmlns:p14="http://schemas.microsoft.com/office/powerpoint/2010/main" val="725540566"/>
      </p:ext>
    </p:extLst>
  </p:cSld>
  <p:clrMapOvr>
    <a:masterClrMapping/>
  </p:clrMapOvr>
  <p:transition spd="med">
    <p:random/>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B592ADB5-D72A-4384-98AD-631C6DA17DF0}" type="datetime7">
              <a:rPr lang="en-US"/>
              <a:pPr>
                <a:defRPr/>
              </a:pPr>
              <a:t>Sep-17</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7ACDF132-A0AC-46BD-9D58-7E8F724D0BEC}" type="slidenum">
              <a:rPr lang="en-US"/>
              <a:pPr>
                <a:defRPr/>
              </a:pPr>
              <a:t>‹#›</a:t>
            </a:fld>
            <a:endParaRPr lang="en-US" dirty="0"/>
          </a:p>
        </p:txBody>
      </p:sp>
    </p:spTree>
    <p:extLst>
      <p:ext uri="{BB962C8B-B14F-4D97-AF65-F5344CB8AC3E}">
        <p14:creationId xmlns:p14="http://schemas.microsoft.com/office/powerpoint/2010/main" val="3949989562"/>
      </p:ext>
    </p:extLst>
  </p:cSld>
  <p:clrMapOvr>
    <a:masterClrMapping/>
  </p:clrMapOvr>
  <p:transition spd="med">
    <p:random/>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143000" y="762000"/>
            <a:ext cx="7307263"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10"/>
          <p:cNvSpPr>
            <a:spLocks noGrp="1" noChangeArrowheads="1"/>
          </p:cNvSpPr>
          <p:nvPr>
            <p:ph type="body" idx="1"/>
          </p:nvPr>
        </p:nvSpPr>
        <p:spPr bwMode="auto">
          <a:xfrm>
            <a:off x="1182688" y="1981200"/>
            <a:ext cx="7275512"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0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fld id="{A42356D9-B472-4ECD-BF24-F69A98308D2B}" type="datetime7">
              <a:rPr lang="en-US"/>
              <a:pPr>
                <a:defRPr/>
              </a:pPr>
              <a:t>Sep-17</a:t>
            </a:fld>
            <a:endParaRPr lang="en-US" dirty="0"/>
          </a:p>
        </p:txBody>
      </p:sp>
      <p:sp>
        <p:nvSpPr>
          <p:cNvPr id="7680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atin typeface="Tahoma" charset="0"/>
              </a:defRPr>
            </a:lvl1pPr>
          </a:lstStyle>
          <a:p>
            <a:pPr>
              <a:defRPr/>
            </a:pPr>
            <a:endParaRPr lang="en-US" dirty="0"/>
          </a:p>
        </p:txBody>
      </p:sp>
      <p:sp>
        <p:nvSpPr>
          <p:cNvPr id="768013" name="Rectangle 13"/>
          <p:cNvSpPr>
            <a:spLocks noGrp="1" noChangeArrowheads="1"/>
          </p:cNvSpPr>
          <p:nvPr>
            <p:ph type="sldNum" sz="quarter" idx="4"/>
          </p:nvPr>
        </p:nvSpPr>
        <p:spPr bwMode="auto">
          <a:xfrm>
            <a:off x="7651750" y="6096000"/>
            <a:ext cx="9588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99"/>
                </a:solidFill>
                <a:latin typeface="Century Gothic" pitchFamily="34" charset="0"/>
              </a:defRPr>
            </a:lvl1pPr>
          </a:lstStyle>
          <a:p>
            <a:pPr>
              <a:defRPr/>
            </a:pPr>
            <a:fld id="{02F8C117-5870-4D59-B5A6-1565EF7D2FA9}" type="slidenum">
              <a:rPr lang="en-US"/>
              <a:pPr>
                <a:defRPr/>
              </a:pPr>
              <a:t>‹#›</a:t>
            </a:fld>
            <a:endParaRPr lang="en-US" dirty="0"/>
          </a:p>
        </p:txBody>
      </p:sp>
      <p:sp>
        <p:nvSpPr>
          <p:cNvPr id="768014" name="Line 14"/>
          <p:cNvSpPr>
            <a:spLocks noChangeShapeType="1"/>
          </p:cNvSpPr>
          <p:nvPr/>
        </p:nvSpPr>
        <p:spPr bwMode="auto">
          <a:xfrm>
            <a:off x="0" y="1371600"/>
            <a:ext cx="9144000" cy="0"/>
          </a:xfrm>
          <a:prstGeom prst="line">
            <a:avLst/>
          </a:prstGeom>
          <a:noFill/>
          <a:ln w="152400">
            <a:solidFill>
              <a:srgbClr val="9A3300"/>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768015" name="Line 15"/>
          <p:cNvSpPr>
            <a:spLocks noChangeShapeType="1"/>
          </p:cNvSpPr>
          <p:nvPr/>
        </p:nvSpPr>
        <p:spPr bwMode="auto">
          <a:xfrm>
            <a:off x="0" y="1447800"/>
            <a:ext cx="914400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68016" name="Line 16"/>
          <p:cNvSpPr>
            <a:spLocks noChangeShapeType="1"/>
          </p:cNvSpPr>
          <p:nvPr/>
        </p:nvSpPr>
        <p:spPr bwMode="auto">
          <a:xfrm>
            <a:off x="0" y="1295400"/>
            <a:ext cx="9144000" cy="0"/>
          </a:xfrm>
          <a:prstGeom prst="line">
            <a:avLst/>
          </a:prstGeom>
          <a:noFill/>
          <a:ln w="25400">
            <a:solidFill>
              <a:srgbClr val="00009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1034" name="Picture 17" descr="Seal"/>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15200" y="762000"/>
            <a:ext cx="12795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95"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 id="2147484194" r:id="rId12"/>
  </p:sldLayoutIdLst>
  <p:transition spd="med">
    <p:random/>
    <p:sndAc>
      <p:stSnd>
        <p:snd r:embed="rId14" name="TYPE.WAV"/>
      </p:stSnd>
    </p:sndAc>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6019" name="Rectangle 3"/>
          <p:cNvSpPr>
            <a:spLocks noGrp="1" noChangeArrowheads="1"/>
          </p:cNvSpPr>
          <p:nvPr/>
        </p:nvSpPr>
        <p:spPr bwMode="auto">
          <a:xfrm>
            <a:off x="381000" y="685800"/>
            <a:ext cx="6705600" cy="2057400"/>
          </a:xfrm>
          <a:prstGeom prst="rect">
            <a:avLst/>
          </a:prstGeom>
          <a:solidFill>
            <a:srgbClr val="000099"/>
          </a:solidFill>
          <a:ln w="9525">
            <a:noFill/>
            <a:miter lim="800000"/>
            <a:headEnd/>
            <a:tailEnd/>
          </a:ln>
        </p:spPr>
        <p:txBody>
          <a:bodyPr lIns="92075" tIns="46038" rIns="92075" bIns="46038" anchor="ctr"/>
          <a:lstStyle/>
          <a:p>
            <a:pPr algn="ctr" eaLnBrk="0" hangingPunct="0">
              <a:defRPr/>
            </a:pPr>
            <a:r>
              <a:rPr lang="en-US" sz="2800" b="1" cap="small" dirty="0">
                <a:solidFill>
                  <a:schemeClr val="bg1"/>
                </a:solidFill>
                <a:latin typeface="Century Gothic" pitchFamily="34" charset="0"/>
              </a:rPr>
              <a:t>Prohibited Personnel Practices (</a:t>
            </a:r>
            <a:r>
              <a:rPr lang="en-US" sz="2800" b="1" cap="small" dirty="0" smtClean="0">
                <a:solidFill>
                  <a:schemeClr val="bg1"/>
                </a:solidFill>
                <a:latin typeface="Century Gothic" pitchFamily="34" charset="0"/>
              </a:rPr>
              <a:t>PPPs</a:t>
            </a:r>
            <a:r>
              <a:rPr lang="en-US" sz="2800" b="1" cap="small" dirty="0">
                <a:solidFill>
                  <a:schemeClr val="bg1"/>
                </a:solidFill>
                <a:latin typeface="Century Gothic" pitchFamily="34" charset="0"/>
              </a:rPr>
              <a:t>)</a:t>
            </a:r>
          </a:p>
          <a:p>
            <a:pPr algn="ctr" eaLnBrk="0" hangingPunct="0">
              <a:defRPr/>
            </a:pPr>
            <a:r>
              <a:rPr lang="en-US" sz="2800" b="1" cap="small" dirty="0">
                <a:solidFill>
                  <a:schemeClr val="bg1"/>
                </a:solidFill>
                <a:latin typeface="Century Gothic" pitchFamily="34" charset="0"/>
              </a:rPr>
              <a:t> </a:t>
            </a:r>
            <a:br>
              <a:rPr lang="en-US" sz="2800" b="1" cap="small" dirty="0">
                <a:solidFill>
                  <a:schemeClr val="bg1"/>
                </a:solidFill>
                <a:latin typeface="Century Gothic" pitchFamily="34" charset="0"/>
              </a:rPr>
            </a:br>
            <a:r>
              <a:rPr lang="en-US" sz="2800" b="1" cap="small" dirty="0">
                <a:solidFill>
                  <a:schemeClr val="bg1"/>
                </a:solidFill>
                <a:latin typeface="Century Gothic" pitchFamily="34" charset="0"/>
              </a:rPr>
              <a:t>Whistleblower Protection &amp;</a:t>
            </a:r>
          </a:p>
          <a:p>
            <a:pPr algn="ctr" eaLnBrk="0" hangingPunct="0">
              <a:defRPr/>
            </a:pPr>
            <a:r>
              <a:rPr lang="en-US" sz="2800" b="1" cap="small" dirty="0">
                <a:solidFill>
                  <a:schemeClr val="bg1"/>
                </a:solidFill>
                <a:latin typeface="Century Gothic" pitchFamily="34" charset="0"/>
              </a:rPr>
              <a:t>the Whistleblower Protection Enhancement Act of 2012</a:t>
            </a:r>
          </a:p>
        </p:txBody>
      </p:sp>
      <p:sp>
        <p:nvSpPr>
          <p:cNvPr id="4099" name="Text Box 4"/>
          <p:cNvSpPr txBox="1">
            <a:spLocks noChangeArrowheads="1"/>
          </p:cNvSpPr>
          <p:nvPr/>
        </p:nvSpPr>
        <p:spPr bwMode="auto">
          <a:xfrm>
            <a:off x="2895600" y="3078162"/>
            <a:ext cx="5715000" cy="1311275"/>
          </a:xfrm>
          <a:prstGeom prst="rect">
            <a:avLst/>
          </a:prstGeom>
          <a:solidFill>
            <a:schemeClr val="accent2"/>
          </a:solidFill>
          <a:ln w="57150">
            <a:noFill/>
            <a:miter lim="800000"/>
            <a:headEnd/>
            <a:tailEnd/>
          </a:ln>
        </p:spPr>
        <p:txBody>
          <a:bodyPr lIns="92075" tIns="46038" rIns="92075" bIns="46038">
            <a:spAutoFit/>
          </a:bodyPr>
          <a:lstStyle/>
          <a:p>
            <a:pPr algn="r" eaLnBrk="0" hangingPunct="0">
              <a:lnSpc>
                <a:spcPct val="110000"/>
              </a:lnSpc>
              <a:defRPr/>
            </a:pPr>
            <a:r>
              <a:rPr lang="en-US" sz="2400" b="1" i="1" cap="small" dirty="0">
                <a:solidFill>
                  <a:srgbClr val="000099"/>
                </a:solidFill>
                <a:latin typeface="Century Gothic" pitchFamily="34" charset="0"/>
              </a:rPr>
              <a:t>Rights and remedies</a:t>
            </a:r>
          </a:p>
          <a:p>
            <a:pPr algn="r" eaLnBrk="0" hangingPunct="0">
              <a:lnSpc>
                <a:spcPct val="110000"/>
              </a:lnSpc>
              <a:defRPr/>
            </a:pPr>
            <a:r>
              <a:rPr lang="en-US" sz="2400" b="1" i="1" cap="small" dirty="0">
                <a:solidFill>
                  <a:srgbClr val="000099"/>
                </a:solidFill>
                <a:latin typeface="Century Gothic" pitchFamily="34" charset="0"/>
              </a:rPr>
              <a:t> of federal employees</a:t>
            </a:r>
          </a:p>
          <a:p>
            <a:pPr algn="r" eaLnBrk="0" hangingPunct="0">
              <a:lnSpc>
                <a:spcPct val="110000"/>
              </a:lnSpc>
              <a:defRPr/>
            </a:pPr>
            <a:r>
              <a:rPr lang="en-US" sz="2400" b="1" i="1" cap="small" dirty="0">
                <a:solidFill>
                  <a:srgbClr val="000099"/>
                </a:solidFill>
                <a:latin typeface="Century Gothic" pitchFamily="34" charset="0"/>
              </a:rPr>
              <a:t>Under</a:t>
            </a:r>
            <a:r>
              <a:rPr lang="en-US" sz="2400" b="1" i="1" dirty="0">
                <a:solidFill>
                  <a:srgbClr val="000099"/>
                </a:solidFill>
                <a:latin typeface="Century Gothic" pitchFamily="34" charset="0"/>
              </a:rPr>
              <a:t> 5 U.S.C., </a:t>
            </a:r>
            <a:r>
              <a:rPr lang="en-US" sz="2400" b="1" i="1" cap="small" dirty="0">
                <a:solidFill>
                  <a:srgbClr val="000099"/>
                </a:solidFill>
                <a:latin typeface="Century Gothic" pitchFamily="34" charset="0"/>
              </a:rPr>
              <a:t>Chapters</a:t>
            </a:r>
            <a:r>
              <a:rPr lang="en-US" sz="2400" b="1" i="1" dirty="0">
                <a:solidFill>
                  <a:srgbClr val="000099"/>
                </a:solidFill>
                <a:latin typeface="Century Gothic" pitchFamily="34" charset="0"/>
              </a:rPr>
              <a:t> 12 &amp; 23</a:t>
            </a:r>
          </a:p>
        </p:txBody>
      </p:sp>
      <p:sp>
        <p:nvSpPr>
          <p:cNvPr id="726021" name="Text Box 5"/>
          <p:cNvSpPr txBox="1">
            <a:spLocks noChangeArrowheads="1"/>
          </p:cNvSpPr>
          <p:nvPr/>
        </p:nvSpPr>
        <p:spPr bwMode="auto">
          <a:xfrm>
            <a:off x="1066800" y="4724399"/>
            <a:ext cx="4949031" cy="1447192"/>
          </a:xfrm>
          <a:prstGeom prst="rect">
            <a:avLst/>
          </a:prstGeom>
          <a:solidFill>
            <a:srgbClr val="CC3300"/>
          </a:solidFill>
          <a:ln w="57150">
            <a:noFill/>
            <a:miter lim="800000"/>
            <a:headEnd/>
            <a:tailEnd/>
          </a:ln>
        </p:spPr>
        <p:txBody>
          <a:bodyPr wrap="square" lIns="92075" tIns="46038" rIns="92075" bIns="46038">
            <a:spAutoFit/>
          </a:bodyPr>
          <a:lstStyle/>
          <a:p>
            <a:pPr eaLnBrk="0" hangingPunct="0">
              <a:defRPr/>
            </a:pPr>
            <a:r>
              <a:rPr lang="en-US" sz="2400" b="1" dirty="0">
                <a:solidFill>
                  <a:schemeClr val="bg1"/>
                </a:solidFill>
                <a:latin typeface="Century Gothic" panose="020B0502020202020204" pitchFamily="34" charset="0"/>
              </a:rPr>
              <a:t>U.S. </a:t>
            </a:r>
            <a:r>
              <a:rPr lang="en-US" sz="2400" b="1" cap="small" dirty="0">
                <a:solidFill>
                  <a:schemeClr val="bg1"/>
                </a:solidFill>
                <a:latin typeface="Century Gothic" pitchFamily="34" charset="0"/>
              </a:rPr>
              <a:t>Office Of Special Counsel</a:t>
            </a:r>
          </a:p>
          <a:p>
            <a:pPr eaLnBrk="0" hangingPunct="0">
              <a:defRPr/>
            </a:pPr>
            <a:r>
              <a:rPr lang="en-US" sz="2000" i="1" dirty="0">
                <a:solidFill>
                  <a:schemeClr val="bg1"/>
                </a:solidFill>
                <a:latin typeface="Century Gothic" panose="020B0502020202020204" pitchFamily="34" charset="0"/>
              </a:rPr>
              <a:t>Shirine </a:t>
            </a:r>
            <a:r>
              <a:rPr lang="en-US" sz="2000" i="1" dirty="0" smtClean="0">
                <a:solidFill>
                  <a:schemeClr val="bg1"/>
                </a:solidFill>
                <a:latin typeface="Century Gothic" panose="020B0502020202020204" pitchFamily="34" charset="0"/>
              </a:rPr>
              <a:t>Moazed</a:t>
            </a:r>
            <a:endParaRPr lang="en-US" sz="2000" i="1" dirty="0">
              <a:solidFill>
                <a:schemeClr val="bg1"/>
              </a:solidFill>
              <a:latin typeface="Century Gothic" panose="020B0502020202020204" pitchFamily="34" charset="0"/>
            </a:endParaRPr>
          </a:p>
          <a:p>
            <a:pPr eaLnBrk="0" hangingPunct="0">
              <a:defRPr/>
            </a:pPr>
            <a:r>
              <a:rPr lang="en-US" sz="2000" i="1" dirty="0" smtClean="0">
                <a:solidFill>
                  <a:schemeClr val="bg1"/>
                </a:solidFill>
                <a:latin typeface="Century Gothic" panose="020B0502020202020204" pitchFamily="34" charset="0"/>
              </a:rPr>
              <a:t>Chief, Diversity, </a:t>
            </a:r>
            <a:r>
              <a:rPr lang="en-US" sz="2000" dirty="0" smtClean="0">
                <a:solidFill>
                  <a:schemeClr val="bg1"/>
                </a:solidFill>
                <a:latin typeface="Century Gothic" panose="020B0502020202020204" pitchFamily="34" charset="0"/>
              </a:rPr>
              <a:t>Outreach and Training   </a:t>
            </a:r>
          </a:p>
          <a:p>
            <a:pPr eaLnBrk="0" hangingPunct="0">
              <a:defRPr/>
            </a:pPr>
            <a:r>
              <a:rPr lang="en-US" sz="2400" b="1" cap="small" err="1" smtClean="0">
                <a:solidFill>
                  <a:schemeClr val="bg1"/>
                </a:solidFill>
                <a:latin typeface="Century Gothic" pitchFamily="34" charset="0"/>
              </a:rPr>
              <a:t>A</a:t>
            </a:r>
            <a:r>
              <a:rPr lang="en-US" sz="2400" b="1" cap="small" smtClean="0">
                <a:solidFill>
                  <a:schemeClr val="bg1"/>
                </a:solidFill>
                <a:latin typeface="Century Gothic" pitchFamily="34" charset="0"/>
              </a:rPr>
              <a:t>ugust 29, </a:t>
            </a:r>
            <a:r>
              <a:rPr lang="en-US" sz="2400" b="1" cap="small" dirty="0" smtClean="0">
                <a:solidFill>
                  <a:schemeClr val="bg1"/>
                </a:solidFill>
                <a:latin typeface="Century Gothic" pitchFamily="34" charset="0"/>
              </a:rPr>
              <a:t>2017</a:t>
            </a:r>
            <a:endParaRPr lang="en-US" sz="2400" b="1" cap="small" dirty="0">
              <a:solidFill>
                <a:schemeClr val="bg1"/>
              </a:solidFill>
              <a:latin typeface="Century Gothic" pitchFamily="34" charset="0"/>
            </a:endParaRPr>
          </a:p>
        </p:txBody>
      </p:sp>
      <p:sp>
        <p:nvSpPr>
          <p:cNvPr id="3077" name="Line 7"/>
          <p:cNvSpPr>
            <a:spLocks noChangeShapeType="1"/>
          </p:cNvSpPr>
          <p:nvPr/>
        </p:nvSpPr>
        <p:spPr bwMode="auto">
          <a:xfrm flipH="1">
            <a:off x="533400" y="1371600"/>
            <a:ext cx="6400800" cy="0"/>
          </a:xfrm>
          <a:prstGeom prst="line">
            <a:avLst/>
          </a:prstGeom>
          <a:noFill/>
          <a:ln w="57150">
            <a:solidFill>
              <a:srgbClr val="990000"/>
            </a:solidFill>
            <a:round/>
            <a:headEnd/>
            <a:tailEnd/>
          </a:ln>
          <a:extLst>
            <a:ext uri="{909E8E84-426E-40DD-AFC4-6F175D3DCCD1}">
              <a14:hiddenFill xmlns:a14="http://schemas.microsoft.com/office/drawing/2010/main">
                <a:noFill/>
              </a14:hiddenFill>
            </a:ext>
          </a:extLst>
        </p:spPr>
        <p:txBody>
          <a:bodyPr lIns="92075" tIns="46038" rIns="92075" bIns="46038"/>
          <a:lstStyle/>
          <a:p>
            <a:endParaRPr lang="en-US" dirty="0"/>
          </a:p>
        </p:txBody>
      </p:sp>
      <p:sp>
        <p:nvSpPr>
          <p:cNvPr id="3078" name="Title 5"/>
          <p:cNvSpPr>
            <a:spLocks noGrp="1"/>
          </p:cNvSpPr>
          <p:nvPr>
            <p:ph type="title" idx="4294967295"/>
          </p:nvPr>
        </p:nvSpPr>
        <p:spPr>
          <a:xfrm>
            <a:off x="1836738" y="868363"/>
            <a:ext cx="7307262" cy="1006475"/>
          </a:xfrm>
        </p:spPr>
        <p:txBody>
          <a:bodyPr/>
          <a:lstStyle/>
          <a:p>
            <a:r>
              <a:rPr lang="en-US" altLang="en-US" dirty="0" smtClean="0"/>
              <a:t/>
            </a:r>
            <a:br>
              <a:rPr lang="en-US" altLang="en-US" dirty="0" smtClean="0"/>
            </a:br>
            <a:endParaRPr lang="en-US" altLang="en-US" dirty="0" smtClean="0"/>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0"/>
            <a:ext cx="7307263" cy="1309688"/>
          </a:xfrm>
        </p:spPr>
        <p:txBody>
          <a:bodyPr/>
          <a:lstStyle/>
          <a:p>
            <a:r>
              <a:rPr lang="en-US" altLang="en-US" sz="2800" b="1" dirty="0" smtClean="0">
                <a:latin typeface="Century Gothic" pitchFamily="34" charset="0"/>
              </a:rPr>
              <a:t>Nondisclosure Agreements—New Whistleblower Protection Enhancement Act (WPEA) PPP </a:t>
            </a:r>
            <a:endParaRPr lang="en-US" altLang="en-US" sz="1800" dirty="0" smtClean="0"/>
          </a:p>
        </p:txBody>
      </p:sp>
      <p:sp>
        <p:nvSpPr>
          <p:cNvPr id="3" name="Content Placeholder 2"/>
          <p:cNvSpPr>
            <a:spLocks noGrp="1"/>
          </p:cNvSpPr>
          <p:nvPr>
            <p:ph idx="1"/>
          </p:nvPr>
        </p:nvSpPr>
        <p:spPr>
          <a:xfrm>
            <a:off x="762000" y="1905000"/>
            <a:ext cx="7275513" cy="4078288"/>
          </a:xfrm>
        </p:spPr>
        <p:txBody>
          <a:bodyPr/>
          <a:lstStyle/>
          <a:p>
            <a:pPr marL="0" indent="0">
              <a:buFont typeface="Wingdings" pitchFamily="2" charset="2"/>
              <a:buNone/>
              <a:defRPr/>
            </a:pPr>
            <a:r>
              <a:rPr lang="en-US" b="1" dirty="0" smtClean="0">
                <a:solidFill>
                  <a:srgbClr val="000099"/>
                </a:solidFill>
                <a:latin typeface="Century Gothic" pitchFamily="34" charset="0"/>
              </a:rPr>
              <a:t>5 U.S.C. § 2302(b)(13) requires:</a:t>
            </a:r>
          </a:p>
          <a:p>
            <a:pPr>
              <a:buClr>
                <a:srgbClr val="FFCC00"/>
              </a:buClr>
              <a:defRPr/>
            </a:pPr>
            <a:r>
              <a:rPr lang="en-US" sz="2000" b="1" dirty="0" smtClean="0">
                <a:solidFill>
                  <a:srgbClr val="000099"/>
                </a:solidFill>
                <a:latin typeface="Century Gothic" pitchFamily="34" charset="0"/>
              </a:rPr>
              <a:t>a </a:t>
            </a:r>
            <a:r>
              <a:rPr lang="en-US" sz="2000" b="1" dirty="0">
                <a:solidFill>
                  <a:srgbClr val="000099"/>
                </a:solidFill>
                <a:latin typeface="Century Gothic" pitchFamily="34" charset="0"/>
              </a:rPr>
              <a:t>statement clarifying that agency restrictions on disclosures are superseded by statutory whistleblower </a:t>
            </a:r>
            <a:r>
              <a:rPr lang="en-US" sz="2000" b="1" dirty="0" smtClean="0">
                <a:solidFill>
                  <a:srgbClr val="000099"/>
                </a:solidFill>
                <a:latin typeface="Century Gothic" pitchFamily="34" charset="0"/>
              </a:rPr>
              <a:t>rights in any </a:t>
            </a:r>
            <a:r>
              <a:rPr lang="en-US" sz="2000" b="1" dirty="0" smtClean="0">
                <a:solidFill>
                  <a:srgbClr val="3366FF"/>
                </a:solidFill>
                <a:latin typeface="Century Gothic" pitchFamily="34" charset="0"/>
              </a:rPr>
              <a:t>nondisclosure agreements</a:t>
            </a:r>
            <a:r>
              <a:rPr lang="en-US" sz="2000" b="1" dirty="0" smtClean="0">
                <a:solidFill>
                  <a:srgbClr val="000099"/>
                </a:solidFill>
                <a:latin typeface="Century Gothic" pitchFamily="34" charset="0"/>
              </a:rPr>
              <a:t>, policies, or forms</a:t>
            </a:r>
            <a:r>
              <a:rPr lang="en-US" sz="1400" b="1" dirty="0">
                <a:solidFill>
                  <a:srgbClr val="000099"/>
                </a:solidFill>
                <a:latin typeface="Century Gothic" pitchFamily="34" charset="0"/>
              </a:rPr>
              <a:t/>
            </a:r>
            <a:br>
              <a:rPr lang="en-US" sz="1400" b="1" dirty="0">
                <a:solidFill>
                  <a:srgbClr val="000099"/>
                </a:solidFill>
                <a:latin typeface="Century Gothic" pitchFamily="34" charset="0"/>
              </a:rPr>
            </a:br>
            <a:r>
              <a:rPr lang="en-US" sz="1400" b="1" dirty="0" smtClean="0">
                <a:solidFill>
                  <a:srgbClr val="000099"/>
                </a:solidFill>
                <a:latin typeface="Century Gothic" pitchFamily="34" charset="0"/>
              </a:rPr>
              <a:t> </a:t>
            </a:r>
            <a:endParaRPr lang="en-US" sz="2000" b="1" dirty="0" smtClean="0">
              <a:solidFill>
                <a:srgbClr val="000099"/>
              </a:solidFill>
              <a:latin typeface="Century Gothic" pitchFamily="34" charset="0"/>
            </a:endParaRPr>
          </a:p>
          <a:p>
            <a:pPr>
              <a:buClr>
                <a:srgbClr val="FFCC00"/>
              </a:buClr>
              <a:defRPr/>
            </a:pPr>
            <a:r>
              <a:rPr lang="en-US" sz="2000" b="1" dirty="0" smtClean="0">
                <a:solidFill>
                  <a:srgbClr val="000099"/>
                </a:solidFill>
                <a:latin typeface="Century Gothic" pitchFamily="34" charset="0"/>
              </a:rPr>
              <a:t>Implementing </a:t>
            </a:r>
            <a:r>
              <a:rPr lang="en-US" sz="2000" b="1" dirty="0">
                <a:solidFill>
                  <a:srgbClr val="000099"/>
                </a:solidFill>
                <a:latin typeface="Century Gothic" pitchFamily="34" charset="0"/>
              </a:rPr>
              <a:t>or enforcing a nondisclosure agreement that fails to provide this required </a:t>
            </a:r>
            <a:r>
              <a:rPr lang="en-US" sz="2000" b="1" dirty="0" smtClean="0">
                <a:solidFill>
                  <a:srgbClr val="000099"/>
                </a:solidFill>
                <a:latin typeface="Century Gothic" pitchFamily="34" charset="0"/>
              </a:rPr>
              <a:t>notification </a:t>
            </a:r>
            <a:r>
              <a:rPr lang="en-US" sz="2000" b="1" dirty="0">
                <a:solidFill>
                  <a:srgbClr val="000099"/>
                </a:solidFill>
                <a:latin typeface="Century Gothic" pitchFamily="34" charset="0"/>
              </a:rPr>
              <a:t>of whistleblower rights is </a:t>
            </a:r>
            <a:r>
              <a:rPr lang="en-US" sz="2000" b="1" dirty="0" smtClean="0">
                <a:solidFill>
                  <a:srgbClr val="000099"/>
                </a:solidFill>
                <a:latin typeface="Century Gothic" pitchFamily="34" charset="0"/>
              </a:rPr>
              <a:t>prohibited</a:t>
            </a:r>
            <a:r>
              <a:rPr lang="en-US" sz="1400" b="1" dirty="0" smtClean="0">
                <a:solidFill>
                  <a:srgbClr val="000099"/>
                </a:solidFill>
                <a:latin typeface="Century Gothic" pitchFamily="34" charset="0"/>
              </a:rPr>
              <a:t/>
            </a:r>
            <a:br>
              <a:rPr lang="en-US" sz="1400" b="1" dirty="0" smtClean="0">
                <a:solidFill>
                  <a:srgbClr val="000099"/>
                </a:solidFill>
                <a:latin typeface="Century Gothic" pitchFamily="34" charset="0"/>
              </a:rPr>
            </a:br>
            <a:r>
              <a:rPr lang="en-US" sz="1400" b="1" dirty="0" smtClean="0">
                <a:solidFill>
                  <a:srgbClr val="000099"/>
                </a:solidFill>
                <a:latin typeface="Century Gothic" pitchFamily="34" charset="0"/>
              </a:rPr>
              <a:t> </a:t>
            </a:r>
            <a:endParaRPr lang="en-US" sz="2000" b="1" dirty="0" smtClean="0">
              <a:solidFill>
                <a:srgbClr val="000099"/>
              </a:solidFill>
              <a:latin typeface="Century Gothic" pitchFamily="34" charset="0"/>
            </a:endParaRPr>
          </a:p>
          <a:p>
            <a:pPr>
              <a:buClr>
                <a:srgbClr val="FFCC00"/>
              </a:buClr>
              <a:defRPr/>
            </a:pPr>
            <a:r>
              <a:rPr lang="en-US" sz="2000" b="1" dirty="0" smtClean="0">
                <a:solidFill>
                  <a:srgbClr val="000099"/>
                </a:solidFill>
                <a:latin typeface="Century Gothic" pitchFamily="34" charset="0"/>
              </a:rPr>
              <a:t>Existing nondisclosure agreements become enforceable when notice of superseding statutory rights is posted</a:t>
            </a:r>
            <a:endParaRPr lang="en-US" sz="2000" b="1" dirty="0">
              <a:solidFill>
                <a:srgbClr val="000099"/>
              </a:solidFill>
              <a:latin typeface="Century Gothic"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DF8284E-2097-4960-90E8-D1A264FD8D88}" type="slidenum">
              <a:rPr lang="en-US" altLang="en-US" sz="1400" smtClean="0">
                <a:solidFill>
                  <a:srgbClr val="000099"/>
                </a:solidFill>
                <a:latin typeface="Century Gothic" pitchFamily="34" charset="0"/>
              </a:rPr>
              <a:pPr eaLnBrk="1" hangingPunct="1">
                <a:spcBef>
                  <a:spcPct val="0"/>
                </a:spcBef>
                <a:buClrTx/>
                <a:buSzTx/>
                <a:buFontTx/>
                <a:buNone/>
              </a:pPr>
              <a:t>10</a:t>
            </a:fld>
            <a:endParaRPr lang="en-US" altLang="en-US" sz="1400" dirty="0" smtClean="0">
              <a:solidFill>
                <a:srgbClr val="000099"/>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5B9F4A79-6D2F-4028-BD3E-5D25E4B756F5}" type="slidenum">
              <a:rPr lang="en-US" altLang="en-US" sz="1400" smtClean="0">
                <a:solidFill>
                  <a:srgbClr val="000099"/>
                </a:solidFill>
                <a:latin typeface="Century Gothic" pitchFamily="34" charset="0"/>
              </a:rPr>
              <a:pPr eaLnBrk="1" hangingPunct="1">
                <a:spcBef>
                  <a:spcPct val="0"/>
                </a:spcBef>
                <a:buClrTx/>
                <a:buSzTx/>
                <a:buFontTx/>
                <a:buNone/>
              </a:pPr>
              <a:t>11</a:t>
            </a:fld>
            <a:endParaRPr lang="en-US" altLang="en-US" sz="1400" dirty="0" smtClean="0">
              <a:solidFill>
                <a:srgbClr val="000099"/>
              </a:solidFill>
              <a:latin typeface="Century Gothic" pitchFamily="34" charset="0"/>
            </a:endParaRPr>
          </a:p>
        </p:txBody>
      </p:sp>
      <p:sp>
        <p:nvSpPr>
          <p:cNvPr id="12291" name="Rectangle 2"/>
          <p:cNvSpPr>
            <a:spLocks noGrp="1" noChangeArrowheads="1"/>
          </p:cNvSpPr>
          <p:nvPr>
            <p:ph type="title"/>
          </p:nvPr>
        </p:nvSpPr>
        <p:spPr>
          <a:xfrm>
            <a:off x="838200" y="457200"/>
            <a:ext cx="7543800" cy="685800"/>
          </a:xfrm>
        </p:spPr>
        <p:txBody>
          <a:bodyPr/>
          <a:lstStyle/>
          <a:p>
            <a:pPr eaLnBrk="1" hangingPunct="1">
              <a:lnSpc>
                <a:spcPct val="90000"/>
              </a:lnSpc>
            </a:pPr>
            <a:r>
              <a:rPr lang="en-US" altLang="en-US" sz="2800" b="1" dirty="0" smtClean="0">
                <a:solidFill>
                  <a:srgbClr val="000099"/>
                </a:solidFill>
                <a:latin typeface="Century Gothic" pitchFamily="34" charset="0"/>
              </a:rPr>
              <a:t>Retaliation</a:t>
            </a:r>
            <a:endParaRPr lang="en-US" altLang="en-US" sz="1800" b="1" dirty="0" smtClean="0">
              <a:solidFill>
                <a:srgbClr val="3366FF"/>
              </a:solidFill>
              <a:latin typeface="Century Gothic" pitchFamily="34" charset="0"/>
            </a:endParaRPr>
          </a:p>
        </p:txBody>
      </p:sp>
      <p:sp>
        <p:nvSpPr>
          <p:cNvPr id="289797" name="Text Box 5"/>
          <p:cNvSpPr txBox="1">
            <a:spLocks noChangeArrowheads="1"/>
          </p:cNvSpPr>
          <p:nvPr/>
        </p:nvSpPr>
        <p:spPr bwMode="auto">
          <a:xfrm>
            <a:off x="736600" y="1981200"/>
            <a:ext cx="8077200" cy="4352925"/>
          </a:xfrm>
          <a:prstGeom prst="rect">
            <a:avLst/>
          </a:prstGeom>
          <a:noFill/>
          <a:ln w="57150">
            <a:noFill/>
            <a:miter lim="800000"/>
            <a:headEnd/>
            <a:tailEnd/>
          </a:ln>
        </p:spPr>
        <p:txBody>
          <a:bodyPr lIns="92075" tIns="46038" rIns="92075" bIns="46038">
            <a:spAutoFit/>
          </a:bodyPr>
          <a:lstStyle/>
          <a:p>
            <a:pPr eaLnBrk="0" hangingPunct="0">
              <a:lnSpc>
                <a:spcPct val="80000"/>
              </a:lnSpc>
              <a:buClr>
                <a:schemeClr val="tx1"/>
              </a:buClr>
              <a:buSzPct val="60000"/>
              <a:buFont typeface="Marlett" pitchFamily="2" charset="2"/>
              <a:buNone/>
              <a:defRPr/>
            </a:pPr>
            <a:r>
              <a:rPr kumimoji="1" lang="en-US" sz="2400" b="1" dirty="0">
                <a:solidFill>
                  <a:srgbClr val="000099"/>
                </a:solidFill>
                <a:latin typeface="Century Gothic" pitchFamily="34" charset="0"/>
              </a:rPr>
              <a:t>5 U.S.C. § 2302(b)(8) and (9) prohibit taking,           failing to take, or threatening to take or fail to take any personnel action for:</a:t>
            </a:r>
            <a:br>
              <a:rPr kumimoji="1" lang="en-US" sz="2400" b="1" dirty="0">
                <a:solidFill>
                  <a:srgbClr val="000099"/>
                </a:solidFill>
                <a:latin typeface="Century Gothic" pitchFamily="34" charset="0"/>
              </a:rPr>
            </a:br>
            <a:endParaRPr kumimoji="1" lang="en-US" sz="2400" b="1" dirty="0">
              <a:solidFill>
                <a:srgbClr val="000099"/>
              </a:solidFill>
              <a:latin typeface="Century Gothic" pitchFamily="34" charset="0"/>
            </a:endParaRPr>
          </a:p>
          <a:p>
            <a:pPr eaLnBrk="0" hangingPunct="0">
              <a:lnSpc>
                <a:spcPct val="80000"/>
              </a:lnSpc>
              <a:buClr>
                <a:schemeClr val="tx1"/>
              </a:buClr>
              <a:buSzPct val="60000"/>
              <a:buFont typeface="Marlett" pitchFamily="2" charset="2"/>
              <a:buNone/>
              <a:defRPr/>
            </a:pPr>
            <a:endParaRPr kumimoji="1" lang="en-US" sz="2800" b="1" dirty="0">
              <a:solidFill>
                <a:srgbClr val="000099"/>
              </a:solidFill>
              <a:latin typeface="Century Gothic" pitchFamily="34" charset="0"/>
            </a:endParaRPr>
          </a:p>
          <a:p>
            <a:pPr marL="520700" indent="-457200" eaLnBrk="0" hangingPunct="0">
              <a:lnSpc>
                <a:spcPct val="80000"/>
              </a:lnSpc>
              <a:buClr>
                <a:srgbClr val="FFCC00"/>
              </a:buClr>
              <a:buFont typeface="Wingdings" panose="05000000000000000000" pitchFamily="2" charset="2"/>
              <a:buChar char="§"/>
              <a:defRPr/>
            </a:pPr>
            <a:r>
              <a:rPr kumimoji="1" lang="en-US" sz="2800" b="1" dirty="0">
                <a:solidFill>
                  <a:srgbClr val="3366FF"/>
                </a:solidFill>
                <a:latin typeface="Century Gothic" pitchFamily="34" charset="0"/>
              </a:rPr>
              <a:t>Protected whistleblower disclosures </a:t>
            </a:r>
          </a:p>
          <a:p>
            <a:pPr marL="63500" eaLnBrk="0" hangingPunct="0">
              <a:lnSpc>
                <a:spcPct val="80000"/>
              </a:lnSpc>
              <a:buClr>
                <a:srgbClr val="FFCC00"/>
              </a:buClr>
              <a:defRPr/>
            </a:pPr>
            <a:endParaRPr kumimoji="1" lang="en-US" sz="2800" b="1" u="sng" dirty="0">
              <a:solidFill>
                <a:srgbClr val="3366FF"/>
              </a:solidFill>
              <a:latin typeface="Century Gothic" pitchFamily="34" charset="0"/>
            </a:endParaRPr>
          </a:p>
          <a:p>
            <a:pPr marL="63500" eaLnBrk="0" hangingPunct="0">
              <a:lnSpc>
                <a:spcPct val="80000"/>
              </a:lnSpc>
              <a:buClr>
                <a:srgbClr val="FFCC00"/>
              </a:buClr>
              <a:defRPr/>
            </a:pPr>
            <a:endParaRPr kumimoji="1" lang="en-US" sz="2800" b="1" u="sng" dirty="0">
              <a:solidFill>
                <a:srgbClr val="3366FF"/>
              </a:solidFill>
              <a:latin typeface="Century Gothic" pitchFamily="34" charset="0"/>
            </a:endParaRPr>
          </a:p>
          <a:p>
            <a:pPr marL="520700" indent="-457200" eaLnBrk="0" hangingPunct="0">
              <a:lnSpc>
                <a:spcPct val="80000"/>
              </a:lnSpc>
              <a:buClr>
                <a:srgbClr val="FFCC00"/>
              </a:buClr>
              <a:buFont typeface="Wingdings" panose="05000000000000000000" pitchFamily="2" charset="2"/>
              <a:buChar char="§"/>
              <a:defRPr/>
            </a:pPr>
            <a:r>
              <a:rPr kumimoji="1" lang="en-US" sz="2800" b="1" dirty="0">
                <a:solidFill>
                  <a:srgbClr val="3366FF"/>
                </a:solidFill>
                <a:latin typeface="Century Gothic" pitchFamily="34" charset="0"/>
              </a:rPr>
              <a:t>Protected activity </a:t>
            </a:r>
          </a:p>
          <a:p>
            <a:pPr marL="520700" indent="-457200" eaLnBrk="0" hangingPunct="0">
              <a:lnSpc>
                <a:spcPct val="80000"/>
              </a:lnSpc>
              <a:buClr>
                <a:srgbClr val="FFCC00"/>
              </a:buClr>
              <a:buFont typeface="Wingdings" panose="05000000000000000000" pitchFamily="2" charset="2"/>
              <a:buChar char="§"/>
              <a:defRPr/>
            </a:pPr>
            <a:endParaRPr kumimoji="1" lang="en-US" sz="2400" b="1" u="sng" dirty="0">
              <a:solidFill>
                <a:srgbClr val="3366FF"/>
              </a:solidFill>
              <a:latin typeface="Century Gothic" pitchFamily="34" charset="0"/>
            </a:endParaRPr>
          </a:p>
          <a:p>
            <a:pPr marL="63500" eaLnBrk="0" hangingPunct="0">
              <a:lnSpc>
                <a:spcPct val="80000"/>
              </a:lnSpc>
              <a:buClr>
                <a:srgbClr val="FFCC00"/>
              </a:buClr>
              <a:defRPr/>
            </a:pPr>
            <a:endParaRPr kumimoji="1" lang="en-US" sz="2400" b="1" u="sng" dirty="0">
              <a:solidFill>
                <a:srgbClr val="3366FF"/>
              </a:solidFill>
              <a:latin typeface="Century Gothic" pitchFamily="34" charset="0"/>
            </a:endParaRPr>
          </a:p>
          <a:p>
            <a:pPr marL="63500" eaLnBrk="0" hangingPunct="0">
              <a:lnSpc>
                <a:spcPct val="80000"/>
              </a:lnSpc>
              <a:buClr>
                <a:srgbClr val="FFCC00"/>
              </a:buClr>
              <a:defRPr/>
            </a:pPr>
            <a:endParaRPr kumimoji="1" lang="en-US" sz="2400" b="1" u="sng" dirty="0">
              <a:solidFill>
                <a:srgbClr val="3366FF"/>
              </a:solidFill>
              <a:latin typeface="Century Gothic" pitchFamily="34" charset="0"/>
            </a:endParaRPr>
          </a:p>
          <a:p>
            <a:pPr marL="63500" eaLnBrk="0" hangingPunct="0">
              <a:lnSpc>
                <a:spcPct val="80000"/>
              </a:lnSpc>
              <a:buClr>
                <a:srgbClr val="FFCC00"/>
              </a:buClr>
              <a:defRPr/>
            </a:pPr>
            <a:endParaRPr kumimoji="1" lang="en-US" sz="2400" b="1" u="sng" dirty="0">
              <a:solidFill>
                <a:srgbClr val="3366FF"/>
              </a:solidFill>
              <a:latin typeface="Century Gothic" pitchFamily="34" charset="0"/>
            </a:endParaRPr>
          </a:p>
          <a:p>
            <a:pPr marL="1028700" lvl="1" indent="-508000" eaLnBrk="0" hangingPunct="0">
              <a:lnSpc>
                <a:spcPct val="80000"/>
              </a:lnSpc>
              <a:buClr>
                <a:srgbClr val="FFCC00"/>
              </a:buClr>
              <a:buFont typeface="Wingdings" panose="05000000000000000000" pitchFamily="2" charset="2"/>
              <a:buChar char="§"/>
              <a:defRPr/>
            </a:pPr>
            <a:endParaRPr kumimoji="1" lang="en-US" sz="1400" dirty="0">
              <a:solidFill>
                <a:srgbClr val="000099"/>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C0DA186-F80C-431F-B6A6-8CE1C4749AF0}" type="slidenum">
              <a:rPr lang="en-US" altLang="en-US" sz="1400" smtClean="0">
                <a:solidFill>
                  <a:srgbClr val="000099"/>
                </a:solidFill>
                <a:latin typeface="Century Gothic" pitchFamily="34" charset="0"/>
              </a:rPr>
              <a:pPr eaLnBrk="1" hangingPunct="1">
                <a:spcBef>
                  <a:spcPct val="0"/>
                </a:spcBef>
                <a:buClrTx/>
                <a:buSzTx/>
                <a:buFontTx/>
                <a:buNone/>
              </a:pPr>
              <a:t>12</a:t>
            </a:fld>
            <a:endParaRPr lang="en-US" altLang="en-US" sz="1400" dirty="0" smtClean="0">
              <a:solidFill>
                <a:srgbClr val="000099"/>
              </a:solidFill>
              <a:latin typeface="Century Gothic" pitchFamily="34" charset="0"/>
            </a:endParaRPr>
          </a:p>
        </p:txBody>
      </p:sp>
      <p:sp>
        <p:nvSpPr>
          <p:cNvPr id="13315" name="Rectangle 2"/>
          <p:cNvSpPr>
            <a:spLocks noGrp="1" noChangeArrowheads="1"/>
          </p:cNvSpPr>
          <p:nvPr>
            <p:ph type="title"/>
          </p:nvPr>
        </p:nvSpPr>
        <p:spPr>
          <a:xfrm>
            <a:off x="762000" y="304800"/>
            <a:ext cx="7086600" cy="914400"/>
          </a:xfrm>
        </p:spPr>
        <p:txBody>
          <a:bodyPr/>
          <a:lstStyle/>
          <a:p>
            <a:pPr eaLnBrk="1" hangingPunct="1">
              <a:lnSpc>
                <a:spcPct val="90000"/>
              </a:lnSpc>
            </a:pPr>
            <a:r>
              <a:rPr lang="en-US" altLang="en-US" sz="2800" b="1" dirty="0" smtClean="0">
                <a:solidFill>
                  <a:srgbClr val="000099"/>
                </a:solidFill>
                <a:latin typeface="Century Gothic" pitchFamily="34" charset="0"/>
              </a:rPr>
              <a:t>Proving Retaliation</a:t>
            </a:r>
            <a:br>
              <a:rPr lang="en-US" altLang="en-US" sz="2800" b="1" dirty="0" smtClean="0">
                <a:solidFill>
                  <a:srgbClr val="000099"/>
                </a:solidFill>
                <a:latin typeface="Century Gothic" pitchFamily="34" charset="0"/>
              </a:rPr>
            </a:br>
            <a:r>
              <a:rPr lang="en-US" altLang="en-US" sz="1800" b="1" dirty="0" smtClean="0">
                <a:solidFill>
                  <a:srgbClr val="3366FF"/>
                </a:solidFill>
                <a:latin typeface="Century Gothic" pitchFamily="34" charset="0"/>
              </a:rPr>
              <a:t>5 U.S.C. §§ 1214(b)(4)(a)-(b), 1221(e)</a:t>
            </a:r>
            <a:endParaRPr lang="en-US" altLang="en-US" sz="2800" dirty="0" smtClean="0">
              <a:solidFill>
                <a:srgbClr val="A50021"/>
              </a:solidFill>
            </a:endParaRPr>
          </a:p>
        </p:txBody>
      </p:sp>
      <p:sp>
        <p:nvSpPr>
          <p:cNvPr id="892931" name="Text Box 3"/>
          <p:cNvSpPr txBox="1">
            <a:spLocks noChangeArrowheads="1"/>
          </p:cNvSpPr>
          <p:nvPr/>
        </p:nvSpPr>
        <p:spPr bwMode="auto">
          <a:xfrm>
            <a:off x="685800" y="1447800"/>
            <a:ext cx="7620000" cy="5699125"/>
          </a:xfrm>
          <a:prstGeom prst="rect">
            <a:avLst/>
          </a:prstGeom>
          <a:noFill/>
          <a:ln w="57150">
            <a:noFill/>
            <a:miter lim="800000"/>
            <a:headEnd/>
            <a:tailEnd/>
          </a:ln>
        </p:spPr>
        <p:txBody>
          <a:bodyPr lIns="92075" tIns="46038" rIns="92075" bIns="46038">
            <a:spAutoFit/>
          </a:bodyPr>
          <a:lstStyle/>
          <a:p>
            <a:pPr defTabSz="850900" eaLnBrk="0" hangingPunct="0">
              <a:lnSpc>
                <a:spcPct val="105000"/>
              </a:lnSpc>
              <a:buClr>
                <a:schemeClr val="hlink"/>
              </a:buClr>
              <a:buSzPct val="65000"/>
              <a:buFont typeface="Monotype Sorts"/>
              <a:buNone/>
              <a:defRPr/>
            </a:pPr>
            <a:r>
              <a:rPr kumimoji="1" lang="en-US" sz="2400" b="1" dirty="0">
                <a:solidFill>
                  <a:srgbClr val="000099"/>
                </a:solidFill>
                <a:latin typeface="Century Gothic" pitchFamily="34" charset="0"/>
              </a:rPr>
              <a:t>All 4 elements must be met:</a:t>
            </a:r>
          </a:p>
          <a:p>
            <a:pPr marL="457200" defTabSz="850900" eaLnBrk="0" hangingPunct="0">
              <a:lnSpc>
                <a:spcPct val="105000"/>
              </a:lnSpc>
              <a:buClr>
                <a:schemeClr val="hlink"/>
              </a:buClr>
              <a:buSzPct val="65000"/>
              <a:buFont typeface="Monotype Sorts"/>
              <a:buChar char="l"/>
              <a:defRPr/>
            </a:pPr>
            <a:endParaRPr kumimoji="1" lang="en-US" b="1" dirty="0">
              <a:solidFill>
                <a:srgbClr val="000099"/>
              </a:solidFill>
              <a:latin typeface="Century Gothic" pitchFamily="34" charset="0"/>
            </a:endParaRPr>
          </a:p>
          <a:p>
            <a:pPr marL="457200" indent="-457200" defTabSz="850900" eaLnBrk="0" hangingPunct="0">
              <a:lnSpc>
                <a:spcPct val="105000"/>
              </a:lnSpc>
              <a:buClr>
                <a:srgbClr val="FFCC00"/>
              </a:buClr>
              <a:buFontTx/>
              <a:buChar char="•"/>
              <a:defRPr/>
            </a:pPr>
            <a:r>
              <a:rPr kumimoji="1" lang="en-US" sz="2000" b="1" dirty="0">
                <a:solidFill>
                  <a:srgbClr val="0000CC"/>
                </a:solidFill>
                <a:latin typeface="Century Gothic" pitchFamily="34" charset="0"/>
              </a:rPr>
              <a:t>A </a:t>
            </a:r>
            <a:r>
              <a:rPr kumimoji="1" lang="en-US" sz="2000" b="1" i="1" dirty="0">
                <a:solidFill>
                  <a:srgbClr val="0000CC"/>
                </a:solidFill>
                <a:latin typeface="Century Gothic" pitchFamily="34" charset="0"/>
              </a:rPr>
              <a:t>reasonable belief </a:t>
            </a:r>
            <a:r>
              <a:rPr kumimoji="1" lang="en-US" sz="2000" b="1" dirty="0">
                <a:solidFill>
                  <a:srgbClr val="0000CC"/>
                </a:solidFill>
                <a:latin typeface="Century Gothic" pitchFamily="34" charset="0"/>
              </a:rPr>
              <a:t>that the employee has made a </a:t>
            </a:r>
            <a:r>
              <a:rPr kumimoji="1" lang="en-US" sz="2000" b="1" dirty="0">
                <a:solidFill>
                  <a:srgbClr val="3366FF"/>
                </a:solidFill>
                <a:latin typeface="Century Gothic" pitchFamily="34" charset="0"/>
              </a:rPr>
              <a:t>protected disclosure</a:t>
            </a:r>
            <a:r>
              <a:rPr kumimoji="1" lang="en-US" sz="2000" b="1" dirty="0">
                <a:solidFill>
                  <a:srgbClr val="000099"/>
                </a:solidFill>
                <a:latin typeface="Century Gothic" pitchFamily="34" charset="0"/>
              </a:rPr>
              <a:t> of information under </a:t>
            </a:r>
          </a:p>
          <a:p>
            <a:pPr marL="457200" indent="-457200" defTabSz="850900" eaLnBrk="0" hangingPunct="0">
              <a:lnSpc>
                <a:spcPct val="105000"/>
              </a:lnSpc>
              <a:buClr>
                <a:srgbClr val="FFCC00"/>
              </a:buClr>
              <a:defRPr/>
            </a:pPr>
            <a:r>
              <a:rPr kumimoji="1" lang="en-US" sz="2000" b="1" dirty="0">
                <a:solidFill>
                  <a:srgbClr val="000099"/>
                </a:solidFill>
                <a:latin typeface="Century Gothic" pitchFamily="34" charset="0"/>
              </a:rPr>
              <a:t>	5 U</a:t>
            </a:r>
            <a:r>
              <a:rPr lang="en-US" sz="2000" b="1" dirty="0">
                <a:solidFill>
                  <a:srgbClr val="000099"/>
                </a:solidFill>
                <a:latin typeface="Century Gothic" pitchFamily="34" charset="0"/>
              </a:rPr>
              <a:t>.S.C. § 2302(b)(8) or </a:t>
            </a:r>
            <a:r>
              <a:rPr lang="en-US" sz="2000" b="1" dirty="0">
                <a:solidFill>
                  <a:srgbClr val="3366FF"/>
                </a:solidFill>
                <a:latin typeface="Century Gothic" pitchFamily="34" charset="0"/>
              </a:rPr>
              <a:t>protected activity </a:t>
            </a:r>
            <a:r>
              <a:rPr lang="en-US" sz="2000" b="1" dirty="0">
                <a:solidFill>
                  <a:srgbClr val="000099"/>
                </a:solidFill>
                <a:latin typeface="Century Gothic" pitchFamily="34" charset="0"/>
              </a:rPr>
              <a:t>under 5 </a:t>
            </a:r>
            <a:r>
              <a:rPr kumimoji="1" lang="en-US" sz="2000" b="1" dirty="0">
                <a:solidFill>
                  <a:srgbClr val="000099"/>
                </a:solidFill>
                <a:latin typeface="Century Gothic" pitchFamily="34" charset="0"/>
              </a:rPr>
              <a:t>U</a:t>
            </a:r>
            <a:r>
              <a:rPr lang="en-US" sz="2000" b="1" dirty="0">
                <a:solidFill>
                  <a:srgbClr val="000099"/>
                </a:solidFill>
                <a:latin typeface="Century Gothic" pitchFamily="34" charset="0"/>
              </a:rPr>
              <a:t>.S.C. § 2302(b)(9) </a:t>
            </a:r>
            <a:r>
              <a:rPr lang="en-US" sz="1000" b="1" dirty="0">
                <a:solidFill>
                  <a:srgbClr val="000099"/>
                </a:solidFill>
                <a:latin typeface="Century Gothic" pitchFamily="34" charset="0"/>
              </a:rPr>
              <a:t/>
            </a:r>
            <a:br>
              <a:rPr lang="en-US" sz="1000" b="1" dirty="0">
                <a:solidFill>
                  <a:srgbClr val="000099"/>
                </a:solidFill>
                <a:latin typeface="Century Gothic" pitchFamily="34" charset="0"/>
              </a:rPr>
            </a:br>
            <a:r>
              <a:rPr lang="en-US" sz="1000" b="1" dirty="0">
                <a:solidFill>
                  <a:srgbClr val="000099"/>
                </a:solidFill>
                <a:latin typeface="Century Gothic" pitchFamily="34" charset="0"/>
              </a:rPr>
              <a:t> </a:t>
            </a:r>
            <a:endParaRPr lang="en-US" sz="2000" b="1" dirty="0">
              <a:solidFill>
                <a:srgbClr val="000099"/>
              </a:solidFill>
              <a:latin typeface="Century Gothic" pitchFamily="34" charset="0"/>
            </a:endParaRPr>
          </a:p>
          <a:p>
            <a:pPr marL="457200" indent="-457200" defTabSz="850900" eaLnBrk="0" hangingPunct="0">
              <a:lnSpc>
                <a:spcPct val="105000"/>
              </a:lnSpc>
              <a:buClr>
                <a:srgbClr val="FFCC00"/>
              </a:buClr>
              <a:buFontTx/>
              <a:buChar char="•"/>
              <a:defRPr/>
            </a:pPr>
            <a:r>
              <a:rPr lang="en-US" sz="2000" b="1" dirty="0">
                <a:solidFill>
                  <a:srgbClr val="3366FF"/>
                </a:solidFill>
                <a:latin typeface="Century Gothic" pitchFamily="34" charset="0"/>
              </a:rPr>
              <a:t>Personnel action</a:t>
            </a:r>
            <a:r>
              <a:rPr lang="en-US" sz="2000" b="1" dirty="0">
                <a:solidFill>
                  <a:srgbClr val="000099"/>
                </a:solidFill>
                <a:latin typeface="Century Gothic" pitchFamily="34" charset="0"/>
              </a:rPr>
              <a:t> taken, not taken, or threatened (broader than </a:t>
            </a:r>
            <a:r>
              <a:rPr lang="en-US" sz="2000" b="1" i="1" dirty="0">
                <a:solidFill>
                  <a:srgbClr val="000099"/>
                </a:solidFill>
                <a:latin typeface="Century Gothic" pitchFamily="34" charset="0"/>
              </a:rPr>
              <a:t>adverse</a:t>
            </a:r>
            <a:r>
              <a:rPr lang="en-US" sz="2000" b="1" dirty="0">
                <a:solidFill>
                  <a:srgbClr val="000099"/>
                </a:solidFill>
                <a:latin typeface="Century Gothic" pitchFamily="34" charset="0"/>
              </a:rPr>
              <a:t> action)</a:t>
            </a:r>
            <a:r>
              <a:rPr lang="en-US" sz="1000" b="1" dirty="0">
                <a:solidFill>
                  <a:srgbClr val="000099"/>
                </a:solidFill>
                <a:latin typeface="Century Gothic" pitchFamily="34" charset="0"/>
              </a:rPr>
              <a:t/>
            </a:r>
            <a:br>
              <a:rPr lang="en-US" sz="1000" b="1" dirty="0">
                <a:solidFill>
                  <a:srgbClr val="000099"/>
                </a:solidFill>
                <a:latin typeface="Century Gothic" pitchFamily="34" charset="0"/>
              </a:rPr>
            </a:br>
            <a:r>
              <a:rPr lang="en-US" sz="1000" b="1" dirty="0">
                <a:solidFill>
                  <a:srgbClr val="000099"/>
                </a:solidFill>
                <a:latin typeface="Century Gothic" pitchFamily="34" charset="0"/>
              </a:rPr>
              <a:t> </a:t>
            </a:r>
            <a:endParaRPr lang="en-US" sz="2000" b="1" dirty="0">
              <a:solidFill>
                <a:srgbClr val="000099"/>
              </a:solidFill>
              <a:latin typeface="Century Gothic" pitchFamily="34" charset="0"/>
            </a:endParaRPr>
          </a:p>
          <a:p>
            <a:pPr marL="457200" indent="-457200" defTabSz="850900" eaLnBrk="0" hangingPunct="0">
              <a:lnSpc>
                <a:spcPct val="105000"/>
              </a:lnSpc>
              <a:buClr>
                <a:srgbClr val="FFCC00"/>
              </a:buClr>
              <a:buFontTx/>
              <a:buChar char="•"/>
              <a:defRPr/>
            </a:pPr>
            <a:r>
              <a:rPr lang="en-US" sz="2000" b="1" dirty="0">
                <a:solidFill>
                  <a:srgbClr val="000099"/>
                </a:solidFill>
                <a:latin typeface="Century Gothic" pitchFamily="34" charset="0"/>
              </a:rPr>
              <a:t>Actual or constructive </a:t>
            </a:r>
            <a:r>
              <a:rPr lang="en-US" sz="2000" b="1" dirty="0">
                <a:solidFill>
                  <a:srgbClr val="3366FF"/>
                </a:solidFill>
                <a:latin typeface="Century Gothic" pitchFamily="34" charset="0"/>
              </a:rPr>
              <a:t>knowledge</a:t>
            </a:r>
            <a:r>
              <a:rPr lang="en-US" sz="2000" b="1" dirty="0">
                <a:solidFill>
                  <a:srgbClr val="000099"/>
                </a:solidFill>
                <a:latin typeface="Century Gothic" pitchFamily="34" charset="0"/>
              </a:rPr>
              <a:t> of protected disclosure or protected activity</a:t>
            </a:r>
            <a:r>
              <a:rPr lang="en-US" sz="1000" b="1" dirty="0">
                <a:solidFill>
                  <a:srgbClr val="000099"/>
                </a:solidFill>
                <a:latin typeface="Century Gothic" pitchFamily="34" charset="0"/>
              </a:rPr>
              <a:t/>
            </a:r>
            <a:br>
              <a:rPr lang="en-US" sz="1000" b="1" dirty="0">
                <a:solidFill>
                  <a:srgbClr val="000099"/>
                </a:solidFill>
                <a:latin typeface="Century Gothic" pitchFamily="34" charset="0"/>
              </a:rPr>
            </a:br>
            <a:r>
              <a:rPr lang="en-US" sz="1000" b="1" dirty="0">
                <a:solidFill>
                  <a:srgbClr val="000099"/>
                </a:solidFill>
                <a:latin typeface="Century Gothic" pitchFamily="34" charset="0"/>
              </a:rPr>
              <a:t> </a:t>
            </a:r>
            <a:endParaRPr lang="en-US" sz="2000" b="1" dirty="0">
              <a:solidFill>
                <a:srgbClr val="000099"/>
              </a:solidFill>
              <a:latin typeface="Century Gothic" pitchFamily="34" charset="0"/>
            </a:endParaRPr>
          </a:p>
          <a:p>
            <a:pPr marL="457200" indent="-457200" defTabSz="850900" eaLnBrk="0" hangingPunct="0">
              <a:lnSpc>
                <a:spcPct val="105000"/>
              </a:lnSpc>
              <a:buClr>
                <a:srgbClr val="FFCC00"/>
              </a:buClr>
              <a:buFontTx/>
              <a:buChar char="•"/>
              <a:defRPr/>
            </a:pPr>
            <a:r>
              <a:rPr lang="en-US" sz="2000" b="1" dirty="0">
                <a:solidFill>
                  <a:srgbClr val="000099"/>
                </a:solidFill>
                <a:latin typeface="Century Gothic" pitchFamily="34" charset="0"/>
              </a:rPr>
              <a:t>Protected disclosure or protected activity was </a:t>
            </a:r>
            <a:r>
              <a:rPr lang="en-US" sz="2000" b="1" dirty="0">
                <a:solidFill>
                  <a:srgbClr val="3366FF"/>
                </a:solidFill>
                <a:latin typeface="Century Gothic" pitchFamily="34" charset="0"/>
              </a:rPr>
              <a:t>contributing factor</a:t>
            </a:r>
            <a:r>
              <a:rPr lang="en-US" sz="2000" b="1" dirty="0">
                <a:solidFill>
                  <a:srgbClr val="000099"/>
                </a:solidFill>
                <a:latin typeface="Century Gothic" pitchFamily="34" charset="0"/>
              </a:rPr>
              <a:t> in personnel action</a:t>
            </a:r>
          </a:p>
          <a:p>
            <a:pPr marL="800100" lvl="1" indent="-342900">
              <a:buClr>
                <a:srgbClr val="FFCC00"/>
              </a:buClr>
              <a:buFont typeface="Arial" panose="020B0604020202020204" pitchFamily="34" charset="0"/>
              <a:buChar char="•"/>
              <a:defRPr/>
            </a:pPr>
            <a:r>
              <a:rPr lang="en-US" altLang="en-US" sz="1600" b="1" dirty="0">
                <a:solidFill>
                  <a:srgbClr val="3366FF"/>
                </a:solidFill>
                <a:latin typeface="Century Gothic" pitchFamily="34" charset="0"/>
              </a:rPr>
              <a:t>Knowledge and timing </a:t>
            </a:r>
            <a:r>
              <a:rPr lang="en-US" altLang="en-US" sz="1600" b="1" dirty="0">
                <a:solidFill>
                  <a:srgbClr val="000099"/>
                </a:solidFill>
                <a:latin typeface="Century Gothic" pitchFamily="34" charset="0"/>
              </a:rPr>
              <a:t>alone can be sufficient</a:t>
            </a:r>
            <a:r>
              <a:rPr lang="en-US" altLang="en-US" sz="800" b="1" dirty="0">
                <a:solidFill>
                  <a:srgbClr val="000099"/>
                </a:solidFill>
                <a:latin typeface="Century Gothic" pitchFamily="34" charset="0"/>
              </a:rPr>
              <a:t> </a:t>
            </a:r>
            <a:endParaRPr lang="en-US" altLang="en-US" sz="1600" b="1" dirty="0">
              <a:solidFill>
                <a:srgbClr val="000099"/>
              </a:solidFill>
              <a:latin typeface="Century Gothic" pitchFamily="34" charset="0"/>
            </a:endParaRPr>
          </a:p>
          <a:p>
            <a:pPr marL="800100" lvl="1" indent="-342900">
              <a:buClr>
                <a:srgbClr val="FFCC00"/>
              </a:buClr>
              <a:buFont typeface="Arial" panose="020B0604020202020204" pitchFamily="34" charset="0"/>
              <a:buChar char="•"/>
              <a:defRPr/>
            </a:pPr>
            <a:r>
              <a:rPr lang="en-US" altLang="en-US" sz="1600" b="1" dirty="0">
                <a:solidFill>
                  <a:srgbClr val="000099"/>
                </a:solidFill>
                <a:latin typeface="Century Gothic" pitchFamily="34" charset="0"/>
              </a:rPr>
              <a:t>5 U.S.C. § 2302(b)(9)(A)(ii) (exercise of appeal ,complaint, or grievance right other than complaints remedying protected whistleblowing) still requires a </a:t>
            </a:r>
            <a:r>
              <a:rPr lang="en-US" altLang="en-US" sz="1600" b="1" dirty="0">
                <a:solidFill>
                  <a:srgbClr val="3366FF"/>
                </a:solidFill>
                <a:latin typeface="Century Gothic" pitchFamily="34" charset="0"/>
              </a:rPr>
              <a:t>significant factor test</a:t>
            </a:r>
            <a:endParaRPr lang="en-US" altLang="en-US" sz="1600" b="1" dirty="0">
              <a:solidFill>
                <a:srgbClr val="000099"/>
              </a:solidFill>
              <a:latin typeface="Century Gothic" pitchFamily="34" charset="0"/>
            </a:endParaRPr>
          </a:p>
          <a:p>
            <a:pPr marL="457200" indent="-457200" defTabSz="850900" eaLnBrk="0" hangingPunct="0">
              <a:lnSpc>
                <a:spcPct val="105000"/>
              </a:lnSpc>
              <a:buClr>
                <a:srgbClr val="FFCC00"/>
              </a:buClr>
              <a:buFontTx/>
              <a:buChar char="•"/>
              <a:defRPr/>
            </a:pPr>
            <a:endParaRPr lang="en-US" sz="2000" dirty="0">
              <a:solidFill>
                <a:srgbClr val="000099"/>
              </a:solidFill>
              <a:latin typeface="Century Gothic"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24418CC5-9110-4265-8267-148D5BE697EB}" type="slidenum">
              <a:rPr lang="en-US" altLang="en-US" sz="1400" smtClean="0">
                <a:solidFill>
                  <a:srgbClr val="000099"/>
                </a:solidFill>
                <a:latin typeface="Century Gothic" pitchFamily="34" charset="0"/>
              </a:rPr>
              <a:pPr eaLnBrk="1" hangingPunct="1">
                <a:spcBef>
                  <a:spcPct val="0"/>
                </a:spcBef>
                <a:buClrTx/>
                <a:buSzTx/>
                <a:buFontTx/>
                <a:buNone/>
              </a:pPr>
              <a:t>13</a:t>
            </a:fld>
            <a:endParaRPr lang="en-US" altLang="en-US" sz="1400" dirty="0" smtClean="0">
              <a:solidFill>
                <a:srgbClr val="000099"/>
              </a:solidFill>
              <a:latin typeface="Century Gothic" pitchFamily="34" charset="0"/>
            </a:endParaRPr>
          </a:p>
        </p:txBody>
      </p:sp>
      <p:sp>
        <p:nvSpPr>
          <p:cNvPr id="14339" name="Rectangle 2"/>
          <p:cNvSpPr>
            <a:spLocks noGrp="1" noChangeArrowheads="1"/>
          </p:cNvSpPr>
          <p:nvPr>
            <p:ph type="title"/>
          </p:nvPr>
        </p:nvSpPr>
        <p:spPr>
          <a:xfrm>
            <a:off x="762000" y="152400"/>
            <a:ext cx="7696200" cy="914400"/>
          </a:xfrm>
        </p:spPr>
        <p:txBody>
          <a:bodyPr/>
          <a:lstStyle/>
          <a:p>
            <a:pPr eaLnBrk="1" hangingPunct="1">
              <a:lnSpc>
                <a:spcPct val="90000"/>
              </a:lnSpc>
            </a:pPr>
            <a:r>
              <a:rPr lang="en-US" altLang="en-US" sz="2800" b="1" dirty="0" smtClean="0">
                <a:solidFill>
                  <a:srgbClr val="000099"/>
                </a:solidFill>
                <a:latin typeface="Century Gothic" pitchFamily="34" charset="0"/>
              </a:rPr>
              <a:t>Proving Retaliation – Protected Disclosures    </a:t>
            </a:r>
            <a:r>
              <a:rPr lang="en-US" altLang="en-US" sz="1800" b="1" dirty="0" smtClean="0">
                <a:solidFill>
                  <a:srgbClr val="3366FF"/>
                </a:solidFill>
                <a:latin typeface="Century Gothic" pitchFamily="34" charset="0"/>
              </a:rPr>
              <a:t>5 U.S.C. §§ 2302(b)(8), 1213-ELEMENT No. 1</a:t>
            </a:r>
          </a:p>
        </p:txBody>
      </p:sp>
      <p:sp>
        <p:nvSpPr>
          <p:cNvPr id="894979" name="Rectangle 3"/>
          <p:cNvSpPr>
            <a:spLocks noGrp="1" noChangeArrowheads="1"/>
          </p:cNvSpPr>
          <p:nvPr>
            <p:ph type="body" idx="1"/>
          </p:nvPr>
        </p:nvSpPr>
        <p:spPr>
          <a:xfrm>
            <a:off x="762000" y="1600200"/>
            <a:ext cx="7543800" cy="4191000"/>
          </a:xfrm>
        </p:spPr>
        <p:txBody>
          <a:bodyPr lIns="92075" tIns="46038" rIns="92075" bIns="46038"/>
          <a:lstStyle/>
          <a:p>
            <a:pPr marL="0" indent="0" eaLnBrk="1" hangingPunct="1">
              <a:lnSpc>
                <a:spcPct val="120000"/>
              </a:lnSpc>
              <a:spcBef>
                <a:spcPct val="0"/>
              </a:spcBef>
              <a:buClr>
                <a:srgbClr val="FFCC00"/>
              </a:buClr>
              <a:buSzTx/>
              <a:buFontTx/>
              <a:buNone/>
              <a:defRPr/>
            </a:pPr>
            <a:r>
              <a:rPr lang="en-US" b="1" dirty="0" smtClean="0">
                <a:solidFill>
                  <a:srgbClr val="000099"/>
                </a:solidFill>
                <a:latin typeface="Century Gothic" pitchFamily="34" charset="0"/>
              </a:rPr>
              <a:t>Includes:</a:t>
            </a:r>
          </a:p>
          <a:p>
            <a:pPr marL="406400" indent="-401638" eaLnBrk="1" hangingPunct="1">
              <a:lnSpc>
                <a:spcPct val="120000"/>
              </a:lnSpc>
              <a:spcBef>
                <a:spcPct val="0"/>
              </a:spcBef>
              <a:buClr>
                <a:srgbClr val="FFCC00"/>
              </a:buClr>
              <a:buSzTx/>
              <a:buFontTx/>
              <a:buChar char="•"/>
              <a:tabLst>
                <a:tab pos="1482725" algn="l"/>
              </a:tabLst>
              <a:defRPr/>
            </a:pPr>
            <a:r>
              <a:rPr lang="en-US" b="1" dirty="0" smtClean="0">
                <a:solidFill>
                  <a:srgbClr val="000099"/>
                </a:solidFill>
                <a:latin typeface="Century Gothic" pitchFamily="34" charset="0"/>
              </a:rPr>
              <a:t>Violation of any law, rule, or regulation</a:t>
            </a:r>
          </a:p>
          <a:p>
            <a:pPr marL="406400" indent="-401638" eaLnBrk="1" hangingPunct="1">
              <a:lnSpc>
                <a:spcPct val="120000"/>
              </a:lnSpc>
              <a:spcBef>
                <a:spcPct val="0"/>
              </a:spcBef>
              <a:buClr>
                <a:srgbClr val="FFCC00"/>
              </a:buClr>
              <a:buSzTx/>
              <a:buFontTx/>
              <a:buChar char="•"/>
              <a:defRPr/>
            </a:pPr>
            <a:r>
              <a:rPr lang="en-US" b="1" dirty="0" smtClean="0">
                <a:solidFill>
                  <a:srgbClr val="000099"/>
                </a:solidFill>
                <a:latin typeface="Century Gothic" pitchFamily="34" charset="0"/>
              </a:rPr>
              <a:t>Gross mismanagement: </a:t>
            </a:r>
            <a:r>
              <a:rPr lang="en-US" b="1" dirty="0" smtClean="0">
                <a:solidFill>
                  <a:srgbClr val="3366FF"/>
                </a:solidFill>
                <a:latin typeface="Century Gothic" pitchFamily="34" charset="0"/>
              </a:rPr>
              <a:t>substantial risk of significant impact on mission</a:t>
            </a:r>
          </a:p>
          <a:p>
            <a:pPr marL="406400" indent="-401638" eaLnBrk="1" hangingPunct="1">
              <a:lnSpc>
                <a:spcPct val="120000"/>
              </a:lnSpc>
              <a:spcBef>
                <a:spcPct val="0"/>
              </a:spcBef>
              <a:buClr>
                <a:srgbClr val="FFCC00"/>
              </a:buClr>
              <a:buSzTx/>
              <a:buFontTx/>
              <a:buChar char="•"/>
              <a:tabLst>
                <a:tab pos="1482725" algn="l"/>
              </a:tabLst>
              <a:defRPr/>
            </a:pPr>
            <a:r>
              <a:rPr lang="en-US" b="1" dirty="0" smtClean="0">
                <a:solidFill>
                  <a:srgbClr val="000099"/>
                </a:solidFill>
                <a:latin typeface="Century Gothic" pitchFamily="34" charset="0"/>
              </a:rPr>
              <a:t>Gross waste of funds: </a:t>
            </a:r>
            <a:r>
              <a:rPr lang="en-US" b="1" dirty="0" smtClean="0">
                <a:solidFill>
                  <a:srgbClr val="3366FF"/>
                </a:solidFill>
                <a:latin typeface="Century Gothic" pitchFamily="34" charset="0"/>
              </a:rPr>
              <a:t>more than debatable expenditure</a:t>
            </a:r>
          </a:p>
          <a:p>
            <a:pPr marL="406400" indent="-401638" eaLnBrk="1" hangingPunct="1">
              <a:lnSpc>
                <a:spcPct val="120000"/>
              </a:lnSpc>
              <a:spcBef>
                <a:spcPct val="0"/>
              </a:spcBef>
              <a:buClr>
                <a:srgbClr val="FFCC00"/>
              </a:buClr>
              <a:buSzTx/>
              <a:buFontTx/>
              <a:buChar char="•"/>
              <a:tabLst>
                <a:tab pos="1482725" algn="l"/>
              </a:tabLst>
              <a:defRPr/>
            </a:pPr>
            <a:r>
              <a:rPr lang="en-US" b="1" dirty="0" smtClean="0">
                <a:solidFill>
                  <a:srgbClr val="000099"/>
                </a:solidFill>
                <a:latin typeface="Century Gothic" pitchFamily="34" charset="0"/>
              </a:rPr>
              <a:t>Abuse of authority</a:t>
            </a:r>
          </a:p>
          <a:p>
            <a:pPr marL="406400" indent="-401638" eaLnBrk="1" hangingPunct="1">
              <a:lnSpc>
                <a:spcPct val="120000"/>
              </a:lnSpc>
              <a:spcBef>
                <a:spcPct val="0"/>
              </a:spcBef>
              <a:buClr>
                <a:srgbClr val="FFCC00"/>
              </a:buClr>
              <a:buSzTx/>
              <a:buFontTx/>
              <a:buChar char="•"/>
              <a:tabLst>
                <a:tab pos="1482725" algn="l"/>
              </a:tabLst>
              <a:defRPr/>
            </a:pPr>
            <a:r>
              <a:rPr lang="en-US" b="1" dirty="0" smtClean="0">
                <a:solidFill>
                  <a:srgbClr val="000099"/>
                </a:solidFill>
                <a:latin typeface="Century Gothic" pitchFamily="34" charset="0"/>
              </a:rPr>
              <a:t>Substantial &amp; specific danger to public health or safety</a:t>
            </a:r>
          </a:p>
          <a:p>
            <a:pPr marL="406400" indent="-401638" eaLnBrk="1" hangingPunct="1">
              <a:lnSpc>
                <a:spcPct val="120000"/>
              </a:lnSpc>
              <a:spcBef>
                <a:spcPct val="0"/>
              </a:spcBef>
              <a:buClr>
                <a:srgbClr val="FFCC00"/>
              </a:buClr>
              <a:buSzTx/>
              <a:buFontTx/>
              <a:buChar char="•"/>
              <a:tabLst>
                <a:tab pos="1482725" algn="l"/>
              </a:tabLst>
              <a:defRPr/>
            </a:pPr>
            <a:r>
              <a:rPr lang="en-US" b="1" dirty="0" smtClean="0">
                <a:solidFill>
                  <a:srgbClr val="000099"/>
                </a:solidFill>
                <a:latin typeface="Century Gothic" pitchFamily="34" charset="0"/>
              </a:rPr>
              <a:t>Censorship </a:t>
            </a:r>
            <a:r>
              <a:rPr lang="en-US" b="1" dirty="0">
                <a:solidFill>
                  <a:srgbClr val="000099"/>
                </a:solidFill>
                <a:latin typeface="Century Gothic" pitchFamily="34" charset="0"/>
              </a:rPr>
              <a:t>related to </a:t>
            </a:r>
            <a:r>
              <a:rPr lang="en-US" b="1" dirty="0" smtClean="0">
                <a:solidFill>
                  <a:srgbClr val="000099"/>
                </a:solidFill>
                <a:latin typeface="Century Gothic" pitchFamily="34" charset="0"/>
              </a:rPr>
              <a:t>scientific research or  analysis (scientific integrity)</a:t>
            </a: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14400" indent="-457200" eaLnBrk="1" hangingPunct="1">
              <a:lnSpc>
                <a:spcPct val="140000"/>
              </a:lnSpc>
              <a:spcBef>
                <a:spcPct val="0"/>
              </a:spcBef>
              <a:buClr>
                <a:srgbClr val="FFCC00"/>
              </a:buClr>
              <a:buSzTx/>
              <a:buFontTx/>
              <a:buNone/>
              <a:tabLst>
                <a:tab pos="1482725" algn="l"/>
              </a:tabLst>
              <a:defRPr/>
            </a:pPr>
            <a:endParaRPr lang="en-US" sz="1800" b="1" dirty="0" smtClean="0">
              <a:solidFill>
                <a:srgbClr val="000099"/>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2F4050ED-0A6B-4F11-94F8-F449F631549E}" type="slidenum">
              <a:rPr lang="en-US" altLang="en-US" sz="1400" smtClean="0">
                <a:solidFill>
                  <a:srgbClr val="000099"/>
                </a:solidFill>
                <a:latin typeface="Century Gothic" pitchFamily="34" charset="0"/>
              </a:rPr>
              <a:pPr eaLnBrk="1" hangingPunct="1">
                <a:spcBef>
                  <a:spcPct val="0"/>
                </a:spcBef>
                <a:buClrTx/>
                <a:buSzTx/>
                <a:buFontTx/>
                <a:buNone/>
              </a:pPr>
              <a:t>14</a:t>
            </a:fld>
            <a:endParaRPr lang="en-US" altLang="en-US" sz="1400" dirty="0" smtClean="0">
              <a:solidFill>
                <a:srgbClr val="000099"/>
              </a:solidFill>
              <a:latin typeface="Century Gothic" pitchFamily="34" charset="0"/>
            </a:endParaRPr>
          </a:p>
        </p:txBody>
      </p:sp>
      <p:sp>
        <p:nvSpPr>
          <p:cNvPr id="19459" name="Rectangle 2"/>
          <p:cNvSpPr>
            <a:spLocks noGrp="1" noChangeArrowheads="1"/>
          </p:cNvSpPr>
          <p:nvPr>
            <p:ph type="title"/>
          </p:nvPr>
        </p:nvSpPr>
        <p:spPr>
          <a:xfrm>
            <a:off x="762000" y="228600"/>
            <a:ext cx="7010400" cy="914400"/>
          </a:xfrm>
        </p:spPr>
        <p:txBody>
          <a:bodyPr/>
          <a:lstStyle/>
          <a:p>
            <a:pPr eaLnBrk="1" hangingPunct="1">
              <a:lnSpc>
                <a:spcPct val="90000"/>
              </a:lnSpc>
            </a:pPr>
            <a:r>
              <a:rPr lang="en-US" altLang="en-US" sz="2800" b="1" dirty="0" smtClean="0">
                <a:solidFill>
                  <a:srgbClr val="000099"/>
                </a:solidFill>
                <a:latin typeface="Century Gothic" pitchFamily="34" charset="0"/>
              </a:rPr>
              <a:t>Proving Retaliation – Protected Activity</a:t>
            </a:r>
            <a:br>
              <a:rPr lang="en-US" altLang="en-US" sz="2800" b="1" dirty="0" smtClean="0">
                <a:solidFill>
                  <a:srgbClr val="000099"/>
                </a:solidFill>
                <a:latin typeface="Century Gothic" pitchFamily="34" charset="0"/>
              </a:rPr>
            </a:br>
            <a:r>
              <a:rPr lang="en-US" altLang="en-US" sz="1800" b="1" dirty="0" smtClean="0">
                <a:solidFill>
                  <a:srgbClr val="3366FF"/>
                </a:solidFill>
                <a:latin typeface="Century Gothic" pitchFamily="34" charset="0"/>
              </a:rPr>
              <a:t>5 U.S.C. §§ 2302(b)(9), 1213-ELEMENT No. 1</a:t>
            </a:r>
          </a:p>
        </p:txBody>
      </p:sp>
      <p:sp>
        <p:nvSpPr>
          <p:cNvPr id="894979" name="Rectangle 3"/>
          <p:cNvSpPr>
            <a:spLocks noGrp="1" noChangeArrowheads="1"/>
          </p:cNvSpPr>
          <p:nvPr>
            <p:ph type="body" idx="1"/>
          </p:nvPr>
        </p:nvSpPr>
        <p:spPr>
          <a:xfrm>
            <a:off x="685800" y="1600200"/>
            <a:ext cx="7543800" cy="4495800"/>
          </a:xfrm>
        </p:spPr>
        <p:txBody>
          <a:bodyPr lIns="92075" tIns="46038" rIns="92075" bIns="46038"/>
          <a:lstStyle/>
          <a:p>
            <a:pPr marL="457200" indent="-457200" eaLnBrk="1" hangingPunct="1">
              <a:lnSpc>
                <a:spcPct val="120000"/>
              </a:lnSpc>
              <a:spcBef>
                <a:spcPct val="0"/>
              </a:spcBef>
              <a:buClr>
                <a:srgbClr val="FFCC00"/>
              </a:buClr>
              <a:buSzTx/>
              <a:buFontTx/>
              <a:buNone/>
              <a:tabLst>
                <a:tab pos="1482725" algn="l"/>
              </a:tabLst>
              <a:defRPr/>
            </a:pPr>
            <a:r>
              <a:rPr lang="en-US" b="1" dirty="0" smtClean="0">
                <a:solidFill>
                  <a:srgbClr val="000099"/>
                </a:solidFill>
                <a:latin typeface="Century Gothic" pitchFamily="34" charset="0"/>
              </a:rPr>
              <a:t>Protected Activity</a:t>
            </a:r>
            <a:r>
              <a:rPr lang="en-US" sz="1400" b="1" dirty="0" smtClean="0">
                <a:solidFill>
                  <a:srgbClr val="000099"/>
                </a:solidFill>
                <a:latin typeface="Century Gothic" pitchFamily="34" charset="0"/>
              </a:rPr>
              <a:t/>
            </a:r>
            <a:br>
              <a:rPr lang="en-US" sz="1400" b="1" dirty="0" smtClean="0">
                <a:solidFill>
                  <a:srgbClr val="000099"/>
                </a:solidFill>
                <a:latin typeface="Century Gothic" pitchFamily="34" charset="0"/>
              </a:rPr>
            </a:br>
            <a:r>
              <a:rPr lang="en-US" sz="1400" b="1" dirty="0" smtClean="0">
                <a:solidFill>
                  <a:srgbClr val="000099"/>
                </a:solidFill>
                <a:latin typeface="Century Gothic" pitchFamily="34" charset="0"/>
              </a:rPr>
              <a:t> </a:t>
            </a:r>
            <a:endParaRPr lang="en-US" b="1" dirty="0" smtClean="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Exercise of appeal, complaint, or grievance </a:t>
            </a:r>
            <a:r>
              <a:rPr kumimoji="1" lang="en-US" b="1" dirty="0" smtClean="0">
                <a:solidFill>
                  <a:srgbClr val="000099"/>
                </a:solidFill>
                <a:latin typeface="Century Gothic" pitchFamily="34" charset="0"/>
              </a:rPr>
              <a:t>rights</a:t>
            </a:r>
            <a:r>
              <a:rPr kumimoji="1" lang="en-US" sz="1050" b="1" dirty="0" smtClean="0">
                <a:solidFill>
                  <a:srgbClr val="000099"/>
                </a:solidFill>
                <a:latin typeface="Century Gothic" pitchFamily="34" charset="0"/>
              </a:rPr>
              <a:t/>
            </a:r>
            <a:br>
              <a:rPr kumimoji="1" lang="en-US" sz="1050" b="1" dirty="0" smtClean="0">
                <a:solidFill>
                  <a:srgbClr val="000099"/>
                </a:solidFill>
                <a:latin typeface="Century Gothic" pitchFamily="34" charset="0"/>
              </a:rPr>
            </a:br>
            <a:r>
              <a:rPr kumimoji="1" lang="en-US" sz="1050" b="1" dirty="0" smtClean="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Testimony or other assistance to person exercising such </a:t>
            </a:r>
            <a:r>
              <a:rPr kumimoji="1" lang="en-US" b="1" dirty="0" smtClean="0">
                <a:solidFill>
                  <a:srgbClr val="000099"/>
                </a:solidFill>
                <a:latin typeface="Century Gothic" pitchFamily="34" charset="0"/>
              </a:rPr>
              <a:t>rights</a:t>
            </a:r>
            <a:r>
              <a:rPr kumimoji="1" lang="en-US" sz="1050" b="1" dirty="0" smtClean="0">
                <a:solidFill>
                  <a:srgbClr val="000099"/>
                </a:solidFill>
                <a:latin typeface="Century Gothic" pitchFamily="34" charset="0"/>
              </a:rPr>
              <a:t/>
            </a:r>
            <a:br>
              <a:rPr kumimoji="1" lang="en-US" sz="1050" b="1" dirty="0" smtClean="0">
                <a:solidFill>
                  <a:srgbClr val="000099"/>
                </a:solidFill>
                <a:latin typeface="Century Gothic" pitchFamily="34" charset="0"/>
              </a:rPr>
            </a:br>
            <a:r>
              <a:rPr kumimoji="1" lang="en-US" sz="1050" b="1" dirty="0" smtClean="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Cooperation with or disclosures to Special Counsel or Inspector </a:t>
            </a:r>
            <a:r>
              <a:rPr kumimoji="1" lang="en-US" b="1" dirty="0" smtClean="0">
                <a:solidFill>
                  <a:srgbClr val="000099"/>
                </a:solidFill>
                <a:latin typeface="Century Gothic" pitchFamily="34" charset="0"/>
              </a:rPr>
              <a:t>General</a:t>
            </a:r>
            <a:r>
              <a:rPr kumimoji="1" lang="en-US" sz="1050" b="1" dirty="0" smtClean="0">
                <a:solidFill>
                  <a:srgbClr val="000099"/>
                </a:solidFill>
                <a:latin typeface="Century Gothic" pitchFamily="34" charset="0"/>
              </a:rPr>
              <a:t/>
            </a:r>
            <a:br>
              <a:rPr kumimoji="1" lang="en-US" sz="1050" b="1" dirty="0" smtClean="0">
                <a:solidFill>
                  <a:srgbClr val="000099"/>
                </a:solidFill>
                <a:latin typeface="Century Gothic" pitchFamily="34" charset="0"/>
              </a:rPr>
            </a:br>
            <a:r>
              <a:rPr kumimoji="1" lang="en-US" sz="1050" b="1" dirty="0" smtClean="0">
                <a:solidFill>
                  <a:srgbClr val="000099"/>
                </a:solidFill>
                <a:latin typeface="Century Gothic" pitchFamily="34" charset="0"/>
              </a:rPr>
              <a:t> </a:t>
            </a:r>
            <a:endParaRPr kumimoji="1" lang="en-US" b="1" dirty="0">
              <a:solidFill>
                <a:srgbClr val="000099"/>
              </a:solidFill>
              <a:latin typeface="Century Gothic" pitchFamily="34" charset="0"/>
            </a:endParaRPr>
          </a:p>
          <a:p>
            <a:pPr marL="520700" indent="-508000">
              <a:lnSpc>
                <a:spcPct val="80000"/>
              </a:lnSpc>
              <a:buClr>
                <a:srgbClr val="FFCC00"/>
              </a:buClr>
              <a:buFont typeface="Century Gothic" pitchFamily="34" charset="0"/>
              <a:buChar char="●"/>
              <a:defRPr/>
            </a:pPr>
            <a:r>
              <a:rPr kumimoji="1" lang="en-US" b="1" dirty="0">
                <a:solidFill>
                  <a:srgbClr val="000099"/>
                </a:solidFill>
                <a:latin typeface="Century Gothic" pitchFamily="34" charset="0"/>
              </a:rPr>
              <a:t>Refusal to obey an order that would require violation of </a:t>
            </a:r>
            <a:r>
              <a:rPr kumimoji="1" lang="en-US" b="1" dirty="0" smtClean="0">
                <a:solidFill>
                  <a:srgbClr val="000099"/>
                </a:solidFill>
                <a:latin typeface="Century Gothic" pitchFamily="34" charset="0"/>
              </a:rPr>
              <a:t>law, rule, or regulation</a:t>
            </a:r>
            <a:endParaRPr kumimoji="1" lang="en-US" b="1" dirty="0">
              <a:solidFill>
                <a:srgbClr val="000099"/>
              </a:solidFill>
              <a:latin typeface="Century Gothic" pitchFamily="34" charset="0"/>
            </a:endParaRPr>
          </a:p>
          <a:p>
            <a:pPr marL="627063" indent="0" eaLnBrk="1" hangingPunct="1">
              <a:lnSpc>
                <a:spcPct val="120000"/>
              </a:lnSpc>
              <a:spcBef>
                <a:spcPct val="0"/>
              </a:spcBef>
              <a:buClr>
                <a:srgbClr val="FFCC00"/>
              </a:buClr>
              <a:buSzTx/>
              <a:buFont typeface="Wingdings" pitchFamily="2" charset="2"/>
              <a:buNone/>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69963" eaLnBrk="1" hangingPunct="1">
              <a:lnSpc>
                <a:spcPct val="120000"/>
              </a:lnSpc>
              <a:spcBef>
                <a:spcPct val="0"/>
              </a:spcBef>
              <a:buClr>
                <a:srgbClr val="FFCC00"/>
              </a:buClr>
              <a:buSzTx/>
              <a:buFontTx/>
              <a:buChar char="•"/>
              <a:tabLst>
                <a:tab pos="1482725" algn="l"/>
              </a:tabLst>
              <a:defRPr/>
            </a:pPr>
            <a:endParaRPr lang="en-US" b="1" dirty="0" smtClean="0">
              <a:solidFill>
                <a:srgbClr val="000099"/>
              </a:solidFill>
              <a:latin typeface="Century Gothic" pitchFamily="34" charset="0"/>
            </a:endParaRPr>
          </a:p>
          <a:p>
            <a:pPr marL="914400" indent="-457200" eaLnBrk="1" hangingPunct="1">
              <a:lnSpc>
                <a:spcPct val="140000"/>
              </a:lnSpc>
              <a:spcBef>
                <a:spcPct val="0"/>
              </a:spcBef>
              <a:buClr>
                <a:srgbClr val="FFCC00"/>
              </a:buClr>
              <a:buSzTx/>
              <a:buFontTx/>
              <a:buNone/>
              <a:tabLst>
                <a:tab pos="1482725" algn="l"/>
              </a:tabLst>
              <a:defRPr/>
            </a:pPr>
            <a:endParaRPr lang="en-US" sz="1800" b="1" dirty="0" smtClean="0">
              <a:solidFill>
                <a:srgbClr val="000099"/>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7307263" cy="1004888"/>
          </a:xfrm>
        </p:spPr>
        <p:txBody>
          <a:bodyPr/>
          <a:lstStyle/>
          <a:p>
            <a:r>
              <a:rPr lang="en-US" altLang="en-US" dirty="0" smtClean="0"/>
              <a:t>Is the Disclosure Protected?</a:t>
            </a:r>
          </a:p>
        </p:txBody>
      </p:sp>
      <p:graphicFrame>
        <p:nvGraphicFramePr>
          <p:cNvPr id="5" name="Content Placeholder 4"/>
          <p:cNvGraphicFramePr>
            <a:graphicFrameLocks noGrp="1"/>
          </p:cNvGraphicFramePr>
          <p:nvPr>
            <p:ph idx="1"/>
            <p:extLst/>
          </p:nvPr>
        </p:nvGraphicFramePr>
        <p:xfrm>
          <a:off x="609600" y="1910216"/>
          <a:ext cx="8229600" cy="4947784"/>
        </p:xfrm>
        <a:graphic>
          <a:graphicData uri="http://schemas.openxmlformats.org/drawingml/2006/table">
            <a:tbl>
              <a:tblPr firstRow="1" bandRow="1">
                <a:tableStyleId>{69C7853C-536D-4A76-A0AE-DD22124D55A5}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67224">
                <a:tc>
                  <a:txBody>
                    <a:bodyPr/>
                    <a:lstStyle/>
                    <a:p>
                      <a:pPr algn="ctr"/>
                      <a:r>
                        <a:rPr lang="en-US" dirty="0" smtClean="0">
                          <a:solidFill>
                            <a:srgbClr val="000099"/>
                          </a:solidFill>
                        </a:rPr>
                        <a:t>Disclosure:</a:t>
                      </a:r>
                      <a:endParaRPr lang="en-US" dirty="0">
                        <a:solidFill>
                          <a:srgbClr val="000099"/>
                        </a:solidFill>
                      </a:endParaRPr>
                    </a:p>
                  </a:txBody>
                  <a:tcPr/>
                </a:tc>
                <a:tc>
                  <a:txBody>
                    <a:bodyPr/>
                    <a:lstStyle/>
                    <a:p>
                      <a:pPr algn="ctr"/>
                      <a:r>
                        <a:rPr lang="en-US" strike="noStrike" dirty="0" smtClean="0">
                          <a:solidFill>
                            <a:srgbClr val="000099"/>
                          </a:solidFill>
                        </a:rPr>
                        <a:t>Protected?</a:t>
                      </a:r>
                      <a:endParaRPr lang="en-US" strike="noStrike" dirty="0">
                        <a:solidFill>
                          <a:srgbClr val="000099"/>
                        </a:solidFill>
                      </a:endParaRPr>
                    </a:p>
                  </a:txBody>
                  <a:tcPr/>
                </a:tc>
                <a:tc>
                  <a:txBody>
                    <a:bodyPr/>
                    <a:lstStyle/>
                    <a:p>
                      <a:pPr algn="ctr"/>
                      <a:r>
                        <a:rPr lang="en-US" strike="noStrike" dirty="0" smtClean="0">
                          <a:solidFill>
                            <a:srgbClr val="000099"/>
                          </a:solidFill>
                        </a:rPr>
                        <a:t>Not</a:t>
                      </a:r>
                      <a:r>
                        <a:rPr lang="en-US" strike="noStrike" baseline="0" dirty="0" smtClean="0">
                          <a:solidFill>
                            <a:srgbClr val="000099"/>
                          </a:solidFill>
                        </a:rPr>
                        <a:t> Protected?</a:t>
                      </a:r>
                      <a:endParaRPr lang="en-US" strike="noStrike" dirty="0">
                        <a:solidFill>
                          <a:srgbClr val="000099"/>
                        </a:solidFill>
                      </a:endParaRPr>
                    </a:p>
                  </a:txBody>
                  <a:tcPr/>
                </a:tc>
                <a:extLst>
                  <a:ext uri="{0D108BD9-81ED-4DB2-BD59-A6C34878D82A}">
                    <a16:rowId xmlns:a16="http://schemas.microsoft.com/office/drawing/2014/main" val="10000"/>
                  </a:ext>
                </a:extLst>
              </a:tr>
              <a:tr h="4333376">
                <a:tc>
                  <a:txBody>
                    <a:bodyPr/>
                    <a:lstStyle/>
                    <a:p>
                      <a:r>
                        <a:rPr lang="en-US" sz="1600" dirty="0" smtClean="0"/>
                        <a:t>A therapist is given a government</a:t>
                      </a:r>
                      <a:r>
                        <a:rPr lang="en-US" sz="1600" baseline="0" dirty="0" smtClean="0"/>
                        <a:t> credit card and is told to only make purchases related to servicing her patients. Agency rules, however, only prohibit using the credit card for personal or unapproved purposes. Her supervisor later asks her to purchase groceries for a community fair run by the agency, but not designed to help her patients. The therapist blows the whistle, indicating her belief that she is not allowed to make the purchases.</a:t>
                      </a:r>
                      <a:endParaRPr lang="en-US" sz="1600"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fld id="{6C85A6B2-3089-44D4-B4DA-FCB1E1D4A96D}" type="slidenum">
              <a:rPr lang="en-US" altLang="en-US" sz="1400" smtClean="0">
                <a:solidFill>
                  <a:srgbClr val="000099"/>
                </a:solidFill>
                <a:latin typeface="Century Gothic" pitchFamily="34" charset="0"/>
              </a:rPr>
              <a:pPr eaLnBrk="1" hangingPunct="1">
                <a:defRPr/>
              </a:pPr>
              <a:t>15</a:t>
            </a:fld>
            <a:endParaRPr lang="en-US" altLang="en-US" sz="1400" dirty="0" smtClean="0">
              <a:solidFill>
                <a:srgbClr val="000099"/>
              </a:solidFill>
              <a:latin typeface="Century Gothic" pitchFamily="34" charset="0"/>
            </a:endParaRPr>
          </a:p>
        </p:txBody>
      </p:sp>
    </p:spTree>
    <p:extLst>
      <p:ext uri="{BB962C8B-B14F-4D97-AF65-F5344CB8AC3E}">
        <p14:creationId xmlns:p14="http://schemas.microsoft.com/office/powerpoint/2010/main" val="4133005834"/>
      </p:ext>
    </p:extLst>
  </p:cSld>
  <p:clrMapOvr>
    <a:masterClrMapping/>
  </p:clrMapOvr>
  <p:transition spd="med">
    <p:random/>
    <p:sndAc>
      <p:stSnd>
        <p:snd r:embed="rId2" name="TYP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7307263" cy="1004888"/>
          </a:xfrm>
        </p:spPr>
        <p:txBody>
          <a:bodyPr/>
          <a:lstStyle/>
          <a:p>
            <a:r>
              <a:rPr lang="en-US" altLang="en-US" dirty="0" smtClean="0"/>
              <a:t>Is the Disclosure Protected?</a:t>
            </a:r>
          </a:p>
        </p:txBody>
      </p:sp>
      <p:graphicFrame>
        <p:nvGraphicFramePr>
          <p:cNvPr id="5" name="Content Placeholder 4"/>
          <p:cNvGraphicFramePr>
            <a:graphicFrameLocks noGrp="1"/>
          </p:cNvGraphicFramePr>
          <p:nvPr>
            <p:ph idx="1"/>
          </p:nvPr>
        </p:nvGraphicFramePr>
        <p:xfrm>
          <a:off x="609600" y="2057400"/>
          <a:ext cx="8229600" cy="4495800"/>
        </p:xfrm>
        <a:graphic>
          <a:graphicData uri="http://schemas.openxmlformats.org/drawingml/2006/table">
            <a:tbl>
              <a:tblPr firstRow="1" bandRow="1">
                <a:tableStyleId>{69C7853C-536D-4A76-A0AE-DD22124D55A5}</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77490">
                <a:tc>
                  <a:txBody>
                    <a:bodyPr/>
                    <a:lstStyle/>
                    <a:p>
                      <a:pPr algn="ctr"/>
                      <a:r>
                        <a:rPr lang="en-US" dirty="0" smtClean="0">
                          <a:solidFill>
                            <a:srgbClr val="000099"/>
                          </a:solidFill>
                        </a:rPr>
                        <a:t>Disclosure:</a:t>
                      </a:r>
                      <a:endParaRPr lang="en-US" dirty="0">
                        <a:solidFill>
                          <a:srgbClr val="000099"/>
                        </a:solidFill>
                      </a:endParaRPr>
                    </a:p>
                  </a:txBody>
                  <a:tcPr/>
                </a:tc>
                <a:tc>
                  <a:txBody>
                    <a:bodyPr/>
                    <a:lstStyle/>
                    <a:p>
                      <a:pPr algn="ctr"/>
                      <a:r>
                        <a:rPr lang="en-US" strike="noStrike" dirty="0" smtClean="0">
                          <a:solidFill>
                            <a:srgbClr val="000099"/>
                          </a:solidFill>
                        </a:rPr>
                        <a:t>Protected?</a:t>
                      </a:r>
                      <a:endParaRPr lang="en-US" strike="noStrike" dirty="0">
                        <a:solidFill>
                          <a:srgbClr val="000099"/>
                        </a:solidFill>
                      </a:endParaRPr>
                    </a:p>
                  </a:txBody>
                  <a:tcPr/>
                </a:tc>
                <a:tc>
                  <a:txBody>
                    <a:bodyPr/>
                    <a:lstStyle/>
                    <a:p>
                      <a:pPr algn="ctr"/>
                      <a:r>
                        <a:rPr lang="en-US" strike="noStrike" dirty="0" smtClean="0">
                          <a:solidFill>
                            <a:srgbClr val="000099"/>
                          </a:solidFill>
                        </a:rPr>
                        <a:t>Not</a:t>
                      </a:r>
                      <a:r>
                        <a:rPr lang="en-US" strike="noStrike" baseline="0" dirty="0" smtClean="0">
                          <a:solidFill>
                            <a:srgbClr val="000099"/>
                          </a:solidFill>
                        </a:rPr>
                        <a:t> Protected?</a:t>
                      </a:r>
                      <a:endParaRPr lang="en-US" strike="noStrike" dirty="0">
                        <a:solidFill>
                          <a:srgbClr val="000099"/>
                        </a:solidFill>
                      </a:endParaRPr>
                    </a:p>
                  </a:txBody>
                  <a:tcPr/>
                </a:tc>
                <a:extLst>
                  <a:ext uri="{0D108BD9-81ED-4DB2-BD59-A6C34878D82A}">
                    <a16:rowId xmlns:a16="http://schemas.microsoft.com/office/drawing/2014/main" val="10000"/>
                  </a:ext>
                </a:extLst>
              </a:tr>
              <a:tr h="4018310">
                <a:tc>
                  <a:txBody>
                    <a:bodyPr/>
                    <a:lstStyle/>
                    <a:p>
                      <a:r>
                        <a:rPr lang="en-US" sz="1700" dirty="0" smtClean="0"/>
                        <a:t>An employee makes a series of accusations against her supervisor, which she believes generally amount to mismanagement. These include:</a:t>
                      </a:r>
                      <a:r>
                        <a:rPr lang="en-US" sz="1700" baseline="0" dirty="0" smtClean="0"/>
                        <a:t> unfair quotas; a lack of objective performance standards; office inefficiencies; rude comments by the supervisor; and a failure to investigate a “fake” email account opened under a coworkers name.</a:t>
                      </a:r>
                      <a:endParaRPr lang="en-US" sz="1700" dirty="0"/>
                    </a:p>
                  </a:txBody>
                  <a:tcPr/>
                </a:tc>
                <a:tc>
                  <a:txBody>
                    <a:bodyPr/>
                    <a:lstStyle/>
                    <a:p>
                      <a:endParaRPr lang="en-US" sz="1800"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16388"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fld id="{F6B9AA76-D00D-4DF1-A642-6993FD6F0500}" type="slidenum">
              <a:rPr lang="en-US" altLang="en-US" sz="1400" smtClean="0">
                <a:solidFill>
                  <a:srgbClr val="000099"/>
                </a:solidFill>
                <a:latin typeface="Century Gothic" pitchFamily="34" charset="0"/>
              </a:rPr>
              <a:pPr eaLnBrk="1" hangingPunct="1">
                <a:defRPr/>
              </a:pPr>
              <a:t>16</a:t>
            </a:fld>
            <a:endParaRPr lang="en-US" altLang="en-US" sz="1400" dirty="0" smtClean="0">
              <a:solidFill>
                <a:srgbClr val="000099"/>
              </a:solidFill>
              <a:latin typeface="Century Gothic" pitchFamily="34" charset="0"/>
            </a:endParaRPr>
          </a:p>
        </p:txBody>
      </p:sp>
    </p:spTree>
    <p:extLst>
      <p:ext uri="{BB962C8B-B14F-4D97-AF65-F5344CB8AC3E}">
        <p14:creationId xmlns:p14="http://schemas.microsoft.com/office/powerpoint/2010/main" val="415464512"/>
      </p:ext>
    </p:extLst>
  </p:cSld>
  <p:clrMapOvr>
    <a:masterClrMapping/>
  </p:clrMapOvr>
  <p:transition spd="med">
    <p:random/>
    <p:sndAc>
      <p:stSnd>
        <p:snd r:embed="rId2" name="TYP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8F65860E-E495-423D-A586-7F869857606B}" type="slidenum">
              <a:rPr lang="en-US" altLang="en-US" sz="1400" smtClean="0">
                <a:solidFill>
                  <a:srgbClr val="000099"/>
                </a:solidFill>
                <a:latin typeface="Century Gothic" pitchFamily="34" charset="0"/>
              </a:rPr>
              <a:pPr eaLnBrk="1" hangingPunct="1">
                <a:spcBef>
                  <a:spcPct val="0"/>
                </a:spcBef>
                <a:buClrTx/>
                <a:buSzTx/>
                <a:buFontTx/>
                <a:buNone/>
              </a:pPr>
              <a:t>17</a:t>
            </a:fld>
            <a:endParaRPr lang="en-US" altLang="en-US" sz="1400" dirty="0" smtClean="0">
              <a:solidFill>
                <a:srgbClr val="000099"/>
              </a:solidFill>
              <a:latin typeface="Century Gothic" pitchFamily="34" charset="0"/>
            </a:endParaRPr>
          </a:p>
        </p:txBody>
      </p:sp>
      <p:sp>
        <p:nvSpPr>
          <p:cNvPr id="20483" name="Rectangle 2"/>
          <p:cNvSpPr>
            <a:spLocks noGrp="1" noChangeArrowheads="1"/>
          </p:cNvSpPr>
          <p:nvPr>
            <p:ph type="body" idx="1"/>
          </p:nvPr>
        </p:nvSpPr>
        <p:spPr>
          <a:xfrm>
            <a:off x="762000" y="1828800"/>
            <a:ext cx="7315200" cy="4343400"/>
          </a:xfrm>
        </p:spPr>
        <p:txBody>
          <a:bodyPr lIns="92075" tIns="46038" rIns="92075" bIns="46038"/>
          <a:lstStyle/>
          <a:p>
            <a:pPr marL="0" lvl="2" indent="0" eaLnBrk="1" hangingPunct="1">
              <a:spcBef>
                <a:spcPct val="0"/>
              </a:spcBef>
              <a:buClr>
                <a:srgbClr val="FFCC00"/>
              </a:buClr>
              <a:buSzTx/>
              <a:buFont typeface="Wingdings" pitchFamily="2" charset="2"/>
              <a:buNone/>
            </a:pPr>
            <a:r>
              <a:rPr lang="en-US" altLang="en-US" sz="2400" b="1" dirty="0" smtClean="0">
                <a:solidFill>
                  <a:srgbClr val="000099"/>
                </a:solidFill>
                <a:latin typeface="Century Gothic" pitchFamily="34" charset="0"/>
              </a:rPr>
              <a:t>Generally protected when made to </a:t>
            </a:r>
            <a:r>
              <a:rPr lang="en-US" altLang="en-US" sz="2400" b="1" dirty="0" smtClean="0">
                <a:solidFill>
                  <a:srgbClr val="3366FF"/>
                </a:solidFill>
                <a:latin typeface="Century Gothic" pitchFamily="34" charset="0"/>
              </a:rPr>
              <a:t>any person</a:t>
            </a:r>
            <a:r>
              <a:rPr lang="en-US" altLang="en-US" sz="1200" b="1" dirty="0" smtClean="0">
                <a:solidFill>
                  <a:srgbClr val="000099"/>
                </a:solidFill>
                <a:latin typeface="Century Gothic" pitchFamily="34" charset="0"/>
              </a:rPr>
              <a:t/>
            </a:r>
            <a:br>
              <a:rPr lang="en-US" altLang="en-US" sz="1200" b="1" dirty="0" smtClean="0">
                <a:solidFill>
                  <a:srgbClr val="000099"/>
                </a:solidFill>
                <a:latin typeface="Century Gothic" pitchFamily="34" charset="0"/>
              </a:rPr>
            </a:br>
            <a:endParaRPr lang="en-US" altLang="en-US" sz="1200" b="1" dirty="0" smtClean="0">
              <a:solidFill>
                <a:srgbClr val="000099"/>
              </a:solidFill>
              <a:latin typeface="Century Gothic" pitchFamily="34" charset="0"/>
            </a:endParaRPr>
          </a:p>
          <a:p>
            <a:pPr marL="0" lvl="2" indent="0" eaLnBrk="1" hangingPunct="1">
              <a:spcBef>
                <a:spcPct val="0"/>
              </a:spcBef>
              <a:buClr>
                <a:srgbClr val="FFCC00"/>
              </a:buClr>
              <a:buSzTx/>
              <a:buFont typeface="Wingdings" pitchFamily="2" charset="2"/>
              <a:buNone/>
            </a:pPr>
            <a:r>
              <a:rPr lang="en-US" altLang="en-US" sz="2400" b="1" dirty="0" smtClean="0">
                <a:solidFill>
                  <a:srgbClr val="3366FF"/>
                </a:solidFill>
                <a:latin typeface="Century Gothic" pitchFamily="34" charset="0"/>
              </a:rPr>
              <a:t>Need not be accurate</a:t>
            </a:r>
            <a:r>
              <a:rPr lang="en-US" altLang="en-US" sz="2400" b="1" dirty="0" smtClean="0">
                <a:solidFill>
                  <a:srgbClr val="000099"/>
                </a:solidFill>
                <a:latin typeface="Century Gothic" pitchFamily="34" charset="0"/>
              </a:rPr>
              <a:t> to be protected, employee must only </a:t>
            </a:r>
            <a:r>
              <a:rPr lang="en-US" altLang="en-US" sz="2400" b="1" dirty="0" smtClean="0">
                <a:solidFill>
                  <a:srgbClr val="3366FF"/>
                </a:solidFill>
                <a:latin typeface="Century Gothic" pitchFamily="34" charset="0"/>
              </a:rPr>
              <a:t>reasonably believe</a:t>
            </a:r>
            <a:r>
              <a:rPr lang="en-US" altLang="en-US" sz="2400" b="1" dirty="0" smtClean="0">
                <a:solidFill>
                  <a:srgbClr val="000099"/>
                </a:solidFill>
                <a:latin typeface="Century Gothic" pitchFamily="34" charset="0"/>
              </a:rPr>
              <a:t> that it is true — test is both objective and subjective</a:t>
            </a:r>
            <a:r>
              <a:rPr lang="en-US" altLang="en-US" sz="1200" b="1" dirty="0" smtClean="0">
                <a:solidFill>
                  <a:srgbClr val="000099"/>
                </a:solidFill>
                <a:latin typeface="Century Gothic" pitchFamily="34" charset="0"/>
              </a:rPr>
              <a:t/>
            </a:r>
            <a:br>
              <a:rPr lang="en-US" altLang="en-US" sz="1200" b="1" dirty="0" smtClean="0">
                <a:solidFill>
                  <a:srgbClr val="000099"/>
                </a:solidFill>
                <a:latin typeface="Century Gothic" pitchFamily="34" charset="0"/>
              </a:rPr>
            </a:br>
            <a:r>
              <a:rPr lang="en-US" altLang="en-US" sz="1200" b="1" dirty="0" smtClean="0">
                <a:solidFill>
                  <a:srgbClr val="000099"/>
                </a:solidFill>
                <a:latin typeface="Century Gothic" pitchFamily="34" charset="0"/>
              </a:rPr>
              <a:t> </a:t>
            </a:r>
          </a:p>
          <a:p>
            <a:pPr marL="0" lvl="2" indent="0" eaLnBrk="1" hangingPunct="1">
              <a:spcBef>
                <a:spcPct val="0"/>
              </a:spcBef>
              <a:buClr>
                <a:srgbClr val="FFCC00"/>
              </a:buClr>
              <a:buSzTx/>
              <a:buFont typeface="Wingdings" pitchFamily="2" charset="2"/>
              <a:buNone/>
            </a:pPr>
            <a:r>
              <a:rPr lang="en-US" altLang="en-US" sz="2400" b="1" dirty="0" smtClean="0">
                <a:solidFill>
                  <a:srgbClr val="000099"/>
                </a:solidFill>
                <a:latin typeface="Century Gothic" pitchFamily="34" charset="0"/>
              </a:rPr>
              <a:t>Whistleblower’s </a:t>
            </a:r>
            <a:r>
              <a:rPr lang="en-US" altLang="en-US" sz="2400" b="1" dirty="0" smtClean="0">
                <a:solidFill>
                  <a:srgbClr val="3366FF"/>
                </a:solidFill>
                <a:latin typeface="Century Gothic" pitchFamily="34" charset="0"/>
              </a:rPr>
              <a:t>personal motivation does not negate</a:t>
            </a:r>
            <a:r>
              <a:rPr lang="en-US" altLang="en-US" sz="2400" b="1" dirty="0" smtClean="0">
                <a:solidFill>
                  <a:srgbClr val="000099"/>
                </a:solidFill>
                <a:latin typeface="Century Gothic" pitchFamily="34" charset="0"/>
              </a:rPr>
              <a:t> reasonable belief</a:t>
            </a:r>
            <a:r>
              <a:rPr lang="en-US" altLang="en-US" sz="1200" b="1" dirty="0" smtClean="0">
                <a:solidFill>
                  <a:srgbClr val="000099"/>
                </a:solidFill>
                <a:latin typeface="Century Gothic" pitchFamily="34" charset="0"/>
              </a:rPr>
              <a:t/>
            </a:r>
            <a:br>
              <a:rPr lang="en-US" altLang="en-US" sz="1200" b="1" dirty="0" smtClean="0">
                <a:solidFill>
                  <a:srgbClr val="000099"/>
                </a:solidFill>
                <a:latin typeface="Century Gothic" pitchFamily="34" charset="0"/>
              </a:rPr>
            </a:br>
            <a:r>
              <a:rPr lang="en-US" altLang="en-US" sz="1200" b="1" dirty="0" smtClean="0">
                <a:solidFill>
                  <a:srgbClr val="000099"/>
                </a:solidFill>
                <a:latin typeface="Century Gothic" pitchFamily="34" charset="0"/>
              </a:rPr>
              <a:t> </a:t>
            </a:r>
            <a:endParaRPr lang="en-US" altLang="en-US" sz="2400" b="1" dirty="0" smtClean="0">
              <a:solidFill>
                <a:srgbClr val="000099"/>
              </a:solidFill>
              <a:latin typeface="Century Gothic" pitchFamily="34" charset="0"/>
            </a:endParaRPr>
          </a:p>
          <a:p>
            <a:pPr marL="0" lvl="2" indent="0" eaLnBrk="1" hangingPunct="1">
              <a:spcBef>
                <a:spcPct val="0"/>
              </a:spcBef>
              <a:buClr>
                <a:srgbClr val="FFCC00"/>
              </a:buClr>
              <a:buSzTx/>
              <a:buFont typeface="Wingdings" pitchFamily="2" charset="2"/>
              <a:buNone/>
            </a:pPr>
            <a:r>
              <a:rPr lang="en-US" altLang="en-US" sz="2400" b="1" dirty="0" smtClean="0">
                <a:solidFill>
                  <a:srgbClr val="3366FF"/>
                </a:solidFill>
                <a:latin typeface="Century Gothic" pitchFamily="34" charset="0"/>
              </a:rPr>
              <a:t>No requirement</a:t>
            </a:r>
            <a:r>
              <a:rPr lang="en-US" altLang="en-US" sz="2400" b="1" dirty="0" smtClean="0">
                <a:solidFill>
                  <a:srgbClr val="000099"/>
                </a:solidFill>
                <a:latin typeface="Century Gothic" pitchFamily="34" charset="0"/>
              </a:rPr>
              <a:t> to go through chain of command</a:t>
            </a:r>
            <a:r>
              <a:rPr lang="en-US" altLang="en-US" sz="1200" b="1" dirty="0" smtClean="0">
                <a:solidFill>
                  <a:srgbClr val="000099"/>
                </a:solidFill>
                <a:latin typeface="Century Gothic" pitchFamily="34" charset="0"/>
              </a:rPr>
              <a:t/>
            </a:r>
            <a:br>
              <a:rPr lang="en-US" altLang="en-US" sz="1200" b="1" dirty="0" smtClean="0">
                <a:solidFill>
                  <a:srgbClr val="000099"/>
                </a:solidFill>
                <a:latin typeface="Century Gothic" pitchFamily="34" charset="0"/>
              </a:rPr>
            </a:br>
            <a:endParaRPr lang="en-US" altLang="en-US" sz="1400" b="1" dirty="0" smtClean="0">
              <a:solidFill>
                <a:srgbClr val="000099"/>
              </a:solidFill>
              <a:latin typeface="Century Gothic" pitchFamily="34" charset="0"/>
            </a:endParaRPr>
          </a:p>
          <a:p>
            <a:pPr marL="0" lvl="2" indent="0" eaLnBrk="1" hangingPunct="1">
              <a:spcBef>
                <a:spcPct val="0"/>
              </a:spcBef>
              <a:buClr>
                <a:srgbClr val="FFCC00"/>
              </a:buClr>
              <a:buSzTx/>
              <a:buFont typeface="Wingdings" pitchFamily="2" charset="2"/>
              <a:buNone/>
            </a:pPr>
            <a:r>
              <a:rPr lang="en-US" altLang="en-US" sz="2400" b="1" dirty="0" smtClean="0">
                <a:solidFill>
                  <a:srgbClr val="000099"/>
                </a:solidFill>
                <a:latin typeface="Century Gothic" pitchFamily="34" charset="0"/>
              </a:rPr>
              <a:t>Still </a:t>
            </a:r>
            <a:r>
              <a:rPr lang="en-US" altLang="en-US" sz="2400" b="1" dirty="0" smtClean="0">
                <a:solidFill>
                  <a:srgbClr val="3366FF"/>
                </a:solidFill>
                <a:latin typeface="Century Gothic" pitchFamily="34" charset="0"/>
              </a:rPr>
              <a:t>protected if employer mistakenly believes</a:t>
            </a:r>
            <a:r>
              <a:rPr lang="en-US" altLang="en-US" sz="2400" b="1" dirty="0" smtClean="0">
                <a:solidFill>
                  <a:srgbClr val="000099"/>
                </a:solidFill>
                <a:latin typeface="Century Gothic" pitchFamily="34" charset="0"/>
              </a:rPr>
              <a:t> he or she is a whistleblower</a:t>
            </a:r>
          </a:p>
          <a:p>
            <a:pPr marL="0" lvl="2" indent="0" eaLnBrk="1" hangingPunct="1">
              <a:spcBef>
                <a:spcPct val="0"/>
              </a:spcBef>
              <a:buClr>
                <a:srgbClr val="FFCC00"/>
              </a:buClr>
              <a:buSzTx/>
              <a:buFont typeface="Wingdings" pitchFamily="2" charset="2"/>
              <a:buNone/>
            </a:pPr>
            <a:endParaRPr lang="en-US" altLang="en-US" sz="2400" b="1" dirty="0" smtClean="0">
              <a:solidFill>
                <a:srgbClr val="000099"/>
              </a:solidFill>
              <a:latin typeface="Century Gothic" pitchFamily="34" charset="0"/>
            </a:endParaRPr>
          </a:p>
        </p:txBody>
      </p:sp>
      <p:sp>
        <p:nvSpPr>
          <p:cNvPr id="6" name="Rectangle 2"/>
          <p:cNvSpPr txBox="1">
            <a:spLocks noChangeArrowheads="1"/>
          </p:cNvSpPr>
          <p:nvPr/>
        </p:nvSpPr>
        <p:spPr bwMode="auto">
          <a:xfrm>
            <a:off x="762000" y="152400"/>
            <a:ext cx="7696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lnSpc>
                <a:spcPct val="90000"/>
              </a:lnSpc>
              <a:defRPr/>
            </a:pPr>
            <a:r>
              <a:rPr lang="en-US" altLang="en-US" sz="2800" b="1" kern="0" dirty="0" smtClean="0">
                <a:solidFill>
                  <a:srgbClr val="000099"/>
                </a:solidFill>
                <a:latin typeface="Century Gothic" pitchFamily="34" charset="0"/>
              </a:rPr>
              <a:t>Proving Retaliation – Protected Disclosures    </a:t>
            </a:r>
            <a:r>
              <a:rPr lang="en-US" altLang="en-US" sz="1800" b="1" kern="0" dirty="0" smtClean="0">
                <a:solidFill>
                  <a:srgbClr val="3366FF"/>
                </a:solidFill>
                <a:latin typeface="Century Gothic" pitchFamily="34" charset="0"/>
              </a:rPr>
              <a:t>5 U.S.C. §§ 2302(b)(8), 1213-ELEMENT No. 1</a:t>
            </a: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6D1DC659-5AEF-4AD9-88C4-EF4A2499C841}" type="slidenum">
              <a:rPr lang="en-US" altLang="en-US" sz="1400" smtClean="0">
                <a:solidFill>
                  <a:srgbClr val="000099"/>
                </a:solidFill>
                <a:latin typeface="Century Gothic" pitchFamily="34" charset="0"/>
              </a:rPr>
              <a:pPr eaLnBrk="1" hangingPunct="1">
                <a:spcBef>
                  <a:spcPct val="0"/>
                </a:spcBef>
                <a:buClrTx/>
                <a:buSzTx/>
                <a:buFontTx/>
                <a:buNone/>
              </a:pPr>
              <a:t>18</a:t>
            </a:fld>
            <a:endParaRPr lang="en-US" altLang="en-US" sz="1400" dirty="0" smtClean="0">
              <a:solidFill>
                <a:srgbClr val="000099"/>
              </a:solidFill>
              <a:latin typeface="Century Gothic" pitchFamily="34" charset="0"/>
            </a:endParaRPr>
          </a:p>
        </p:txBody>
      </p:sp>
      <p:sp>
        <p:nvSpPr>
          <p:cNvPr id="21507" name="Text Box 2"/>
          <p:cNvSpPr txBox="1">
            <a:spLocks noChangeArrowheads="1"/>
          </p:cNvSpPr>
          <p:nvPr/>
        </p:nvSpPr>
        <p:spPr bwMode="auto">
          <a:xfrm>
            <a:off x="762000" y="1905000"/>
            <a:ext cx="7467600"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92075" tIns="46038" rIns="92075" bIns="46038">
            <a:spAutoFit/>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457200" indent="-455613"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a:spcBef>
                <a:spcPct val="0"/>
              </a:spcBef>
              <a:buClr>
                <a:schemeClr val="tx1"/>
              </a:buClr>
              <a:buFont typeface="Marlett" pitchFamily="2" charset="2"/>
              <a:buNone/>
            </a:pPr>
            <a:r>
              <a:rPr kumimoji="1" lang="en-US" altLang="en-US" b="1" dirty="0">
                <a:solidFill>
                  <a:srgbClr val="000099"/>
                </a:solidFill>
                <a:latin typeface="Century Gothic" pitchFamily="34" charset="0"/>
              </a:rPr>
              <a:t>Any disclosure which would normally be protected under the statute is not protected (unless made to </a:t>
            </a:r>
            <a:r>
              <a:rPr kumimoji="1" lang="en-US" altLang="en-US" b="1" dirty="0" smtClean="0">
                <a:solidFill>
                  <a:srgbClr val="000099"/>
                </a:solidFill>
                <a:latin typeface="Century Gothic" pitchFamily="34" charset="0"/>
              </a:rPr>
              <a:t>OSC </a:t>
            </a:r>
            <a:r>
              <a:rPr kumimoji="1" lang="en-US" altLang="en-US" b="1" dirty="0">
                <a:solidFill>
                  <a:srgbClr val="000099"/>
                </a:solidFill>
                <a:latin typeface="Century Gothic" pitchFamily="34" charset="0"/>
              </a:rPr>
              <a:t>or IG), where the disclosure is:</a:t>
            </a:r>
            <a:br>
              <a:rPr kumimoji="1" lang="en-US" altLang="en-US" b="1" dirty="0">
                <a:solidFill>
                  <a:srgbClr val="000099"/>
                </a:solidFill>
                <a:latin typeface="Century Gothic" pitchFamily="34" charset="0"/>
              </a:rPr>
            </a:br>
            <a:endParaRPr kumimoji="1" lang="en-US" altLang="en-US" sz="1400" b="1" dirty="0">
              <a:solidFill>
                <a:srgbClr val="000099"/>
              </a:solidFill>
              <a:latin typeface="Century Gothic" pitchFamily="34" charset="0"/>
            </a:endParaRPr>
          </a:p>
          <a:p>
            <a:pPr lvl="2">
              <a:lnSpc>
                <a:spcPct val="140000"/>
              </a:lnSpc>
              <a:spcBef>
                <a:spcPct val="0"/>
              </a:spcBef>
              <a:buClr>
                <a:srgbClr val="FFCC00"/>
              </a:buClr>
              <a:buSzTx/>
              <a:buFont typeface="Monotype Sorts"/>
              <a:buChar char="l"/>
            </a:pPr>
            <a:r>
              <a:rPr kumimoji="1" lang="en-US" altLang="en-US" sz="1800" b="1" u="sng" dirty="0">
                <a:solidFill>
                  <a:srgbClr val="000099"/>
                </a:solidFill>
                <a:latin typeface="Century Gothic" pitchFamily="34" charset="0"/>
              </a:rPr>
              <a:t>Prohibited by law</a:t>
            </a:r>
            <a:r>
              <a:rPr kumimoji="1" lang="en-US" altLang="en-US" sz="1800" b="1" dirty="0">
                <a:solidFill>
                  <a:srgbClr val="000099"/>
                </a:solidFill>
                <a:latin typeface="Century Gothic" pitchFamily="34" charset="0"/>
              </a:rPr>
              <a:t>, </a:t>
            </a:r>
            <a:r>
              <a:rPr kumimoji="1" lang="en-US" altLang="en-US" sz="1800" b="1" i="1" dirty="0">
                <a:solidFill>
                  <a:srgbClr val="3366FF"/>
                </a:solidFill>
                <a:latin typeface="Century Gothic" pitchFamily="34" charset="0"/>
              </a:rPr>
              <a:t>or</a:t>
            </a:r>
          </a:p>
          <a:p>
            <a:pPr lvl="2">
              <a:lnSpc>
                <a:spcPct val="140000"/>
              </a:lnSpc>
              <a:spcBef>
                <a:spcPct val="0"/>
              </a:spcBef>
              <a:buClr>
                <a:srgbClr val="FFCC00"/>
              </a:buClr>
              <a:buSzTx/>
              <a:buFont typeface="Monotype Sorts"/>
              <a:buChar char="l"/>
            </a:pPr>
            <a:endParaRPr kumimoji="1" lang="en-US" altLang="en-US" sz="1800" b="1" dirty="0">
              <a:solidFill>
                <a:srgbClr val="000099"/>
              </a:solidFill>
              <a:latin typeface="Century Gothic" pitchFamily="34" charset="0"/>
            </a:endParaRPr>
          </a:p>
          <a:p>
            <a:pPr lvl="2">
              <a:spcBef>
                <a:spcPct val="0"/>
              </a:spcBef>
              <a:buClr>
                <a:srgbClr val="FFCC00"/>
              </a:buClr>
              <a:buSzTx/>
              <a:buFont typeface="Monotype Sorts"/>
              <a:buChar char="l"/>
            </a:pPr>
            <a:r>
              <a:rPr kumimoji="1" lang="en-US" altLang="en-US" sz="1800" b="1" u="sng" dirty="0">
                <a:solidFill>
                  <a:srgbClr val="000099"/>
                </a:solidFill>
                <a:latin typeface="Century Gothic" pitchFamily="34" charset="0"/>
              </a:rPr>
              <a:t>Required by Executive Order to be </a:t>
            </a:r>
            <a:r>
              <a:rPr kumimoji="1" lang="en-US" altLang="en-US" sz="1800" b="1" u="sng" dirty="0" smtClean="0">
                <a:solidFill>
                  <a:srgbClr val="000099"/>
                </a:solidFill>
                <a:latin typeface="Century Gothic" pitchFamily="34" charset="0"/>
              </a:rPr>
              <a:t>kept secret </a:t>
            </a:r>
            <a:r>
              <a:rPr kumimoji="1" lang="en-US" altLang="en-US" sz="1800" b="1" u="sng" dirty="0">
                <a:solidFill>
                  <a:srgbClr val="000099"/>
                </a:solidFill>
                <a:latin typeface="Century Gothic" pitchFamily="34" charset="0"/>
              </a:rPr>
              <a:t>for national security or foreign affairs</a:t>
            </a:r>
          </a:p>
          <a:p>
            <a:pPr lvl="2">
              <a:spcBef>
                <a:spcPct val="0"/>
              </a:spcBef>
              <a:buClr>
                <a:srgbClr val="FFCC00"/>
              </a:buClr>
              <a:buSzTx/>
              <a:buFont typeface="Monotype Sorts"/>
              <a:buChar char="l"/>
            </a:pPr>
            <a:endParaRPr kumimoji="1" lang="en-US" altLang="en-US" sz="1800" b="1" u="sng" dirty="0">
              <a:solidFill>
                <a:srgbClr val="000099"/>
              </a:solidFill>
              <a:latin typeface="Century Gothic" pitchFamily="34" charset="0"/>
            </a:endParaRPr>
          </a:p>
        </p:txBody>
      </p:sp>
      <p:sp>
        <p:nvSpPr>
          <p:cNvPr id="21508" name="Rectangle 3"/>
          <p:cNvSpPr>
            <a:spLocks noGrp="1" noChangeArrowheads="1"/>
          </p:cNvSpPr>
          <p:nvPr>
            <p:ph type="title"/>
          </p:nvPr>
        </p:nvSpPr>
        <p:spPr>
          <a:xfrm>
            <a:off x="762000" y="228600"/>
            <a:ext cx="8077200" cy="838200"/>
          </a:xfrm>
        </p:spPr>
        <p:txBody>
          <a:bodyPr/>
          <a:lstStyle/>
          <a:p>
            <a:pPr eaLnBrk="1" hangingPunct="1">
              <a:lnSpc>
                <a:spcPct val="90000"/>
              </a:lnSpc>
            </a:pPr>
            <a:r>
              <a:rPr lang="en-US" altLang="en-US" sz="2800" b="1" dirty="0" smtClean="0">
                <a:latin typeface="Century Gothic" pitchFamily="34" charset="0"/>
              </a:rPr>
              <a:t>Proving Retaliation – Disclosures Not Covered</a:t>
            </a:r>
            <a:r>
              <a:rPr lang="en-US" altLang="en-US" sz="1800" b="1" i="1" dirty="0" smtClean="0">
                <a:latin typeface="Century Gothic" pitchFamily="34" charset="0"/>
              </a:rPr>
              <a:t/>
            </a:r>
            <a:br>
              <a:rPr lang="en-US" altLang="en-US" sz="1800" b="1" i="1" dirty="0" smtClean="0">
                <a:latin typeface="Century Gothic" pitchFamily="34" charset="0"/>
              </a:rPr>
            </a:br>
            <a:r>
              <a:rPr lang="en-US" altLang="en-US" sz="1800" b="1" dirty="0" smtClean="0">
                <a:solidFill>
                  <a:srgbClr val="3366FF"/>
                </a:solidFill>
                <a:latin typeface="Century Gothic" pitchFamily="34" charset="0"/>
              </a:rPr>
              <a:t>5 U.S.C. §§ 2302(b)(8), 1213</a:t>
            </a: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7BA99874-348E-4B88-82F3-408F93F9ACA2}" type="slidenum">
              <a:rPr lang="en-US" altLang="en-US" sz="1400" smtClean="0">
                <a:solidFill>
                  <a:srgbClr val="000099"/>
                </a:solidFill>
                <a:latin typeface="Century Gothic" pitchFamily="34" charset="0"/>
              </a:rPr>
              <a:pPr eaLnBrk="1" hangingPunct="1">
                <a:spcBef>
                  <a:spcPct val="0"/>
                </a:spcBef>
                <a:buClrTx/>
                <a:buSzTx/>
                <a:buFontTx/>
                <a:buNone/>
              </a:pPr>
              <a:t>19</a:t>
            </a:fld>
            <a:endParaRPr lang="en-US" altLang="en-US" sz="1400" dirty="0" smtClean="0">
              <a:solidFill>
                <a:srgbClr val="000099"/>
              </a:solidFill>
              <a:latin typeface="Century Gothic" pitchFamily="34" charset="0"/>
            </a:endParaRPr>
          </a:p>
        </p:txBody>
      </p:sp>
      <p:sp>
        <p:nvSpPr>
          <p:cNvPr id="905218" name="Rectangle 2"/>
          <p:cNvSpPr>
            <a:spLocks noGrp="1" noChangeArrowheads="1"/>
          </p:cNvSpPr>
          <p:nvPr>
            <p:ph type="title"/>
          </p:nvPr>
        </p:nvSpPr>
        <p:spPr>
          <a:xfrm>
            <a:off x="1143000" y="228600"/>
            <a:ext cx="6858000" cy="838200"/>
          </a:xfrm>
        </p:spPr>
        <p:txBody>
          <a:bodyPr/>
          <a:lstStyle/>
          <a:p>
            <a:pPr eaLnBrk="1" hangingPunct="1"/>
            <a:r>
              <a:rPr lang="en-US" altLang="en-US" sz="2800" b="1" dirty="0" smtClean="0">
                <a:solidFill>
                  <a:srgbClr val="000099"/>
                </a:solidFill>
                <a:latin typeface="Century Gothic" pitchFamily="34" charset="0"/>
              </a:rPr>
              <a:t>Retaliation-Elements 2,3,4</a:t>
            </a:r>
          </a:p>
        </p:txBody>
      </p:sp>
      <p:sp>
        <p:nvSpPr>
          <p:cNvPr id="905219" name="Rectangle 3"/>
          <p:cNvSpPr>
            <a:spLocks noGrp="1" noChangeArrowheads="1"/>
          </p:cNvSpPr>
          <p:nvPr>
            <p:ph type="body" idx="1"/>
          </p:nvPr>
        </p:nvSpPr>
        <p:spPr>
          <a:xfrm>
            <a:off x="914400" y="2209800"/>
            <a:ext cx="7467600" cy="4038600"/>
          </a:xfrm>
        </p:spPr>
        <p:txBody>
          <a:bodyPr/>
          <a:lstStyle/>
          <a:p>
            <a:pPr marL="571500" indent="0" eaLnBrk="1" hangingPunct="1">
              <a:lnSpc>
                <a:spcPct val="120000"/>
              </a:lnSpc>
              <a:spcBef>
                <a:spcPct val="0"/>
              </a:spcBef>
              <a:buClr>
                <a:schemeClr val="hlink"/>
              </a:buClr>
              <a:buFont typeface="Wingdings" pitchFamily="2" charset="2"/>
              <a:buNone/>
              <a:defRPr/>
            </a:pPr>
            <a:r>
              <a:rPr lang="en-US" altLang="en-US" b="1" dirty="0" smtClean="0">
                <a:solidFill>
                  <a:srgbClr val="000099"/>
                </a:solidFill>
                <a:latin typeface="Century Gothic" pitchFamily="34" charset="0"/>
              </a:rPr>
              <a:t>2.		</a:t>
            </a:r>
            <a:r>
              <a:rPr lang="en-US" altLang="en-US" b="1" u="sng" dirty="0" smtClean="0">
                <a:solidFill>
                  <a:srgbClr val="000099"/>
                </a:solidFill>
                <a:latin typeface="Century Gothic" pitchFamily="34" charset="0"/>
              </a:rPr>
              <a:t>Personnel Action</a:t>
            </a:r>
          </a:p>
          <a:p>
            <a:pPr marL="571500" indent="0" eaLnBrk="1" hangingPunct="1">
              <a:lnSpc>
                <a:spcPct val="120000"/>
              </a:lnSpc>
              <a:spcBef>
                <a:spcPct val="0"/>
              </a:spcBef>
              <a:buClr>
                <a:schemeClr val="hlink"/>
              </a:buClr>
              <a:buFont typeface="Wingdings" pitchFamily="2" charset="2"/>
              <a:buNone/>
              <a:defRPr/>
            </a:pPr>
            <a:endParaRPr lang="en-US" altLang="en-US" b="1" dirty="0" smtClean="0">
              <a:solidFill>
                <a:srgbClr val="000099"/>
              </a:solidFill>
              <a:latin typeface="Century Gothic" pitchFamily="34" charset="0"/>
            </a:endParaRPr>
          </a:p>
          <a:p>
            <a:pPr marL="571500" indent="0" eaLnBrk="1" hangingPunct="1">
              <a:lnSpc>
                <a:spcPct val="120000"/>
              </a:lnSpc>
              <a:spcBef>
                <a:spcPct val="0"/>
              </a:spcBef>
              <a:buClr>
                <a:schemeClr val="hlink"/>
              </a:buClr>
              <a:buFont typeface="Wingdings" pitchFamily="2" charset="2"/>
              <a:buNone/>
              <a:defRPr/>
            </a:pPr>
            <a:r>
              <a:rPr lang="en-US" altLang="en-US" b="1" dirty="0" smtClean="0">
                <a:solidFill>
                  <a:srgbClr val="000099"/>
                </a:solidFill>
                <a:latin typeface="Century Gothic" pitchFamily="34" charset="0"/>
              </a:rPr>
              <a:t>3.		</a:t>
            </a:r>
            <a:r>
              <a:rPr lang="en-US" altLang="en-US" b="1" u="sng" dirty="0" smtClean="0">
                <a:solidFill>
                  <a:srgbClr val="000099"/>
                </a:solidFill>
                <a:latin typeface="Century Gothic" pitchFamily="34" charset="0"/>
              </a:rPr>
              <a:t>Knowledge/Constructive Knowledge</a:t>
            </a:r>
          </a:p>
          <a:p>
            <a:pPr marL="1028700" indent="-457200" eaLnBrk="1" hangingPunct="1">
              <a:lnSpc>
                <a:spcPct val="120000"/>
              </a:lnSpc>
              <a:spcBef>
                <a:spcPct val="0"/>
              </a:spcBef>
              <a:buClr>
                <a:schemeClr val="hlink"/>
              </a:buClr>
              <a:buFont typeface="Wingdings" pitchFamily="2" charset="2"/>
              <a:buAutoNum type="arabicPeriod" startAt="3"/>
              <a:defRPr/>
            </a:pPr>
            <a:endParaRPr lang="en-US" altLang="en-US" b="1" dirty="0" smtClean="0">
              <a:solidFill>
                <a:srgbClr val="000099"/>
              </a:solidFill>
              <a:latin typeface="Century Gothic" pitchFamily="34" charset="0"/>
            </a:endParaRPr>
          </a:p>
          <a:p>
            <a:pPr marL="571500" indent="0" eaLnBrk="1" hangingPunct="1">
              <a:lnSpc>
                <a:spcPct val="120000"/>
              </a:lnSpc>
              <a:spcBef>
                <a:spcPct val="0"/>
              </a:spcBef>
              <a:buClr>
                <a:schemeClr val="hlink"/>
              </a:buClr>
              <a:buFont typeface="Wingdings" pitchFamily="2" charset="2"/>
              <a:buNone/>
              <a:defRPr/>
            </a:pPr>
            <a:r>
              <a:rPr lang="en-US" altLang="en-US" b="1" dirty="0" smtClean="0">
                <a:solidFill>
                  <a:srgbClr val="000099"/>
                </a:solidFill>
                <a:latin typeface="Century Gothic" pitchFamily="34" charset="0"/>
              </a:rPr>
              <a:t>4.		 </a:t>
            </a:r>
            <a:r>
              <a:rPr lang="en-US" altLang="en-US" b="1" u="sng" dirty="0" smtClean="0">
                <a:solidFill>
                  <a:srgbClr val="000099"/>
                </a:solidFill>
                <a:latin typeface="Century Gothic" pitchFamily="34" charset="0"/>
              </a:rPr>
              <a:t>Contributing Factor</a:t>
            </a:r>
            <a:r>
              <a:rPr lang="en-US" altLang="en-US" b="1" dirty="0" smtClean="0">
                <a:solidFill>
                  <a:srgbClr val="000099"/>
                </a:solidFill>
                <a:latin typeface="Century Gothic" pitchFamily="34" charset="0"/>
              </a:rPr>
              <a:t> </a:t>
            </a:r>
          </a:p>
          <a:p>
            <a:pPr marL="571500" indent="0" eaLnBrk="1" hangingPunct="1">
              <a:lnSpc>
                <a:spcPct val="120000"/>
              </a:lnSpc>
              <a:spcBef>
                <a:spcPct val="0"/>
              </a:spcBef>
              <a:buClr>
                <a:schemeClr val="hlink"/>
              </a:buClr>
              <a:buFont typeface="Wingdings" pitchFamily="2" charset="2"/>
              <a:buNone/>
              <a:defRPr/>
            </a:pPr>
            <a:r>
              <a:rPr lang="en-US" altLang="en-US" b="1" dirty="0" smtClean="0">
                <a:solidFill>
                  <a:srgbClr val="000099"/>
                </a:solidFill>
                <a:latin typeface="Century Gothic" pitchFamily="34" charset="0"/>
              </a:rPr>
              <a:t>		</a:t>
            </a:r>
            <a:r>
              <a:rPr lang="en-US" altLang="en-US" sz="2000" b="1" dirty="0" smtClean="0">
                <a:solidFill>
                  <a:srgbClr val="000099"/>
                </a:solidFill>
                <a:latin typeface="Century Gothic" pitchFamily="34" charset="0"/>
              </a:rPr>
              <a:t>Any factor which alone or in connection 		with others tends to affect in any way the 		outcome of the personnel action at issue </a:t>
            </a:r>
          </a:p>
          <a:p>
            <a:pPr marL="571500" indent="0" eaLnBrk="1" hangingPunct="1">
              <a:lnSpc>
                <a:spcPct val="120000"/>
              </a:lnSpc>
              <a:spcBef>
                <a:spcPct val="0"/>
              </a:spcBef>
              <a:buClr>
                <a:schemeClr val="hlink"/>
              </a:buClr>
              <a:buFont typeface="Wingdings" pitchFamily="2" charset="2"/>
              <a:buNone/>
              <a:defRPr/>
            </a:pPr>
            <a:endParaRPr lang="en-US" altLang="en-US" b="1" dirty="0" smtClean="0">
              <a:solidFill>
                <a:srgbClr val="000099"/>
              </a:solidFill>
              <a:latin typeface="Century Gothic" pitchFamily="34" charset="0"/>
            </a:endParaRPr>
          </a:p>
          <a:p>
            <a:pPr marL="571500" indent="0" eaLnBrk="1" hangingPunct="1">
              <a:lnSpc>
                <a:spcPct val="120000"/>
              </a:lnSpc>
              <a:spcBef>
                <a:spcPct val="0"/>
              </a:spcBef>
              <a:buClr>
                <a:schemeClr val="hlink"/>
              </a:buClr>
              <a:buFont typeface="Wingdings" pitchFamily="2" charset="2"/>
              <a:buNone/>
              <a:defRPr/>
            </a:pPr>
            <a:endParaRPr lang="en-US" altLang="en-US" sz="1400" b="1" dirty="0" smtClean="0">
              <a:solidFill>
                <a:srgbClr val="000099"/>
              </a:solidFill>
              <a:latin typeface="Century Gothic" pitchFamily="34" charset="0"/>
            </a:endParaRPr>
          </a:p>
        </p:txBody>
      </p:sp>
    </p:spTree>
  </p:cSld>
  <p:clrMapOvr>
    <a:masterClrMapping/>
  </p:clrMapOvr>
  <p:transition spd="med">
    <p:random/>
    <p:sndAc>
      <p:stSnd>
        <p:snd r:embed="rId3" name="TYPE.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05218"/>
                                        </p:tgtEl>
                                        <p:attrNameLst>
                                          <p:attrName>style.visibility</p:attrName>
                                        </p:attrNameLst>
                                      </p:cBhvr>
                                      <p:to>
                                        <p:strVal val="visible"/>
                                      </p:to>
                                    </p:set>
                                    <p:animEffect transition="in" filter="checkerboard(across)">
                                      <p:cBhvr>
                                        <p:cTn id="7" dur="500"/>
                                        <p:tgtEl>
                                          <p:spTgt spid="90521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05219"/>
                                        </p:tgtEl>
                                        <p:attrNameLst>
                                          <p:attrName>style.visibility</p:attrName>
                                        </p:attrNameLst>
                                      </p:cBhvr>
                                      <p:to>
                                        <p:strVal val="visible"/>
                                      </p:to>
                                    </p:set>
                                    <p:animEffect transition="in" filter="checkerboard(across)">
                                      <p:cBhvr>
                                        <p:cTn id="11" dur="500"/>
                                        <p:tgtEl>
                                          <p:spTgt spid="905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8" grpId="0" autoUpdateAnimBg="0"/>
      <p:bldP spid="90521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BA4BDC80-7C90-4BC8-8B20-B93D3482212F}" type="slidenum">
              <a:rPr lang="en-US" smtClean="0"/>
              <a:pPr/>
              <a:t>2</a:t>
            </a:fld>
            <a:endParaRPr lang="en-US" dirty="0" smtClean="0"/>
          </a:p>
        </p:txBody>
      </p:sp>
      <p:sp>
        <p:nvSpPr>
          <p:cNvPr id="10243" name="Rectangle 2"/>
          <p:cNvSpPr>
            <a:spLocks noGrp="1" noChangeArrowheads="1"/>
          </p:cNvSpPr>
          <p:nvPr>
            <p:ph type="title"/>
          </p:nvPr>
        </p:nvSpPr>
        <p:spPr>
          <a:xfrm>
            <a:off x="914400" y="457200"/>
            <a:ext cx="7467600" cy="685800"/>
          </a:xfrm>
        </p:spPr>
        <p:txBody>
          <a:bodyPr/>
          <a:lstStyle/>
          <a:p>
            <a:pPr eaLnBrk="1" hangingPunct="1"/>
            <a:r>
              <a:rPr lang="en-US" sz="2800" b="1" dirty="0" smtClean="0">
                <a:latin typeface="Century Gothic" pitchFamily="34" charset="0"/>
              </a:rPr>
              <a:t>KEY CONCEPTS</a:t>
            </a:r>
          </a:p>
        </p:txBody>
      </p:sp>
      <p:sp>
        <p:nvSpPr>
          <p:cNvPr id="10244" name="Rectangle 3"/>
          <p:cNvSpPr>
            <a:spLocks noGrp="1" noChangeArrowheads="1"/>
          </p:cNvSpPr>
          <p:nvPr>
            <p:ph type="body" idx="1"/>
          </p:nvPr>
        </p:nvSpPr>
        <p:spPr>
          <a:xfrm>
            <a:off x="914400" y="1981200"/>
            <a:ext cx="7467600" cy="4724400"/>
          </a:xfrm>
        </p:spPr>
        <p:txBody>
          <a:bodyPr/>
          <a:lstStyle/>
          <a:p>
            <a:pPr marL="1028700" indent="-393700" eaLnBrk="1" hangingPunct="1">
              <a:lnSpc>
                <a:spcPct val="120000"/>
              </a:lnSpc>
              <a:spcBef>
                <a:spcPct val="0"/>
              </a:spcBef>
              <a:buClr>
                <a:srgbClr val="FFCC00"/>
              </a:buClr>
              <a:buSzTx/>
              <a:buFont typeface="Century Gothic" pitchFamily="34" charset="0"/>
              <a:buChar char="●"/>
            </a:pPr>
            <a:endParaRPr lang="en-US" sz="1800" b="1" i="1" u="sng" dirty="0" smtClean="0">
              <a:solidFill>
                <a:schemeClr val="tx2"/>
              </a:solidFill>
              <a:latin typeface="Century Gothic" pitchFamily="34" charset="0"/>
            </a:endParaRPr>
          </a:p>
          <a:p>
            <a:pPr marL="1028700" indent="-393700" eaLnBrk="1" hangingPunct="1">
              <a:lnSpc>
                <a:spcPct val="120000"/>
              </a:lnSpc>
              <a:spcBef>
                <a:spcPct val="0"/>
              </a:spcBef>
              <a:buClr>
                <a:srgbClr val="FFCC00"/>
              </a:buClr>
              <a:buSzTx/>
              <a:buFont typeface="Century Gothic" pitchFamily="34" charset="0"/>
              <a:buChar char="●"/>
            </a:pPr>
            <a:r>
              <a:rPr lang="en-US" sz="1800" b="1" i="1" u="sng" dirty="0" smtClean="0">
                <a:solidFill>
                  <a:schemeClr val="tx2"/>
                </a:solidFill>
                <a:latin typeface="Century Gothic" pitchFamily="34" charset="0"/>
              </a:rPr>
              <a:t>MERIT SYSTEM PRINCIPLES</a:t>
            </a:r>
          </a:p>
          <a:p>
            <a:pPr marL="1028700" indent="-393700" eaLnBrk="1" hangingPunct="1">
              <a:lnSpc>
                <a:spcPct val="120000"/>
              </a:lnSpc>
              <a:spcBef>
                <a:spcPct val="0"/>
              </a:spcBef>
              <a:buClr>
                <a:srgbClr val="FFCC00"/>
              </a:buClr>
              <a:buSzPct val="180000"/>
              <a:buFont typeface="Wingdings" pitchFamily="2" charset="2"/>
              <a:buNone/>
            </a:pPr>
            <a:r>
              <a:rPr lang="en-US" sz="1800" b="1" dirty="0" smtClean="0">
                <a:solidFill>
                  <a:srgbClr val="000099"/>
                </a:solidFill>
                <a:latin typeface="Century Gothic" pitchFamily="34" charset="0"/>
              </a:rPr>
              <a:t>	</a:t>
            </a:r>
            <a:r>
              <a:rPr lang="en-US" sz="1800" b="1" dirty="0" smtClean="0">
                <a:solidFill>
                  <a:srgbClr val="3366FF"/>
                </a:solidFill>
                <a:latin typeface="Century Gothic" pitchFamily="34" charset="0"/>
              </a:rPr>
              <a:t>THE FRAMEWORK AND FOUNDATION FOR MAKING ALL PERSONNEL DECISIONS IN THE CIVIL SERVICE-DESIGNED TO ENSURE FAIR AND OPEN RECURITMENT AND COMPETTION AND MERIT BASED EMPLOYMENT DECISIONS-NON-ENFORCABLE</a:t>
            </a:r>
          </a:p>
          <a:p>
            <a:pPr marL="1028700" indent="-393700" eaLnBrk="1" hangingPunct="1">
              <a:lnSpc>
                <a:spcPct val="120000"/>
              </a:lnSpc>
              <a:spcBef>
                <a:spcPct val="0"/>
              </a:spcBef>
              <a:buClr>
                <a:srgbClr val="FFCC00"/>
              </a:buClr>
              <a:buSzPct val="180000"/>
              <a:buFont typeface="Wingdings" pitchFamily="2" charset="2"/>
              <a:buNone/>
            </a:pPr>
            <a:endParaRPr lang="en-US" sz="1800" b="1" dirty="0" smtClean="0">
              <a:solidFill>
                <a:srgbClr val="3366FF"/>
              </a:solidFill>
              <a:latin typeface="Century Gothic" pitchFamily="34" charset="0"/>
            </a:endParaRPr>
          </a:p>
          <a:p>
            <a:pPr marL="1028700" indent="-393700" eaLnBrk="1" hangingPunct="1">
              <a:lnSpc>
                <a:spcPct val="120000"/>
              </a:lnSpc>
              <a:spcBef>
                <a:spcPct val="0"/>
              </a:spcBef>
              <a:buClr>
                <a:srgbClr val="FFCC00"/>
              </a:buClr>
              <a:buSzTx/>
              <a:buFont typeface="Century Gothic" pitchFamily="34" charset="0"/>
              <a:buChar char="●"/>
            </a:pPr>
            <a:r>
              <a:rPr lang="en-US" sz="1800" b="1" i="1" u="sng" dirty="0" smtClean="0">
                <a:solidFill>
                  <a:schemeClr val="tx2"/>
                </a:solidFill>
                <a:latin typeface="Century Gothic" pitchFamily="34" charset="0"/>
              </a:rPr>
              <a:t>PROHIBITED PERSONNEL PRACTICES</a:t>
            </a:r>
          </a:p>
          <a:p>
            <a:pPr marL="1028700" indent="-393700" eaLnBrk="1" hangingPunct="1">
              <a:lnSpc>
                <a:spcPct val="120000"/>
              </a:lnSpc>
              <a:spcBef>
                <a:spcPct val="0"/>
              </a:spcBef>
              <a:buClr>
                <a:srgbClr val="FFCC00"/>
              </a:buClr>
              <a:buSzPct val="180000"/>
              <a:buFontTx/>
              <a:buNone/>
            </a:pPr>
            <a:r>
              <a:rPr lang="en-US" sz="1800" b="1" dirty="0" smtClean="0">
                <a:solidFill>
                  <a:srgbClr val="000099"/>
                </a:solidFill>
                <a:latin typeface="Century Gothic" pitchFamily="34" charset="0"/>
              </a:rPr>
              <a:t>	</a:t>
            </a:r>
            <a:r>
              <a:rPr lang="en-US" sz="1800" b="1" dirty="0" smtClean="0">
                <a:solidFill>
                  <a:srgbClr val="3366FF"/>
                </a:solidFill>
                <a:latin typeface="Century Gothic" pitchFamily="34" charset="0"/>
              </a:rPr>
              <a:t>ADMONITIONS AGAINST SPECIFIC PRACTICES THAT CONFLICT WITH MERIT SYSTEMS PRINCIPLES</a:t>
            </a:r>
          </a:p>
          <a:p>
            <a:pPr marL="1028700" indent="-393700" eaLnBrk="1" hangingPunct="1">
              <a:lnSpc>
                <a:spcPct val="120000"/>
              </a:lnSpc>
              <a:spcBef>
                <a:spcPct val="0"/>
              </a:spcBef>
              <a:buClr>
                <a:srgbClr val="FFCC00"/>
              </a:buClr>
              <a:buSzPct val="180000"/>
              <a:buFontTx/>
              <a:buNone/>
            </a:pPr>
            <a:endParaRPr lang="en-US" sz="1800" b="1" dirty="0" smtClean="0">
              <a:solidFill>
                <a:srgbClr val="3366FF"/>
              </a:solidFill>
              <a:latin typeface="Century Gothic" pitchFamily="34" charset="0"/>
            </a:endParaRPr>
          </a:p>
          <a:p>
            <a:pPr marL="1028700" indent="-393700" eaLnBrk="1" hangingPunct="1">
              <a:lnSpc>
                <a:spcPct val="90000"/>
              </a:lnSpc>
              <a:buClr>
                <a:srgbClr val="FFCC00"/>
              </a:buClr>
              <a:buSzTx/>
              <a:buFontTx/>
              <a:buNone/>
            </a:pPr>
            <a:endParaRPr lang="en-US" sz="1800" b="1" dirty="0" smtClean="0">
              <a:solidFill>
                <a:srgbClr val="3366FF"/>
              </a:solidFill>
              <a:latin typeface="Century Gothic" pitchFamily="34" charset="0"/>
            </a:endParaRPr>
          </a:p>
        </p:txBody>
      </p:sp>
    </p:spTree>
    <p:extLst>
      <p:ext uri="{BB962C8B-B14F-4D97-AF65-F5344CB8AC3E}">
        <p14:creationId xmlns:p14="http://schemas.microsoft.com/office/powerpoint/2010/main" val="3180943494"/>
      </p:ext>
    </p:extLst>
  </p:cSld>
  <p:clrMapOvr>
    <a:masterClrMapping/>
  </p:clrMapOvr>
  <p:transition spd="med">
    <p:random/>
    <p:sndAc>
      <p:stSnd>
        <p:snd r:embed="rId3" name="TYP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1C38593D-75B4-42D9-B59F-95A977924C29}" type="slidenum">
              <a:rPr lang="en-US" altLang="en-US" sz="1400" smtClean="0">
                <a:solidFill>
                  <a:srgbClr val="000099"/>
                </a:solidFill>
                <a:latin typeface="Century Gothic" pitchFamily="34" charset="0"/>
              </a:rPr>
              <a:pPr eaLnBrk="1" hangingPunct="1">
                <a:spcBef>
                  <a:spcPct val="0"/>
                </a:spcBef>
                <a:buClrTx/>
                <a:buSzTx/>
                <a:buFontTx/>
                <a:buNone/>
              </a:pPr>
              <a:t>20</a:t>
            </a:fld>
            <a:endParaRPr lang="en-US" altLang="en-US" sz="1400" dirty="0" smtClean="0">
              <a:solidFill>
                <a:srgbClr val="000099"/>
              </a:solidFill>
              <a:latin typeface="Century Gothic" pitchFamily="34" charset="0"/>
            </a:endParaRPr>
          </a:p>
        </p:txBody>
      </p:sp>
      <p:sp>
        <p:nvSpPr>
          <p:cNvPr id="25603" name="Rectangle 2"/>
          <p:cNvSpPr>
            <a:spLocks noGrp="1" noChangeArrowheads="1"/>
          </p:cNvSpPr>
          <p:nvPr>
            <p:ph type="title"/>
          </p:nvPr>
        </p:nvSpPr>
        <p:spPr>
          <a:xfrm>
            <a:off x="762000" y="304800"/>
            <a:ext cx="6781800" cy="762000"/>
          </a:xfrm>
        </p:spPr>
        <p:txBody>
          <a:bodyPr/>
          <a:lstStyle/>
          <a:p>
            <a:pPr eaLnBrk="1" hangingPunct="1">
              <a:lnSpc>
                <a:spcPct val="90000"/>
              </a:lnSpc>
            </a:pPr>
            <a:r>
              <a:rPr lang="en-US" altLang="en-US" sz="2800" b="1" dirty="0" smtClean="0">
                <a:solidFill>
                  <a:srgbClr val="000099"/>
                </a:solidFill>
                <a:latin typeface="Century Gothic" pitchFamily="34" charset="0"/>
              </a:rPr>
              <a:t>Agency Defense - Clear and Convincing Evidence</a:t>
            </a:r>
            <a:endParaRPr lang="en-US" altLang="en-US" sz="1800" b="1" dirty="0" smtClean="0">
              <a:solidFill>
                <a:srgbClr val="3366FF"/>
              </a:solidFill>
              <a:latin typeface="Century Gothic" pitchFamily="34" charset="0"/>
            </a:endParaRPr>
          </a:p>
        </p:txBody>
      </p:sp>
      <p:sp>
        <p:nvSpPr>
          <p:cNvPr id="907267" name="Rectangle 3"/>
          <p:cNvSpPr>
            <a:spLocks noGrp="1" noChangeArrowheads="1"/>
          </p:cNvSpPr>
          <p:nvPr>
            <p:ph type="body" idx="1"/>
          </p:nvPr>
        </p:nvSpPr>
        <p:spPr>
          <a:xfrm>
            <a:off x="762000" y="1905000"/>
            <a:ext cx="7620000" cy="4648200"/>
          </a:xfrm>
        </p:spPr>
        <p:txBody>
          <a:bodyPr/>
          <a:lstStyle/>
          <a:p>
            <a:pPr marL="6350" indent="0" eaLnBrk="1" hangingPunct="1">
              <a:lnSpc>
                <a:spcPct val="90000"/>
              </a:lnSpc>
              <a:spcBef>
                <a:spcPct val="0"/>
              </a:spcBef>
              <a:buClr>
                <a:srgbClr val="FFCC00"/>
              </a:buClr>
              <a:buSzTx/>
              <a:buFont typeface="Wingdings" pitchFamily="2" charset="2"/>
              <a:buNone/>
              <a:defRPr/>
            </a:pPr>
            <a:r>
              <a:rPr lang="en-US" b="1" dirty="0" smtClean="0">
                <a:solidFill>
                  <a:srgbClr val="000099"/>
                </a:solidFill>
                <a:latin typeface="Century Gothic" pitchFamily="34" charset="0"/>
              </a:rPr>
              <a:t>Agency must show </a:t>
            </a:r>
            <a:r>
              <a:rPr lang="en-US" b="1" dirty="0" smtClean="0">
                <a:solidFill>
                  <a:srgbClr val="3366FF"/>
                </a:solidFill>
                <a:latin typeface="Century Gothic" pitchFamily="34" charset="0"/>
              </a:rPr>
              <a:t>by clear and convincing evidence</a:t>
            </a:r>
            <a:r>
              <a:rPr lang="en-US" b="1" dirty="0" smtClean="0">
                <a:solidFill>
                  <a:srgbClr val="000099"/>
                </a:solidFill>
                <a:latin typeface="Century Gothic" pitchFamily="34" charset="0"/>
              </a:rPr>
              <a:t> that it would have taken same action absent protected whistleblower disclosure and/or protected activity</a:t>
            </a:r>
          </a:p>
          <a:p>
            <a:pPr marL="290513" indent="-284163" eaLnBrk="1" hangingPunct="1">
              <a:lnSpc>
                <a:spcPct val="90000"/>
              </a:lnSpc>
              <a:spcBef>
                <a:spcPct val="0"/>
              </a:spcBef>
              <a:buClr>
                <a:srgbClr val="FFCC00"/>
              </a:buClr>
              <a:buSzTx/>
              <a:buFont typeface="Arial" pitchFamily="34" charset="0"/>
              <a:buChar char="•"/>
              <a:defRPr/>
            </a:pPr>
            <a:endParaRPr lang="en-US" sz="1200" b="1" dirty="0" smtClean="0">
              <a:solidFill>
                <a:srgbClr val="000099"/>
              </a:solidFill>
              <a:latin typeface="Century Gothic" pitchFamily="34" charset="0"/>
            </a:endParaRPr>
          </a:p>
          <a:p>
            <a:pPr marL="6350" indent="0" eaLnBrk="1" hangingPunct="1">
              <a:lnSpc>
                <a:spcPct val="90000"/>
              </a:lnSpc>
              <a:spcBef>
                <a:spcPct val="0"/>
              </a:spcBef>
              <a:buClr>
                <a:srgbClr val="FFCC00"/>
              </a:buClr>
              <a:buSzTx/>
              <a:buFont typeface="Wingdings" pitchFamily="2" charset="2"/>
              <a:buNone/>
              <a:defRPr/>
            </a:pPr>
            <a:r>
              <a:rPr lang="en-US" b="1" dirty="0" smtClean="0">
                <a:solidFill>
                  <a:srgbClr val="000099"/>
                </a:solidFill>
                <a:latin typeface="Century Gothic" pitchFamily="34" charset="0"/>
              </a:rPr>
              <a:t>Factors:</a:t>
            </a:r>
          </a:p>
          <a:p>
            <a:pPr marL="290513" indent="-284163" eaLnBrk="1" hangingPunct="1">
              <a:lnSpc>
                <a:spcPct val="90000"/>
              </a:lnSpc>
              <a:spcBef>
                <a:spcPct val="0"/>
              </a:spcBef>
              <a:buClr>
                <a:srgbClr val="FFCC00"/>
              </a:buClr>
              <a:buSzTx/>
              <a:defRPr/>
            </a:pPr>
            <a:endParaRPr lang="en-US" sz="1200" b="1" dirty="0" smtClean="0">
              <a:solidFill>
                <a:srgbClr val="000099"/>
              </a:solidFill>
              <a:latin typeface="Century Gothic" pitchFamily="34" charset="0"/>
            </a:endParaRPr>
          </a:p>
          <a:p>
            <a:pPr marL="349250" eaLnBrk="1" hangingPunct="1">
              <a:lnSpc>
                <a:spcPct val="90000"/>
              </a:lnSpc>
              <a:spcBef>
                <a:spcPct val="0"/>
              </a:spcBef>
              <a:buClr>
                <a:srgbClr val="FFCC00"/>
              </a:buClr>
              <a:buSzPct val="50000"/>
              <a:defRPr/>
            </a:pPr>
            <a:r>
              <a:rPr lang="en-US" b="1" dirty="0" smtClean="0">
                <a:solidFill>
                  <a:srgbClr val="3366FF"/>
                </a:solidFill>
                <a:latin typeface="Century Gothic" pitchFamily="34" charset="0"/>
              </a:rPr>
              <a:t>Strength of evidence</a:t>
            </a:r>
            <a:r>
              <a:rPr lang="en-US" b="1" dirty="0" smtClean="0">
                <a:solidFill>
                  <a:srgbClr val="000099"/>
                </a:solidFill>
                <a:latin typeface="Century Gothic" pitchFamily="34" charset="0"/>
              </a:rPr>
              <a:t> in support of personnel action</a:t>
            </a:r>
          </a:p>
          <a:p>
            <a:pPr marL="177800" indent="-171450" eaLnBrk="1" hangingPunct="1">
              <a:lnSpc>
                <a:spcPct val="90000"/>
              </a:lnSpc>
              <a:spcBef>
                <a:spcPct val="0"/>
              </a:spcBef>
              <a:buClr>
                <a:srgbClr val="FFCC00"/>
              </a:buClr>
              <a:buSzPct val="50000"/>
              <a:defRPr/>
            </a:pPr>
            <a:endParaRPr lang="en-US" sz="1200" b="1" dirty="0" smtClean="0">
              <a:solidFill>
                <a:srgbClr val="000099"/>
              </a:solidFill>
              <a:latin typeface="Century Gothic" pitchFamily="34" charset="0"/>
            </a:endParaRPr>
          </a:p>
          <a:p>
            <a:pPr marL="349250" eaLnBrk="1" hangingPunct="1">
              <a:lnSpc>
                <a:spcPct val="90000"/>
              </a:lnSpc>
              <a:spcBef>
                <a:spcPct val="0"/>
              </a:spcBef>
              <a:buClr>
                <a:srgbClr val="FFCC00"/>
              </a:buClr>
              <a:buSzPct val="50000"/>
              <a:defRPr/>
            </a:pPr>
            <a:r>
              <a:rPr lang="en-US" b="1" dirty="0" smtClean="0">
                <a:solidFill>
                  <a:srgbClr val="000099"/>
                </a:solidFill>
                <a:latin typeface="Century Gothic" pitchFamily="34" charset="0"/>
              </a:rPr>
              <a:t>Existence &amp; strength of </a:t>
            </a:r>
            <a:r>
              <a:rPr lang="en-US" b="1" dirty="0" smtClean="0">
                <a:solidFill>
                  <a:srgbClr val="3366FF"/>
                </a:solidFill>
                <a:latin typeface="Century Gothic" pitchFamily="34" charset="0"/>
              </a:rPr>
              <a:t>motive to retaliate</a:t>
            </a:r>
          </a:p>
          <a:p>
            <a:pPr marL="177800" indent="-171450" eaLnBrk="1" hangingPunct="1">
              <a:lnSpc>
                <a:spcPct val="90000"/>
              </a:lnSpc>
              <a:spcBef>
                <a:spcPct val="0"/>
              </a:spcBef>
              <a:buClr>
                <a:srgbClr val="FFCC00"/>
              </a:buClr>
              <a:buSzPct val="50000"/>
              <a:defRPr/>
            </a:pPr>
            <a:endParaRPr lang="en-US" sz="1200" b="1" u="sng" dirty="0" smtClean="0">
              <a:solidFill>
                <a:srgbClr val="3366FF"/>
              </a:solidFill>
              <a:latin typeface="Century Gothic" pitchFamily="34" charset="0"/>
            </a:endParaRPr>
          </a:p>
          <a:p>
            <a:pPr marL="349250" eaLnBrk="1" hangingPunct="1">
              <a:lnSpc>
                <a:spcPct val="90000"/>
              </a:lnSpc>
              <a:spcBef>
                <a:spcPct val="0"/>
              </a:spcBef>
              <a:buClr>
                <a:srgbClr val="FFCC00"/>
              </a:buClr>
              <a:buSzPct val="50000"/>
              <a:defRPr/>
            </a:pPr>
            <a:r>
              <a:rPr lang="en-US" b="1" dirty="0" smtClean="0">
                <a:solidFill>
                  <a:srgbClr val="000099"/>
                </a:solidFill>
                <a:latin typeface="Century Gothic" pitchFamily="34" charset="0"/>
              </a:rPr>
              <a:t>Treatment of </a:t>
            </a:r>
            <a:r>
              <a:rPr lang="en-US" b="1" dirty="0" smtClean="0">
                <a:solidFill>
                  <a:srgbClr val="3366FF"/>
                </a:solidFill>
                <a:latin typeface="Century Gothic" pitchFamily="34" charset="0"/>
              </a:rPr>
              <a:t>similar employees</a:t>
            </a:r>
            <a:r>
              <a:rPr lang="en-US" b="1" dirty="0" smtClean="0">
                <a:solidFill>
                  <a:srgbClr val="000099"/>
                </a:solidFill>
                <a:latin typeface="Century Gothic" pitchFamily="34" charset="0"/>
              </a:rPr>
              <a:t> who did not engage in protected whistleblowing or activity</a:t>
            </a:r>
            <a:r>
              <a:rPr lang="en-US" sz="1200" b="1" dirty="0" smtClean="0">
                <a:solidFill>
                  <a:srgbClr val="000099"/>
                </a:solidFill>
                <a:latin typeface="Century Gothic" pitchFamily="34" charset="0"/>
              </a:rPr>
              <a:t/>
            </a:r>
            <a:br>
              <a:rPr lang="en-US" sz="1200" b="1" dirty="0" smtClean="0">
                <a:solidFill>
                  <a:srgbClr val="000099"/>
                </a:solidFill>
                <a:latin typeface="Century Gothic" pitchFamily="34" charset="0"/>
              </a:rPr>
            </a:br>
            <a:r>
              <a:rPr lang="en-US" sz="1200" b="1" dirty="0" smtClean="0">
                <a:solidFill>
                  <a:srgbClr val="000099"/>
                </a:solidFill>
                <a:latin typeface="Century Gothic" pitchFamily="34" charset="0"/>
              </a:rPr>
              <a:t> </a:t>
            </a:r>
            <a:endParaRPr lang="en-US" b="1" dirty="0" smtClean="0">
              <a:solidFill>
                <a:srgbClr val="000099"/>
              </a:solidFill>
              <a:latin typeface="Century Gothic" pitchFamily="34" charset="0"/>
            </a:endParaRPr>
          </a:p>
          <a:p>
            <a:pPr marL="349250" eaLnBrk="1" hangingPunct="1">
              <a:lnSpc>
                <a:spcPct val="90000"/>
              </a:lnSpc>
              <a:spcBef>
                <a:spcPct val="0"/>
              </a:spcBef>
              <a:buClr>
                <a:srgbClr val="FFCC00"/>
              </a:buClr>
              <a:buSzPct val="50000"/>
              <a:defRPr/>
            </a:pPr>
            <a:r>
              <a:rPr lang="en-US" b="1" i="1" dirty="0">
                <a:solidFill>
                  <a:srgbClr val="3366FF"/>
                </a:solidFill>
                <a:latin typeface="Century Gothic" pitchFamily="34" charset="0"/>
              </a:rPr>
              <a:t>Whitmore v. Dep’t of Labor</a:t>
            </a:r>
            <a:endParaRPr lang="en-US" b="1" dirty="0" smtClean="0">
              <a:solidFill>
                <a:srgbClr val="000099"/>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defRPr/>
            </a:pPr>
            <a:fld id="{397FAE17-5D75-4512-A7BB-ABAC9A46F7E8}" type="slidenum">
              <a:rPr lang="en-US" altLang="en-US" sz="1400" smtClean="0">
                <a:solidFill>
                  <a:srgbClr val="000099"/>
                </a:solidFill>
                <a:latin typeface="Century Gothic" pitchFamily="34" charset="0"/>
              </a:rPr>
              <a:pPr eaLnBrk="1" hangingPunct="1">
                <a:spcBef>
                  <a:spcPct val="0"/>
                </a:spcBef>
                <a:buClrTx/>
                <a:buSzTx/>
                <a:buFontTx/>
                <a:buNone/>
                <a:defRPr/>
              </a:pPr>
              <a:t>21</a:t>
            </a:fld>
            <a:endParaRPr lang="en-US" altLang="en-US" sz="1400" dirty="0" smtClean="0">
              <a:solidFill>
                <a:srgbClr val="000099"/>
              </a:solidFill>
              <a:latin typeface="Century Gothic" pitchFamily="34" charset="0"/>
            </a:endParaRPr>
          </a:p>
        </p:txBody>
      </p:sp>
      <p:sp>
        <p:nvSpPr>
          <p:cNvPr id="38915" name="Rectangle 2"/>
          <p:cNvSpPr>
            <a:spLocks noGrp="1" noChangeArrowheads="1"/>
          </p:cNvSpPr>
          <p:nvPr>
            <p:ph type="title"/>
          </p:nvPr>
        </p:nvSpPr>
        <p:spPr>
          <a:xfrm>
            <a:off x="533400" y="304800"/>
            <a:ext cx="7002463" cy="838200"/>
          </a:xfrm>
        </p:spPr>
        <p:txBody>
          <a:bodyPr/>
          <a:lstStyle/>
          <a:p>
            <a:pPr eaLnBrk="1" hangingPunct="1"/>
            <a:r>
              <a:rPr lang="en-US" altLang="en-US" sz="2800" b="1" dirty="0" smtClean="0">
                <a:latin typeface="Century Gothic" pitchFamily="34" charset="0"/>
              </a:rPr>
              <a:t>OSC’s Management Advice</a:t>
            </a:r>
          </a:p>
        </p:txBody>
      </p:sp>
      <p:sp>
        <p:nvSpPr>
          <p:cNvPr id="30724" name="Rectangle 3"/>
          <p:cNvSpPr>
            <a:spLocks noGrp="1" noChangeArrowheads="1"/>
          </p:cNvSpPr>
          <p:nvPr>
            <p:ph type="body" idx="1"/>
          </p:nvPr>
        </p:nvSpPr>
        <p:spPr>
          <a:xfrm>
            <a:off x="914400" y="1981200"/>
            <a:ext cx="7315200" cy="4267200"/>
          </a:xfrm>
        </p:spPr>
        <p:txBody>
          <a:bodyPr/>
          <a:lstStyle/>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Be measured in your speech and actions</a:t>
            </a:r>
          </a:p>
          <a:p>
            <a:pPr marL="852488" indent="-395288" eaLnBrk="1" hangingPunct="1">
              <a:lnSpc>
                <a:spcPct val="85000"/>
              </a:lnSpc>
              <a:spcBef>
                <a:spcPct val="0"/>
              </a:spcBef>
              <a:buClr>
                <a:srgbClr val="FFCC00"/>
              </a:buClr>
              <a:buSzTx/>
              <a:buFontTx/>
              <a:buChar char="•"/>
              <a:defRPr/>
            </a:pPr>
            <a:endParaRPr lang="en-US" sz="1600" b="1" dirty="0" smtClean="0">
              <a:solidFill>
                <a:srgbClr val="000099"/>
              </a:solidFill>
              <a:latin typeface="Century Gothic" pitchFamily="34" charset="0"/>
            </a:endParaRPr>
          </a:p>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Keep the concept of the </a:t>
            </a:r>
            <a:r>
              <a:rPr lang="en-US" b="1" i="1" dirty="0" smtClean="0">
                <a:solidFill>
                  <a:srgbClr val="000099"/>
                </a:solidFill>
                <a:latin typeface="Century Gothic" pitchFamily="34" charset="0"/>
              </a:rPr>
              <a:t>merit system </a:t>
            </a:r>
            <a:r>
              <a:rPr lang="en-US" b="1" dirty="0" smtClean="0">
                <a:solidFill>
                  <a:srgbClr val="000099"/>
                </a:solidFill>
                <a:latin typeface="Century Gothic" pitchFamily="34" charset="0"/>
              </a:rPr>
              <a:t>on your radar screen</a:t>
            </a:r>
          </a:p>
          <a:p>
            <a:pPr marL="852488" indent="-395288" eaLnBrk="1" hangingPunct="1">
              <a:lnSpc>
                <a:spcPct val="85000"/>
              </a:lnSpc>
              <a:spcBef>
                <a:spcPct val="0"/>
              </a:spcBef>
              <a:buClr>
                <a:srgbClr val="FFCC00"/>
              </a:buClr>
              <a:buSzTx/>
              <a:buFontTx/>
              <a:buChar char="•"/>
              <a:defRPr/>
            </a:pPr>
            <a:endParaRPr lang="en-US" sz="1600" b="1" dirty="0" smtClean="0">
              <a:solidFill>
                <a:srgbClr val="000099"/>
              </a:solidFill>
              <a:latin typeface="Century Gothic" pitchFamily="34" charset="0"/>
            </a:endParaRPr>
          </a:p>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Foster an </a:t>
            </a:r>
            <a:r>
              <a:rPr lang="en-US" b="1" dirty="0">
                <a:solidFill>
                  <a:srgbClr val="000099"/>
                </a:solidFill>
                <a:latin typeface="Century Gothic" pitchFamily="34" charset="0"/>
              </a:rPr>
              <a:t>open</a:t>
            </a:r>
            <a:r>
              <a:rPr lang="en-US" b="1" dirty="0" smtClean="0">
                <a:solidFill>
                  <a:srgbClr val="000099"/>
                </a:solidFill>
                <a:latin typeface="Century Gothic" pitchFamily="34" charset="0"/>
              </a:rPr>
              <a:t> work environment in which employees are not reluctant to disclose wrongdoing</a:t>
            </a:r>
          </a:p>
          <a:p>
            <a:pPr marL="457200" indent="0" eaLnBrk="1" hangingPunct="1">
              <a:lnSpc>
                <a:spcPct val="85000"/>
              </a:lnSpc>
              <a:spcBef>
                <a:spcPct val="0"/>
              </a:spcBef>
              <a:buClr>
                <a:srgbClr val="FFCC00"/>
              </a:buClr>
              <a:buSzTx/>
              <a:buFont typeface="Wingdings" pitchFamily="2" charset="2"/>
              <a:buNone/>
              <a:defRPr/>
            </a:pPr>
            <a:endParaRPr lang="en-US" b="1" dirty="0" smtClean="0">
              <a:solidFill>
                <a:srgbClr val="000099"/>
              </a:solidFill>
              <a:latin typeface="Century Gothic" pitchFamily="34" charset="0"/>
            </a:endParaRPr>
          </a:p>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Set the right tone at the top</a:t>
            </a:r>
          </a:p>
          <a:p>
            <a:pPr marL="852488" indent="-395288" eaLnBrk="1" hangingPunct="1">
              <a:lnSpc>
                <a:spcPct val="85000"/>
              </a:lnSpc>
              <a:spcBef>
                <a:spcPct val="0"/>
              </a:spcBef>
              <a:buClr>
                <a:srgbClr val="FFCC00"/>
              </a:buClr>
              <a:buSzTx/>
              <a:buFontTx/>
              <a:buChar char="•"/>
              <a:defRPr/>
            </a:pPr>
            <a:endParaRPr lang="en-US" sz="1600" b="1" dirty="0" smtClean="0">
              <a:solidFill>
                <a:srgbClr val="000099"/>
              </a:solidFill>
              <a:latin typeface="Century Gothic" pitchFamily="34" charset="0"/>
            </a:endParaRPr>
          </a:p>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Be consistent in managing employees</a:t>
            </a:r>
          </a:p>
          <a:p>
            <a:pPr marL="852488" indent="-395288" eaLnBrk="1" hangingPunct="1">
              <a:lnSpc>
                <a:spcPct val="85000"/>
              </a:lnSpc>
              <a:spcBef>
                <a:spcPct val="0"/>
              </a:spcBef>
              <a:buClr>
                <a:srgbClr val="FFCC00"/>
              </a:buClr>
              <a:buSzTx/>
              <a:buFontTx/>
              <a:buChar char="•"/>
              <a:defRPr/>
            </a:pPr>
            <a:endParaRPr lang="en-US" sz="1600" b="1" dirty="0" smtClean="0">
              <a:solidFill>
                <a:srgbClr val="000099"/>
              </a:solidFill>
              <a:latin typeface="Century Gothic" pitchFamily="34" charset="0"/>
            </a:endParaRPr>
          </a:p>
          <a:p>
            <a:pPr marL="852488" indent="-395288" eaLnBrk="1" hangingPunct="1">
              <a:lnSpc>
                <a:spcPct val="85000"/>
              </a:lnSpc>
              <a:spcBef>
                <a:spcPct val="0"/>
              </a:spcBef>
              <a:buClr>
                <a:srgbClr val="FFCC00"/>
              </a:buClr>
              <a:buSzTx/>
              <a:buFontTx/>
              <a:buChar char="•"/>
              <a:defRPr/>
            </a:pPr>
            <a:r>
              <a:rPr lang="en-US" b="1" dirty="0" smtClean="0">
                <a:solidFill>
                  <a:srgbClr val="000099"/>
                </a:solidFill>
                <a:latin typeface="Century Gothic" pitchFamily="34" charset="0"/>
              </a:rPr>
              <a:t>Seek expert advice when you are unsure</a:t>
            </a:r>
          </a:p>
          <a:p>
            <a:pPr marL="852488" indent="-395288" eaLnBrk="1" hangingPunct="1">
              <a:lnSpc>
                <a:spcPct val="85000"/>
              </a:lnSpc>
              <a:spcBef>
                <a:spcPct val="0"/>
              </a:spcBef>
              <a:buClr>
                <a:srgbClr val="FFCC00"/>
              </a:buClr>
              <a:buSzTx/>
              <a:buFontTx/>
              <a:buChar char="•"/>
              <a:defRPr/>
            </a:pPr>
            <a:endParaRPr lang="en-US" b="1" dirty="0" smtClean="0">
              <a:solidFill>
                <a:srgbClr val="000099"/>
              </a:solidFill>
              <a:latin typeface="Century Gothic" pitchFamily="34" charset="0"/>
            </a:endParaRPr>
          </a:p>
        </p:txBody>
      </p:sp>
    </p:spTree>
    <p:extLst>
      <p:ext uri="{BB962C8B-B14F-4D97-AF65-F5344CB8AC3E}">
        <p14:creationId xmlns:p14="http://schemas.microsoft.com/office/powerpoint/2010/main" val="730200938"/>
      </p:ext>
    </p:extLst>
  </p:cSld>
  <p:clrMapOvr>
    <a:masterClrMapping/>
  </p:clrMapOvr>
  <p:transition spd="med">
    <p:random/>
    <p:sndAc>
      <p:stSnd>
        <p:snd r:embed="rId2" name="TYP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7A822AE-18D1-4481-A054-62CE704F3FFA}" type="slidenum">
              <a:rPr lang="en-US" altLang="en-US" sz="1400" smtClean="0">
                <a:solidFill>
                  <a:srgbClr val="000099"/>
                </a:solidFill>
                <a:latin typeface="Century Gothic" pitchFamily="34" charset="0"/>
              </a:rPr>
              <a:pPr eaLnBrk="1" hangingPunct="1">
                <a:spcBef>
                  <a:spcPct val="0"/>
                </a:spcBef>
                <a:buClrTx/>
                <a:buSzTx/>
                <a:buFontTx/>
                <a:buNone/>
              </a:pPr>
              <a:t>22</a:t>
            </a:fld>
            <a:endParaRPr lang="en-US" altLang="en-US" sz="1400" dirty="0" smtClean="0">
              <a:solidFill>
                <a:srgbClr val="000099"/>
              </a:solidFill>
              <a:latin typeface="Century Gothic" pitchFamily="34" charset="0"/>
            </a:endParaRPr>
          </a:p>
        </p:txBody>
      </p:sp>
      <p:sp>
        <p:nvSpPr>
          <p:cNvPr id="26627" name="Rectangle 2"/>
          <p:cNvSpPr>
            <a:spLocks noGrp="1" noChangeArrowheads="1"/>
          </p:cNvSpPr>
          <p:nvPr>
            <p:ph type="title"/>
          </p:nvPr>
        </p:nvSpPr>
        <p:spPr>
          <a:xfrm>
            <a:off x="914400" y="457200"/>
            <a:ext cx="7315200" cy="762000"/>
          </a:xfrm>
        </p:spPr>
        <p:txBody>
          <a:bodyPr/>
          <a:lstStyle/>
          <a:p>
            <a:pPr eaLnBrk="1" hangingPunct="1">
              <a:lnSpc>
                <a:spcPct val="90000"/>
              </a:lnSpc>
            </a:pPr>
            <a:r>
              <a:rPr lang="en-US" altLang="en-US" sz="2800" b="1" dirty="0" smtClean="0">
                <a:solidFill>
                  <a:srgbClr val="000099"/>
                </a:solidFill>
                <a:latin typeface="Century Gothic" pitchFamily="34" charset="0"/>
              </a:rPr>
              <a:t>OSC Phone / email contacts</a:t>
            </a:r>
            <a:endParaRPr lang="en-US" altLang="en-US" sz="2400" b="1" dirty="0" smtClean="0">
              <a:solidFill>
                <a:srgbClr val="3366FF"/>
              </a:solidFill>
              <a:latin typeface="Century Gothic" pitchFamily="34" charset="0"/>
            </a:endParaRPr>
          </a:p>
        </p:txBody>
      </p:sp>
      <p:sp>
        <p:nvSpPr>
          <p:cNvPr id="700420" name="Text Box 4"/>
          <p:cNvSpPr txBox="1">
            <a:spLocks noChangeArrowheads="1"/>
          </p:cNvSpPr>
          <p:nvPr/>
        </p:nvSpPr>
        <p:spPr bwMode="auto">
          <a:xfrm>
            <a:off x="914400" y="2032000"/>
            <a:ext cx="7543800" cy="424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92075" tIns="46038" rIns="92075" bIns="46038">
            <a:spAutoFit/>
          </a:bodyPr>
          <a:lstStyle>
            <a:lvl1pPr marL="914400" indent="-914400" eaLnBrk="0" hangingPunct="0">
              <a:spcBef>
                <a:spcPct val="20000"/>
              </a:spcBef>
              <a:buClr>
                <a:schemeClr val="folHlink"/>
              </a:buClr>
              <a:buSzPct val="60000"/>
              <a:buFont typeface="Wingdings" pitchFamily="2" charset="2"/>
              <a:buChar char="n"/>
              <a:tabLst>
                <a:tab pos="4521200" algn="l"/>
              </a:tabLst>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tabLst>
                <a:tab pos="4521200" algn="l"/>
              </a:tabLst>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tabLst>
                <a:tab pos="4521200" algn="l"/>
              </a:tabLst>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tabLst>
                <a:tab pos="4521200" algn="l"/>
              </a:tabLst>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tabLst>
                <a:tab pos="4521200" algn="l"/>
              </a:tabLst>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9pPr>
          </a:lstStyle>
          <a:p>
            <a:pPr>
              <a:lnSpc>
                <a:spcPct val="90000"/>
              </a:lnSpc>
              <a:spcBef>
                <a:spcPct val="0"/>
              </a:spcBef>
              <a:buClr>
                <a:srgbClr val="A50021"/>
              </a:buClr>
              <a:buSzPct val="65000"/>
              <a:buFont typeface="Monotype Sorts"/>
              <a:buNone/>
              <a:defRPr/>
            </a:pPr>
            <a:r>
              <a:rPr kumimoji="1" lang="en-US" altLang="en-US" sz="2000" b="1" u="sng" dirty="0" smtClean="0">
                <a:solidFill>
                  <a:srgbClr val="000099"/>
                </a:solidFill>
                <a:latin typeface="Century Gothic" pitchFamily="34" charset="0"/>
              </a:rPr>
              <a:t>Complaints Examining Unit</a:t>
            </a:r>
            <a:r>
              <a:rPr kumimoji="1" lang="en-US" altLang="en-US" sz="2000" b="1" dirty="0" smtClean="0">
                <a:solidFill>
                  <a:srgbClr val="000099"/>
                </a:solidFill>
                <a:latin typeface="Century Gothic" pitchFamily="34" charset="0"/>
              </a:rPr>
              <a:t>:</a:t>
            </a:r>
            <a:r>
              <a:rPr kumimoji="1" lang="en-US" altLang="en-US" sz="1800" b="1" dirty="0" smtClean="0">
                <a:solidFill>
                  <a:srgbClr val="000099"/>
                </a:solidFill>
                <a:latin typeface="Century Gothic" pitchFamily="34" charset="0"/>
              </a:rPr>
              <a:t>	(202) 804-7001</a:t>
            </a:r>
          </a:p>
          <a:p>
            <a:pPr>
              <a:lnSpc>
                <a:spcPct val="90000"/>
              </a:lnSpc>
              <a:spcBef>
                <a:spcPct val="0"/>
              </a:spcBef>
              <a:buClr>
                <a:schemeClr val="tx1"/>
              </a:buClr>
              <a:buFont typeface="Marlett" pitchFamily="2" charset="2"/>
              <a:buNone/>
              <a:defRPr/>
            </a:pPr>
            <a:r>
              <a:rPr kumimoji="1" lang="en-US" altLang="en-US" sz="1800" b="1" i="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(800) 872-9855</a:t>
            </a:r>
          </a:p>
          <a:p>
            <a:pPr>
              <a:lnSpc>
                <a:spcPct val="90000"/>
              </a:lnSpc>
              <a:spcBef>
                <a:spcPct val="0"/>
              </a:spcBef>
              <a:buClr>
                <a:schemeClr val="tx1"/>
              </a:buClr>
              <a:buFont typeface="Marlett" pitchFamily="2" charset="2"/>
              <a:buNone/>
              <a:defRPr/>
            </a:pPr>
            <a:r>
              <a:rPr kumimoji="1" lang="en-US" altLang="en-US" sz="1800" b="1" i="1" dirty="0" smtClean="0">
                <a:solidFill>
                  <a:srgbClr val="000099"/>
                </a:solidFill>
                <a:latin typeface="Century Gothic" pitchFamily="34" charset="0"/>
              </a:rPr>
              <a:t>	</a:t>
            </a:r>
            <a:endParaRPr kumimoji="1" lang="en-US" altLang="en-US" sz="1600" b="1" dirty="0" smtClean="0">
              <a:solidFill>
                <a:srgbClr val="000099"/>
              </a:solidFill>
              <a:latin typeface="Century Gothic" pitchFamily="34" charset="0"/>
            </a:endParaRPr>
          </a:p>
          <a:p>
            <a:pPr>
              <a:lnSpc>
                <a:spcPct val="90000"/>
              </a:lnSpc>
              <a:spcBef>
                <a:spcPct val="0"/>
              </a:spcBef>
              <a:buClr>
                <a:srgbClr val="A50021"/>
              </a:buClr>
              <a:buSzPct val="65000"/>
              <a:buFont typeface="Monotype Sorts"/>
              <a:buNone/>
              <a:defRPr/>
            </a:pPr>
            <a:r>
              <a:rPr kumimoji="1" lang="en-US" altLang="en-US" sz="2000" b="1" u="sng" dirty="0" smtClean="0">
                <a:solidFill>
                  <a:srgbClr val="000099"/>
                </a:solidFill>
                <a:latin typeface="Century Gothic" pitchFamily="34" charset="0"/>
              </a:rPr>
              <a:t>Disclosure Hotline</a:t>
            </a:r>
            <a:r>
              <a:rPr kumimoji="1" lang="en-US" altLang="en-US" sz="2000" b="1" dirty="0" smtClean="0">
                <a:solidFill>
                  <a:srgbClr val="000099"/>
                </a:solidFill>
                <a:latin typeface="Century Gothic" pitchFamily="34" charset="0"/>
              </a:rPr>
              <a:t>:</a:t>
            </a:r>
            <a:r>
              <a:rPr kumimoji="1" lang="en-US" altLang="en-US" sz="1800" b="1" dirty="0" smtClean="0">
                <a:solidFill>
                  <a:srgbClr val="000099"/>
                </a:solidFill>
                <a:latin typeface="Century Gothic" pitchFamily="34" charset="0"/>
              </a:rPr>
              <a:t>	(202) 804-7004</a:t>
            </a:r>
          </a:p>
          <a:p>
            <a:pPr>
              <a:lnSpc>
                <a:spcPct val="90000"/>
              </a:lnSpc>
              <a:spcBef>
                <a:spcPct val="0"/>
              </a:spcBef>
              <a:buClr>
                <a:schemeClr val="tx1"/>
              </a:buClr>
              <a:buFont typeface="Marlett" pitchFamily="2" charset="2"/>
              <a:buNone/>
              <a:defRPr/>
            </a:pPr>
            <a:r>
              <a:rPr kumimoji="1" lang="en-US" altLang="en-US" sz="1800" b="1" dirty="0" smtClean="0">
                <a:solidFill>
                  <a:srgbClr val="000099"/>
                </a:solidFill>
                <a:latin typeface="Century Gothic" pitchFamily="34" charset="0"/>
              </a:rPr>
              <a:t>		(800) 572-2249</a:t>
            </a:r>
          </a:p>
          <a:p>
            <a:pPr>
              <a:lnSpc>
                <a:spcPct val="90000"/>
              </a:lnSpc>
              <a:spcBef>
                <a:spcPct val="0"/>
              </a:spcBef>
              <a:buClr>
                <a:schemeClr val="tx1"/>
              </a:buClr>
              <a:buFont typeface="Marlett" pitchFamily="2" charset="2"/>
              <a:buNone/>
              <a:defRPr/>
            </a:pPr>
            <a:r>
              <a:rPr kumimoji="1" lang="en-US" altLang="en-US" sz="1800" b="1" dirty="0" smtClean="0">
                <a:solidFill>
                  <a:srgbClr val="000099"/>
                </a:solidFill>
                <a:latin typeface="Century Gothic" pitchFamily="34" charset="0"/>
              </a:rPr>
              <a:t>		</a:t>
            </a:r>
          </a:p>
          <a:p>
            <a:pPr>
              <a:lnSpc>
                <a:spcPct val="90000"/>
              </a:lnSpc>
              <a:spcBef>
                <a:spcPct val="0"/>
              </a:spcBef>
              <a:buClr>
                <a:srgbClr val="A50021"/>
              </a:buClr>
              <a:buSzPct val="65000"/>
              <a:buFont typeface="Monotype Sorts"/>
              <a:buNone/>
              <a:defRPr/>
            </a:pPr>
            <a:r>
              <a:rPr kumimoji="1" lang="en-US" altLang="en-US" sz="2000" b="1" u="sng" dirty="0" smtClean="0">
                <a:solidFill>
                  <a:srgbClr val="000099"/>
                </a:solidFill>
                <a:latin typeface="Century Gothic" pitchFamily="34" charset="0"/>
              </a:rPr>
              <a:t>Hatch Act Unit</a:t>
            </a:r>
            <a:r>
              <a:rPr kumimoji="1" lang="en-US" altLang="en-US" sz="2000" b="1" dirty="0" smtClean="0">
                <a:solidFill>
                  <a:srgbClr val="000099"/>
                </a:solidFill>
                <a:latin typeface="Century Gothic" pitchFamily="34" charset="0"/>
              </a:rPr>
              <a:t>:</a:t>
            </a:r>
            <a:r>
              <a:rPr kumimoji="1" lang="en-US" altLang="en-US" sz="1800" b="1" dirty="0" smtClean="0">
                <a:solidFill>
                  <a:srgbClr val="000099"/>
                </a:solidFill>
                <a:latin typeface="Century Gothic" pitchFamily="34" charset="0"/>
              </a:rPr>
              <a:t>	(202) 804-7002</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i="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a:t>
            </a:r>
            <a:r>
              <a:rPr kumimoji="1" lang="en-US" altLang="en-US" sz="1800" b="1" dirty="0">
                <a:solidFill>
                  <a:srgbClr val="000099"/>
                </a:solidFill>
                <a:latin typeface="Century Gothic" pitchFamily="34" charset="0"/>
              </a:rPr>
              <a:t>800) 85-hatch </a:t>
            </a:r>
            <a:r>
              <a:rPr kumimoji="1" lang="en-US" altLang="en-US" sz="1800" b="1" i="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hatchact@osc.gov</a:t>
            </a:r>
          </a:p>
          <a:p>
            <a:pPr>
              <a:lnSpc>
                <a:spcPct val="90000"/>
              </a:lnSpc>
              <a:spcBef>
                <a:spcPct val="0"/>
              </a:spcBef>
              <a:buClr>
                <a:schemeClr val="tx1"/>
              </a:buClr>
              <a:buFont typeface="Marlett" pitchFamily="2" charset="2"/>
              <a:buNone/>
              <a:defRPr/>
            </a:pPr>
            <a:endParaRPr kumimoji="1" lang="en-US" altLang="en-US" sz="1800" b="1" i="1" u="sng" dirty="0" smtClean="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u="sng" dirty="0" smtClean="0">
                <a:solidFill>
                  <a:srgbClr val="000099"/>
                </a:solidFill>
                <a:latin typeface="Century Gothic" pitchFamily="34" charset="0"/>
              </a:rPr>
              <a:t>Website</a:t>
            </a:r>
            <a:r>
              <a:rPr kumimoji="1" lang="en-US" altLang="en-US" sz="2000" b="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osc.gov [</a:t>
            </a:r>
            <a:r>
              <a:rPr kumimoji="1" lang="en-US" altLang="en-US" sz="1800" b="1" dirty="0" smtClean="0">
                <a:solidFill>
                  <a:srgbClr val="FF0066"/>
                </a:solidFill>
                <a:latin typeface="Century Gothic" pitchFamily="34" charset="0"/>
              </a:rPr>
              <a:t>complaint 	forms/e-file</a:t>
            </a:r>
            <a:r>
              <a:rPr kumimoji="1" lang="en-US" altLang="en-US" sz="1800" b="1" dirty="0" smtClean="0">
                <a:solidFill>
                  <a:srgbClr val="000099"/>
                </a:solidFill>
                <a:latin typeface="Century Gothic" pitchFamily="34" charset="0"/>
              </a:rPr>
              <a:t>]</a:t>
            </a:r>
            <a:endParaRPr kumimoji="1" lang="en-US" altLang="en-US" sz="1800" b="1" i="1" u="sng" dirty="0" smtClean="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1800" b="1" dirty="0" smtClean="0">
                <a:solidFill>
                  <a:srgbClr val="000099"/>
                </a:solidFill>
                <a:latin typeface="Century Gothic" pitchFamily="34" charset="0"/>
              </a:rPr>
              <a:t>		</a:t>
            </a:r>
          </a:p>
          <a:p>
            <a:pPr marL="0" indent="0">
              <a:lnSpc>
                <a:spcPct val="90000"/>
              </a:lnSpc>
              <a:spcBef>
                <a:spcPct val="0"/>
              </a:spcBef>
              <a:buClr>
                <a:srgbClr val="A50021"/>
              </a:buClr>
              <a:buSzPct val="65000"/>
              <a:buFont typeface="Monotype Sorts"/>
              <a:buNone/>
              <a:defRPr/>
            </a:pPr>
            <a:r>
              <a:rPr kumimoji="1" lang="en-US" altLang="en-US" sz="2000" b="1" u="sng" dirty="0" smtClean="0">
                <a:solidFill>
                  <a:srgbClr val="000099"/>
                </a:solidFill>
                <a:latin typeface="Century Gothic" pitchFamily="34" charset="0"/>
              </a:rPr>
              <a:t>OSC Speakers/2302(c) Certification</a:t>
            </a:r>
            <a:r>
              <a:rPr kumimoji="1" lang="en-US" altLang="en-US" sz="2000" b="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(202) 804-7129</a:t>
            </a:r>
            <a:r>
              <a:rPr kumimoji="1" lang="en-US" altLang="en-US" sz="2000" b="1" u="sng" dirty="0" smtClean="0">
                <a:solidFill>
                  <a:srgbClr val="000099"/>
                </a:solidFill>
                <a:latin typeface="Century Gothic" pitchFamily="34" charset="0"/>
              </a:rPr>
              <a:t>          Program/Outreach Requests</a:t>
            </a:r>
            <a:r>
              <a:rPr kumimoji="1" lang="en-US" altLang="en-US" sz="2000" b="1" dirty="0" smtClean="0">
                <a:solidFill>
                  <a:srgbClr val="000099"/>
                </a:solidFill>
                <a:latin typeface="Century Gothic" pitchFamily="34" charset="0"/>
              </a:rPr>
              <a:t>:	</a:t>
            </a:r>
            <a:r>
              <a:rPr kumimoji="1" lang="en-US" altLang="en-US" sz="1800" b="1" dirty="0" smtClean="0">
                <a:solidFill>
                  <a:srgbClr val="000099"/>
                </a:solidFill>
                <a:latin typeface="Century Gothic" pitchFamily="34" charset="0"/>
              </a:rPr>
              <a:t>2302c@osc.gov</a:t>
            </a:r>
            <a:endParaRPr kumimoji="1" lang="en-US" altLang="en-US" sz="1800" b="1" dirty="0" smtClean="0">
              <a:solidFill>
                <a:srgbClr val="3366FF"/>
              </a:solidFill>
              <a:latin typeface="Century Gothic" pitchFamily="34" charset="0"/>
            </a:endParaRPr>
          </a:p>
          <a:p>
            <a:pPr>
              <a:lnSpc>
                <a:spcPct val="90000"/>
              </a:lnSpc>
              <a:spcBef>
                <a:spcPct val="0"/>
              </a:spcBef>
              <a:buClr>
                <a:srgbClr val="A50021"/>
              </a:buClr>
              <a:buSzPct val="65000"/>
              <a:buFont typeface="Monotype Sorts"/>
              <a:buNone/>
              <a:defRPr/>
            </a:pPr>
            <a:r>
              <a:rPr kumimoji="1" lang="en-US" altLang="en-US" sz="1800" b="1" dirty="0" smtClean="0">
                <a:solidFill>
                  <a:srgbClr val="3366FF"/>
                </a:solidFill>
                <a:latin typeface="Century Gothic" pitchFamily="34" charset="0"/>
              </a:rPr>
              <a:t>	</a:t>
            </a:r>
            <a:endParaRPr kumimoji="1" lang="en-US" altLang="en-US" sz="1600" b="1" i="1" dirty="0" smtClean="0">
              <a:solidFill>
                <a:srgbClr val="3366FF"/>
              </a:solidFill>
              <a:latin typeface="Century Gothic" pitchFamily="34" charset="0"/>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A998918B-E7A9-47B8-83EF-D1ADD06B65B2}" type="slidenum">
              <a:rPr lang="en-US" altLang="en-US" sz="1400" smtClean="0">
                <a:solidFill>
                  <a:srgbClr val="000099"/>
                </a:solidFill>
                <a:latin typeface="Century Gothic" pitchFamily="34" charset="0"/>
              </a:rPr>
              <a:pPr eaLnBrk="1" hangingPunct="1">
                <a:spcBef>
                  <a:spcPct val="0"/>
                </a:spcBef>
                <a:buClrTx/>
                <a:buSzTx/>
                <a:buFontTx/>
                <a:buNone/>
              </a:pPr>
              <a:t>3</a:t>
            </a:fld>
            <a:endParaRPr lang="en-US" altLang="en-US" sz="1400" dirty="0" smtClean="0">
              <a:solidFill>
                <a:srgbClr val="000099"/>
              </a:solidFill>
              <a:latin typeface="Century Gothic" pitchFamily="34" charset="0"/>
            </a:endParaRPr>
          </a:p>
        </p:txBody>
      </p:sp>
      <p:sp>
        <p:nvSpPr>
          <p:cNvPr id="39939" name="Rectangle 3"/>
          <p:cNvSpPr>
            <a:spLocks noGrp="1" noChangeArrowheads="1"/>
          </p:cNvSpPr>
          <p:nvPr>
            <p:ph type="body" idx="1"/>
          </p:nvPr>
        </p:nvSpPr>
        <p:spPr>
          <a:xfrm>
            <a:off x="762000" y="1905000"/>
            <a:ext cx="7315200" cy="4114800"/>
          </a:xfrm>
        </p:spPr>
        <p:txBody>
          <a:bodyPr/>
          <a:lstStyle/>
          <a:p>
            <a:pPr marL="0" indent="0" algn="just" eaLnBrk="1" hangingPunct="1">
              <a:lnSpc>
                <a:spcPct val="105000"/>
              </a:lnSpc>
              <a:spcBef>
                <a:spcPct val="0"/>
              </a:spcBef>
              <a:buFont typeface="Wingdings" pitchFamily="2" charset="2"/>
              <a:buNone/>
              <a:defRPr/>
            </a:pPr>
            <a:r>
              <a:rPr lang="en-US" b="1" dirty="0" smtClean="0">
                <a:solidFill>
                  <a:srgbClr val="000099"/>
                </a:solidFill>
                <a:latin typeface="Century Gothic" pitchFamily="34" charset="0"/>
              </a:rPr>
              <a:t>Authorized to:</a:t>
            </a:r>
          </a:p>
          <a:p>
            <a:pPr marL="0" indent="0" algn="just" eaLnBrk="1" hangingPunct="1">
              <a:lnSpc>
                <a:spcPct val="105000"/>
              </a:lnSpc>
              <a:spcBef>
                <a:spcPct val="0"/>
              </a:spcBef>
              <a:defRPr/>
            </a:pPr>
            <a:endParaRPr lang="en-US" sz="1400" b="1" dirty="0" smtClean="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smtClean="0">
                <a:solidFill>
                  <a:srgbClr val="000099"/>
                </a:solidFill>
                <a:latin typeface="Century Gothic" pitchFamily="34" charset="0"/>
              </a:rPr>
              <a:t>Investigate Prohibited Personnel Practices (PPPs)</a:t>
            </a:r>
            <a:r>
              <a:rPr lang="en-US" sz="1050" b="1" dirty="0" smtClean="0">
                <a:solidFill>
                  <a:srgbClr val="000099"/>
                </a:solidFill>
                <a:latin typeface="Century Gothic" pitchFamily="34" charset="0"/>
              </a:rPr>
              <a:t/>
            </a:r>
            <a:br>
              <a:rPr lang="en-US" sz="1050" b="1" dirty="0" smtClean="0">
                <a:solidFill>
                  <a:srgbClr val="000099"/>
                </a:solidFill>
                <a:latin typeface="Century Gothic" pitchFamily="34" charset="0"/>
              </a:rPr>
            </a:br>
            <a:endParaRPr lang="en-US" sz="1800" b="1" dirty="0" smtClean="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smtClean="0">
                <a:solidFill>
                  <a:srgbClr val="3366FF"/>
                </a:solidFill>
                <a:latin typeface="Century Gothic" pitchFamily="34" charset="0"/>
              </a:rPr>
              <a:t>Seek corrective action</a:t>
            </a:r>
            <a:r>
              <a:rPr lang="en-US" sz="1800" b="1" dirty="0" smtClean="0">
                <a:solidFill>
                  <a:srgbClr val="000099"/>
                </a:solidFill>
                <a:latin typeface="Century Gothic" pitchFamily="34" charset="0"/>
              </a:rPr>
              <a:t> for employees</a:t>
            </a:r>
            <a:r>
              <a:rPr lang="en-US" sz="1050" b="1" dirty="0" smtClean="0">
                <a:solidFill>
                  <a:srgbClr val="000099"/>
                </a:solidFill>
                <a:latin typeface="Century Gothic" pitchFamily="34" charset="0"/>
              </a:rPr>
              <a:t/>
            </a:r>
            <a:br>
              <a:rPr lang="en-US" sz="1050" b="1" dirty="0" smtClean="0">
                <a:solidFill>
                  <a:srgbClr val="000099"/>
                </a:solidFill>
                <a:latin typeface="Century Gothic" pitchFamily="34" charset="0"/>
              </a:rPr>
            </a:br>
            <a:endParaRPr lang="en-US" sz="1800" b="1" dirty="0" smtClean="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smtClean="0">
                <a:solidFill>
                  <a:srgbClr val="3366FF"/>
                </a:solidFill>
                <a:latin typeface="Century Gothic" pitchFamily="34" charset="0"/>
              </a:rPr>
              <a:t>Seek disciplinary action</a:t>
            </a:r>
            <a:r>
              <a:rPr lang="en-US" sz="1800" b="1" dirty="0" smtClean="0">
                <a:solidFill>
                  <a:srgbClr val="000099"/>
                </a:solidFill>
                <a:latin typeface="Century Gothic" pitchFamily="34" charset="0"/>
              </a:rPr>
              <a:t> against officials</a:t>
            </a:r>
            <a:r>
              <a:rPr lang="en-US" sz="1050" b="1" dirty="0" smtClean="0">
                <a:solidFill>
                  <a:srgbClr val="000099"/>
                </a:solidFill>
                <a:latin typeface="Century Gothic" pitchFamily="34" charset="0"/>
              </a:rPr>
              <a:t/>
            </a:r>
            <a:br>
              <a:rPr lang="en-US" sz="1050" b="1" dirty="0" smtClean="0">
                <a:solidFill>
                  <a:srgbClr val="000099"/>
                </a:solidFill>
                <a:latin typeface="Century Gothic" pitchFamily="34" charset="0"/>
              </a:rPr>
            </a:br>
            <a:endParaRPr lang="en-US" sz="1800" b="1" dirty="0" smtClean="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smtClean="0">
                <a:solidFill>
                  <a:srgbClr val="000099"/>
                </a:solidFill>
                <a:latin typeface="Century Gothic" pitchFamily="34" charset="0"/>
              </a:rPr>
              <a:t>Provide </a:t>
            </a:r>
            <a:r>
              <a:rPr lang="en-US" sz="1800" b="1" dirty="0">
                <a:solidFill>
                  <a:srgbClr val="000099"/>
                </a:solidFill>
                <a:latin typeface="Century Gothic" pitchFamily="34" charset="0"/>
              </a:rPr>
              <a:t>safe channel for </a:t>
            </a:r>
            <a:r>
              <a:rPr lang="en-US" sz="1800" b="1" dirty="0">
                <a:solidFill>
                  <a:srgbClr val="3366FF"/>
                </a:solidFill>
                <a:latin typeface="Century Gothic" pitchFamily="34" charset="0"/>
              </a:rPr>
              <a:t>whistleblower disclosures</a:t>
            </a:r>
            <a:endParaRPr lang="en-US" sz="1800" b="1" dirty="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endParaRPr lang="en-US" sz="1050" b="1" dirty="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a:solidFill>
                  <a:srgbClr val="000099"/>
                </a:solidFill>
                <a:latin typeface="Century Gothic" pitchFamily="34" charset="0"/>
              </a:rPr>
              <a:t>Advise &amp; enforce </a:t>
            </a:r>
            <a:r>
              <a:rPr lang="en-US" sz="1800" b="1" dirty="0">
                <a:solidFill>
                  <a:srgbClr val="3366FF"/>
                </a:solidFill>
                <a:latin typeface="Century Gothic" pitchFamily="34" charset="0"/>
              </a:rPr>
              <a:t>Hatch Act</a:t>
            </a:r>
            <a:r>
              <a:rPr lang="en-US" sz="1800" b="1" dirty="0">
                <a:solidFill>
                  <a:srgbClr val="000099"/>
                </a:solidFill>
                <a:latin typeface="Century Gothic" pitchFamily="34" charset="0"/>
              </a:rPr>
              <a:t> provisions on political activity by federal, state, and local government employees</a:t>
            </a:r>
          </a:p>
          <a:p>
            <a:pPr marL="463550" indent="-406400" eaLnBrk="1" hangingPunct="1">
              <a:spcBef>
                <a:spcPct val="0"/>
              </a:spcBef>
              <a:buClr>
                <a:srgbClr val="FFCC00"/>
              </a:buClr>
              <a:buSzTx/>
              <a:buFont typeface="Wingdings" pitchFamily="2" charset="2"/>
              <a:buChar char="q"/>
              <a:defRPr/>
            </a:pPr>
            <a:endParaRPr lang="en-US" sz="1050" b="1" dirty="0">
              <a:solidFill>
                <a:srgbClr val="000099"/>
              </a:solidFill>
              <a:latin typeface="Century Gothic" pitchFamily="34" charset="0"/>
            </a:endParaRPr>
          </a:p>
          <a:p>
            <a:pPr marL="463550" indent="-406400" eaLnBrk="1" hangingPunct="1">
              <a:spcBef>
                <a:spcPct val="0"/>
              </a:spcBef>
              <a:buClr>
                <a:srgbClr val="FFCC00"/>
              </a:buClr>
              <a:buSzTx/>
              <a:buFont typeface="Wingdings" pitchFamily="2" charset="2"/>
              <a:buChar char="q"/>
              <a:defRPr/>
            </a:pPr>
            <a:r>
              <a:rPr lang="en-US" sz="1800" b="1" dirty="0">
                <a:solidFill>
                  <a:srgbClr val="000099"/>
                </a:solidFill>
                <a:latin typeface="Century Gothic" pitchFamily="34" charset="0"/>
              </a:rPr>
              <a:t>Protect reemployment rights of </a:t>
            </a:r>
            <a:r>
              <a:rPr lang="en-US" sz="1800" b="1" dirty="0" smtClean="0">
                <a:solidFill>
                  <a:srgbClr val="000099"/>
                </a:solidFill>
                <a:latin typeface="Century Gothic" pitchFamily="34" charset="0"/>
              </a:rPr>
              <a:t>military </a:t>
            </a:r>
            <a:r>
              <a:rPr lang="en-US" sz="1800" b="1" dirty="0">
                <a:solidFill>
                  <a:srgbClr val="000099"/>
                </a:solidFill>
                <a:latin typeface="Century Gothic" pitchFamily="34" charset="0"/>
              </a:rPr>
              <a:t>veterans and reservists under </a:t>
            </a:r>
            <a:r>
              <a:rPr lang="en-US" sz="1800" b="1" dirty="0">
                <a:solidFill>
                  <a:srgbClr val="3366FF"/>
                </a:solidFill>
                <a:latin typeface="Century Gothic" pitchFamily="34" charset="0"/>
              </a:rPr>
              <a:t>USERRA</a:t>
            </a:r>
          </a:p>
          <a:p>
            <a:pPr marL="463550" indent="-406400" eaLnBrk="1" hangingPunct="1">
              <a:lnSpc>
                <a:spcPct val="105000"/>
              </a:lnSpc>
              <a:spcBef>
                <a:spcPct val="0"/>
              </a:spcBef>
              <a:buClr>
                <a:srgbClr val="FFCC00"/>
              </a:buClr>
              <a:buSzTx/>
              <a:buFont typeface="Wingdings" pitchFamily="2" charset="2"/>
              <a:buChar char="q"/>
              <a:defRPr/>
            </a:pPr>
            <a:endParaRPr lang="en-US" sz="1800" b="1" dirty="0" smtClean="0">
              <a:solidFill>
                <a:srgbClr val="000099"/>
              </a:solidFill>
              <a:latin typeface="Century Gothic" pitchFamily="34" charset="0"/>
            </a:endParaRPr>
          </a:p>
        </p:txBody>
      </p:sp>
      <p:sp>
        <p:nvSpPr>
          <p:cNvPr id="39945" name="Rectangle 9"/>
          <p:cNvSpPr>
            <a:spLocks noGrp="1" noChangeArrowheads="1"/>
          </p:cNvSpPr>
          <p:nvPr>
            <p:ph type="title"/>
          </p:nvPr>
        </p:nvSpPr>
        <p:spPr>
          <a:xfrm>
            <a:off x="838200" y="457200"/>
            <a:ext cx="7620000" cy="685800"/>
          </a:xfrm>
        </p:spPr>
        <p:txBody>
          <a:bodyPr/>
          <a:lstStyle/>
          <a:p>
            <a:pPr eaLnBrk="1" hangingPunct="1">
              <a:lnSpc>
                <a:spcPct val="90000"/>
              </a:lnSpc>
              <a:defRPr/>
            </a:pPr>
            <a:r>
              <a:rPr lang="en-US" sz="2800" b="1" dirty="0" smtClean="0">
                <a:solidFill>
                  <a:srgbClr val="000099"/>
                </a:solidFill>
                <a:latin typeface="Century Gothic" pitchFamily="34" charset="0"/>
              </a:rPr>
              <a:t>Office Of Special Counsel </a:t>
            </a:r>
            <a:r>
              <a:rPr lang="en-US" sz="2800" b="1" cap="small" dirty="0" smtClean="0">
                <a:solidFill>
                  <a:srgbClr val="000099"/>
                </a:solidFill>
                <a:latin typeface="Century Gothic" pitchFamily="34" charset="0"/>
              </a:rPr>
              <a:t>(OSC)</a:t>
            </a:r>
            <a:br>
              <a:rPr lang="en-US" sz="2800" b="1" cap="small" dirty="0" smtClean="0">
                <a:solidFill>
                  <a:srgbClr val="000099"/>
                </a:solidFill>
                <a:latin typeface="Century Gothic" pitchFamily="34" charset="0"/>
              </a:rPr>
            </a:br>
            <a:r>
              <a:rPr lang="en-US" sz="1800" b="1" cap="small" dirty="0" smtClean="0">
                <a:solidFill>
                  <a:srgbClr val="3366FF"/>
                </a:solidFill>
                <a:latin typeface="Century Gothic" pitchFamily="34" charset="0"/>
              </a:rPr>
              <a:t>5 U.S.C. §§ 1211-19; 5 C.F.R. Part </a:t>
            </a:r>
            <a:r>
              <a:rPr lang="en-US" sz="1800" b="1" dirty="0" smtClean="0">
                <a:solidFill>
                  <a:srgbClr val="3366FF"/>
                </a:solidFill>
                <a:latin typeface="Century Gothic" pitchFamily="34" charset="0"/>
              </a:rPr>
              <a:t>1800</a:t>
            </a: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85D42356-6AA0-4862-BF68-747FE501F79E}" type="slidenum">
              <a:rPr lang="en-US" altLang="en-US" sz="1400" smtClean="0">
                <a:solidFill>
                  <a:srgbClr val="000099"/>
                </a:solidFill>
                <a:latin typeface="Century Gothic" pitchFamily="34" charset="0"/>
              </a:rPr>
              <a:pPr eaLnBrk="1" hangingPunct="1">
                <a:spcBef>
                  <a:spcPct val="0"/>
                </a:spcBef>
                <a:buClrTx/>
                <a:buSzTx/>
                <a:buFontTx/>
                <a:buNone/>
              </a:pPr>
              <a:t>4</a:t>
            </a:fld>
            <a:endParaRPr lang="en-US" altLang="en-US" sz="1400" dirty="0" smtClean="0">
              <a:solidFill>
                <a:srgbClr val="000099"/>
              </a:solidFill>
              <a:latin typeface="Century Gothic" pitchFamily="34" charset="0"/>
            </a:endParaRPr>
          </a:p>
        </p:txBody>
      </p:sp>
      <p:sp>
        <p:nvSpPr>
          <p:cNvPr id="5123" name="Rectangle 2"/>
          <p:cNvSpPr>
            <a:spLocks noGrp="1" noChangeArrowheads="1"/>
          </p:cNvSpPr>
          <p:nvPr>
            <p:ph type="title"/>
          </p:nvPr>
        </p:nvSpPr>
        <p:spPr>
          <a:xfrm>
            <a:off x="914400" y="533400"/>
            <a:ext cx="7543800" cy="685800"/>
          </a:xfrm>
        </p:spPr>
        <p:txBody>
          <a:bodyPr/>
          <a:lstStyle/>
          <a:p>
            <a:pPr eaLnBrk="1" hangingPunct="1">
              <a:lnSpc>
                <a:spcPct val="90000"/>
              </a:lnSpc>
            </a:pPr>
            <a:r>
              <a:rPr lang="en-US" altLang="en-US" sz="2800" b="1" dirty="0" smtClean="0">
                <a:solidFill>
                  <a:srgbClr val="000099"/>
                </a:solidFill>
                <a:latin typeface="Century Gothic" pitchFamily="34" charset="0"/>
              </a:rPr>
              <a:t>Prohibited Personnel Practices:</a:t>
            </a:r>
            <a:br>
              <a:rPr lang="en-US" altLang="en-US" sz="2800" b="1" dirty="0" smtClean="0">
                <a:solidFill>
                  <a:srgbClr val="000099"/>
                </a:solidFill>
                <a:latin typeface="Century Gothic" pitchFamily="34" charset="0"/>
              </a:rPr>
            </a:br>
            <a:r>
              <a:rPr lang="en-US" altLang="en-US" sz="2400" b="1" dirty="0" smtClean="0">
                <a:solidFill>
                  <a:srgbClr val="3366FF"/>
                </a:solidFill>
                <a:latin typeface="Century Gothic" pitchFamily="34" charset="0"/>
              </a:rPr>
              <a:t>Overview</a:t>
            </a:r>
          </a:p>
        </p:txBody>
      </p:sp>
      <p:sp>
        <p:nvSpPr>
          <p:cNvPr id="7172" name="Rectangle 3"/>
          <p:cNvSpPr>
            <a:spLocks noGrp="1" noChangeArrowheads="1"/>
          </p:cNvSpPr>
          <p:nvPr>
            <p:ph type="body" idx="1"/>
          </p:nvPr>
        </p:nvSpPr>
        <p:spPr>
          <a:xfrm>
            <a:off x="304800" y="1447800"/>
            <a:ext cx="8763000" cy="5105400"/>
          </a:xfrm>
        </p:spPr>
        <p:txBody>
          <a:bodyPr/>
          <a:lstStyle/>
          <a:p>
            <a:pPr marL="0" indent="0" eaLnBrk="1" hangingPunct="1">
              <a:lnSpc>
                <a:spcPct val="90000"/>
              </a:lnSpc>
              <a:spcBef>
                <a:spcPct val="0"/>
              </a:spcBef>
              <a:buFont typeface="Wingdings" pitchFamily="2" charset="2"/>
              <a:buNone/>
              <a:defRPr/>
            </a:pPr>
            <a:r>
              <a:rPr lang="en-US" altLang="en-US" b="1" dirty="0" smtClean="0">
                <a:solidFill>
                  <a:srgbClr val="3366FF"/>
                </a:solidFill>
                <a:latin typeface="Century Gothic" pitchFamily="34" charset="0"/>
              </a:rPr>
              <a:t>13 Prohibited Personnel Practices-4 Categories</a:t>
            </a:r>
            <a:r>
              <a:rPr lang="en-US" altLang="en-US" b="1" dirty="0" smtClean="0">
                <a:solidFill>
                  <a:srgbClr val="000099"/>
                </a:solidFill>
                <a:latin typeface="Century Gothic" pitchFamily="34" charset="0"/>
              </a:rPr>
              <a:t> </a:t>
            </a:r>
          </a:p>
          <a:p>
            <a:pPr marL="0" indent="0" eaLnBrk="1" hangingPunct="1">
              <a:lnSpc>
                <a:spcPct val="90000"/>
              </a:lnSpc>
              <a:spcBef>
                <a:spcPct val="0"/>
              </a:spcBef>
              <a:buFont typeface="Wingdings" pitchFamily="2" charset="2"/>
              <a:buNone/>
              <a:defRPr/>
            </a:pPr>
            <a:r>
              <a:rPr lang="en-US" altLang="en-US" sz="1600" b="1" dirty="0" smtClean="0">
                <a:solidFill>
                  <a:srgbClr val="000099"/>
                </a:solidFill>
                <a:latin typeface="Century Gothic" pitchFamily="34" charset="0"/>
              </a:rPr>
              <a:t>1. Discrimination</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Based on race, color, sex, etc., but note, marital status and political affiliation 5 U.S.C. § 2302(b)(1)</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Based on conduct that does not adversely affect performance 5 U.S.C. § 2302(b)(10)</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Political Activity 5 U.S.C. § 2302(b)(3)</a:t>
            </a:r>
            <a:br>
              <a:rPr lang="en-US" altLang="en-US" sz="1600" b="1" dirty="0" smtClean="0">
                <a:solidFill>
                  <a:srgbClr val="000099"/>
                </a:solidFill>
                <a:latin typeface="Century Gothic" pitchFamily="34" charset="0"/>
              </a:rPr>
            </a:br>
            <a:r>
              <a:rPr lang="en-US" altLang="en-US" sz="1600" b="1" dirty="0" smtClean="0">
                <a:solidFill>
                  <a:srgbClr val="000099"/>
                </a:solidFill>
                <a:latin typeface="Century Gothic" pitchFamily="34" charset="0"/>
              </a:rPr>
              <a:t> </a:t>
            </a:r>
          </a:p>
          <a:p>
            <a:pPr marL="0" lvl="1" indent="0" eaLnBrk="1" hangingPunct="1">
              <a:lnSpc>
                <a:spcPct val="90000"/>
              </a:lnSpc>
              <a:spcBef>
                <a:spcPct val="0"/>
              </a:spcBef>
              <a:buClr>
                <a:srgbClr val="FFCC00"/>
              </a:buClr>
              <a:buSzPct val="50000"/>
              <a:buFont typeface="Wingdings" pitchFamily="2" charset="2"/>
              <a:buNone/>
              <a:defRPr/>
            </a:pPr>
            <a:r>
              <a:rPr lang="en-US" altLang="en-US" sz="1600" b="1" dirty="0" smtClean="0">
                <a:solidFill>
                  <a:srgbClr val="000099"/>
                </a:solidFill>
                <a:latin typeface="Century Gothic" pitchFamily="34" charset="0"/>
              </a:rPr>
              <a:t>2. Hiring practices </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Considering improper (political) job references 5 U.S.C. § 2302(b)(2)</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Obstructing the right to compete 5 U.S.C. § 2302(b)(4)</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Influencing withdrawal from competition 5 U.S.C. § 2302(b)(5)</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Unauthorized preferences and advantages 5 U.S.C. § 2302(b)(6)</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Nepotism 5 U.S.C. § 2302(b)(7)</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Knowingly violating veterans’ preference 5 U.S.C. § 2302(b)(11)</a:t>
            </a:r>
            <a:br>
              <a:rPr lang="en-US" altLang="en-US" sz="1600" b="1" dirty="0" smtClean="0">
                <a:solidFill>
                  <a:srgbClr val="000099"/>
                </a:solidFill>
                <a:latin typeface="Century Gothic" pitchFamily="34" charset="0"/>
              </a:rPr>
            </a:br>
            <a:r>
              <a:rPr lang="en-US" altLang="en-US" sz="1600" b="1" dirty="0" smtClean="0">
                <a:solidFill>
                  <a:srgbClr val="000099"/>
                </a:solidFill>
                <a:latin typeface="Century Gothic" pitchFamily="34" charset="0"/>
              </a:rPr>
              <a:t> </a:t>
            </a:r>
          </a:p>
          <a:p>
            <a:pPr marL="0" lvl="1" indent="0" eaLnBrk="1" hangingPunct="1">
              <a:lnSpc>
                <a:spcPct val="90000"/>
              </a:lnSpc>
              <a:spcBef>
                <a:spcPct val="0"/>
              </a:spcBef>
              <a:buClr>
                <a:srgbClr val="FFCC00"/>
              </a:buClr>
              <a:buSzPct val="50000"/>
              <a:buFont typeface="Wingdings" pitchFamily="2" charset="2"/>
              <a:buNone/>
              <a:defRPr/>
            </a:pPr>
            <a:r>
              <a:rPr lang="en-US" altLang="en-US" sz="1600" b="1" dirty="0" smtClean="0">
                <a:solidFill>
                  <a:srgbClr val="000099"/>
                </a:solidFill>
                <a:latin typeface="Century Gothic" pitchFamily="34" charset="0"/>
              </a:rPr>
              <a:t>3. Retaliation</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For Protected Disclosures 5 U.S.C. § 2302(b)(8)</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For Protected Activity 5 U.S.C. § 2302(b)(9) </a:t>
            </a:r>
          </a:p>
          <a:p>
            <a:pPr marL="285750" lvl="1" eaLnBrk="1" hangingPunct="1">
              <a:lnSpc>
                <a:spcPct val="90000"/>
              </a:lnSpc>
              <a:spcBef>
                <a:spcPct val="0"/>
              </a:spcBef>
              <a:buClr>
                <a:srgbClr val="FFCC00"/>
              </a:buClr>
              <a:buSzPct val="50000"/>
              <a:defRPr/>
            </a:pPr>
            <a:endParaRPr lang="en-US" altLang="en-US" sz="1600" b="1" dirty="0" smtClean="0">
              <a:solidFill>
                <a:srgbClr val="000099"/>
              </a:solidFill>
              <a:latin typeface="Century Gothic" pitchFamily="34" charset="0"/>
            </a:endParaRPr>
          </a:p>
          <a:p>
            <a:pPr marL="0" lvl="1" indent="0" eaLnBrk="1" hangingPunct="1">
              <a:lnSpc>
                <a:spcPct val="90000"/>
              </a:lnSpc>
              <a:spcBef>
                <a:spcPct val="0"/>
              </a:spcBef>
              <a:buClr>
                <a:srgbClr val="FFCC00"/>
              </a:buClr>
              <a:buSzPct val="50000"/>
              <a:buFont typeface="Wingdings" pitchFamily="2" charset="2"/>
              <a:buNone/>
              <a:defRPr/>
            </a:pPr>
            <a:r>
              <a:rPr lang="en-US" altLang="en-US" sz="1600" b="1" dirty="0" smtClean="0">
                <a:solidFill>
                  <a:srgbClr val="000099"/>
                </a:solidFill>
                <a:latin typeface="Century Gothic" pitchFamily="34" charset="0"/>
              </a:rPr>
              <a:t>4. Catch-all and Non-Disclosure Agreements (NDA).  </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5 U.S.C. § 2302 (b)(12)</a:t>
            </a:r>
          </a:p>
          <a:p>
            <a:pPr marL="285750" lvl="1" eaLnBrk="1" hangingPunct="1">
              <a:lnSpc>
                <a:spcPct val="90000"/>
              </a:lnSpc>
              <a:spcBef>
                <a:spcPct val="0"/>
              </a:spcBef>
              <a:buClr>
                <a:srgbClr val="FFCC00"/>
              </a:buClr>
              <a:buSzPct val="50000"/>
              <a:defRPr/>
            </a:pPr>
            <a:r>
              <a:rPr lang="en-US" altLang="en-US" sz="1600" b="1" dirty="0" smtClean="0">
                <a:solidFill>
                  <a:srgbClr val="000099"/>
                </a:solidFill>
                <a:latin typeface="Century Gothic" pitchFamily="34" charset="0"/>
              </a:rPr>
              <a:t>5 U.S.C. § 2302 (b)(13)</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4" descr="Seal"/>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987" y="490210"/>
            <a:ext cx="1471613"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3FD82B2F-CBB6-414B-BDF1-7506123BF2A9}" type="slidenum">
              <a:rPr lang="en-US" smtClean="0"/>
              <a:t>5</a:t>
            </a:fld>
            <a:endParaRPr lang="en-US"/>
          </a:p>
        </p:txBody>
      </p:sp>
      <p:sp>
        <p:nvSpPr>
          <p:cNvPr id="7" name="TextBox 6"/>
          <p:cNvSpPr txBox="1"/>
          <p:nvPr/>
        </p:nvSpPr>
        <p:spPr>
          <a:xfrm>
            <a:off x="0" y="1690688"/>
            <a:ext cx="8892122" cy="523220"/>
          </a:xfrm>
          <a:prstGeom prst="rect">
            <a:avLst/>
          </a:prstGeom>
          <a:noFill/>
        </p:spPr>
        <p:txBody>
          <a:bodyPr wrap="square" rtlCol="0">
            <a:spAutoFit/>
          </a:bodyPr>
          <a:lstStyle/>
          <a:p>
            <a:pPr algn="ctr"/>
            <a:r>
              <a:rPr lang="en-US" sz="2800" b="1" dirty="0">
                <a:latin typeface="Garamond" panose="02020404030301010803" pitchFamily="18" charset="0"/>
              </a:rPr>
              <a:t>All </a:t>
            </a:r>
            <a:r>
              <a:rPr lang="en-US" sz="2800" b="1" dirty="0" smtClean="0">
                <a:latin typeface="Garamond" panose="02020404030301010803" pitchFamily="18" charset="0"/>
              </a:rPr>
              <a:t>Prohibited </a:t>
            </a:r>
            <a:r>
              <a:rPr lang="en-US" sz="2800" b="1" dirty="0">
                <a:latin typeface="Garamond" panose="02020404030301010803" pitchFamily="18" charset="0"/>
              </a:rPr>
              <a:t>Personnel Practice Cases Received</a:t>
            </a:r>
          </a:p>
        </p:txBody>
      </p:sp>
      <p:graphicFrame>
        <p:nvGraphicFramePr>
          <p:cNvPr id="8" name="Chart 7"/>
          <p:cNvGraphicFramePr>
            <a:graphicFrameLocks/>
          </p:cNvGraphicFramePr>
          <p:nvPr>
            <p:extLst>
              <p:ext uri="{D42A27DB-BD31-4B8C-83A1-F6EECF244321}">
                <p14:modId xmlns:p14="http://schemas.microsoft.com/office/powerpoint/2010/main" val="2443580777"/>
              </p:ext>
            </p:extLst>
          </p:nvPr>
        </p:nvGraphicFramePr>
        <p:xfrm>
          <a:off x="430739" y="2213908"/>
          <a:ext cx="8282522" cy="403449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6958209"/>
      </p:ext>
    </p:extLst>
  </p:cSld>
  <p:clrMapOvr>
    <a:masterClrMapping/>
  </p:clrMapOvr>
  <p:transition spd="med">
    <p:random/>
    <p:sndAc>
      <p:stSnd>
        <p:snd r:embed="rId3" name="TYP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228600"/>
            <a:ext cx="7307263" cy="1004888"/>
          </a:xfrm>
        </p:spPr>
        <p:txBody>
          <a:bodyPr/>
          <a:lstStyle/>
          <a:p>
            <a:r>
              <a:rPr lang="en-US" altLang="en-US" sz="2800" b="1" dirty="0" smtClean="0">
                <a:latin typeface="Century Gothic" pitchFamily="34" charset="0"/>
              </a:rPr>
              <a:t>WPA/WPEA—Remedies</a:t>
            </a:r>
            <a:br>
              <a:rPr lang="en-US" altLang="en-US" sz="2800" b="1" dirty="0" smtClean="0">
                <a:latin typeface="Century Gothic" pitchFamily="34" charset="0"/>
              </a:rPr>
            </a:br>
            <a:endParaRPr lang="en-US" altLang="en-US" sz="2800" b="1" dirty="0" smtClean="0">
              <a:latin typeface="Century Gothic" pitchFamily="34" charset="0"/>
            </a:endParaRPr>
          </a:p>
        </p:txBody>
      </p:sp>
      <p:sp>
        <p:nvSpPr>
          <p:cNvPr id="7171" name="Content Placeholder 2"/>
          <p:cNvSpPr>
            <a:spLocks noGrp="1"/>
          </p:cNvSpPr>
          <p:nvPr>
            <p:ph idx="1"/>
          </p:nvPr>
        </p:nvSpPr>
        <p:spPr>
          <a:xfrm>
            <a:off x="1182688" y="1524000"/>
            <a:ext cx="7275512" cy="4648200"/>
          </a:xfrm>
        </p:spPr>
        <p:txBody>
          <a:bodyPr/>
          <a:lstStyle/>
          <a:p>
            <a:r>
              <a:rPr lang="en-US" altLang="en-US" sz="2800" b="1" dirty="0" smtClean="0">
                <a:solidFill>
                  <a:srgbClr val="000099"/>
                </a:solidFill>
                <a:latin typeface="Century Gothic" pitchFamily="34" charset="0"/>
              </a:rPr>
              <a:t>Meritorious Case—remedies for the employee</a:t>
            </a:r>
          </a:p>
          <a:p>
            <a:pPr lvl="1"/>
            <a:r>
              <a:rPr lang="en-US" altLang="en-US" sz="2800" b="1" dirty="0" smtClean="0">
                <a:solidFill>
                  <a:srgbClr val="000099"/>
                </a:solidFill>
                <a:latin typeface="Century Gothic" pitchFamily="34" charset="0"/>
              </a:rPr>
              <a:t>Damages- </a:t>
            </a:r>
            <a:r>
              <a:rPr lang="en-US" altLang="en-US" sz="2400" b="1" dirty="0" smtClean="0">
                <a:solidFill>
                  <a:srgbClr val="000099"/>
                </a:solidFill>
                <a:latin typeface="Century Gothic" pitchFamily="34" charset="0"/>
              </a:rPr>
              <a:t>primarily, placing employee back into position had retaliation not occurred</a:t>
            </a:r>
            <a:endParaRPr lang="en-US" altLang="en-US" sz="2800" b="1" dirty="0" smtClean="0">
              <a:solidFill>
                <a:srgbClr val="000099"/>
              </a:solidFill>
              <a:latin typeface="Century Gothic" pitchFamily="34" charset="0"/>
            </a:endParaRPr>
          </a:p>
          <a:p>
            <a:pPr lvl="1"/>
            <a:r>
              <a:rPr lang="en-US" altLang="en-US" sz="2800" b="1" dirty="0" smtClean="0">
                <a:solidFill>
                  <a:srgbClr val="000099"/>
                </a:solidFill>
                <a:latin typeface="Century Gothic" pitchFamily="34" charset="0"/>
              </a:rPr>
              <a:t>Compensatory damages </a:t>
            </a:r>
            <a:r>
              <a:rPr lang="en-US" altLang="en-US" sz="1800" b="1" dirty="0" smtClean="0">
                <a:solidFill>
                  <a:srgbClr val="000099"/>
                </a:solidFill>
                <a:latin typeface="Century Gothic" pitchFamily="34" charset="0"/>
              </a:rPr>
              <a:t>[Applies to post-WPEA claims arising after 12/27/12 except for some Hostile Work Environment claims]</a:t>
            </a:r>
          </a:p>
          <a:p>
            <a:pPr lvl="2"/>
            <a:r>
              <a:rPr lang="en-US" altLang="en-US" sz="2400" b="1" dirty="0" smtClean="0">
                <a:solidFill>
                  <a:srgbClr val="000099"/>
                </a:solidFill>
                <a:latin typeface="Century Gothic" pitchFamily="34" charset="0"/>
              </a:rPr>
              <a:t>any other reasonable and foreseeable consequential damages, (attorneys’ fees, interest, reasonable expert witness fees, and costs)</a:t>
            </a:r>
            <a:endParaRPr lang="en-US" altLang="en-US" dirty="0" smtClean="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F6ED60CC-E605-4252-A68A-4B5B5818D7EA}" type="slidenum">
              <a:rPr lang="en-US" altLang="en-US" sz="1400" smtClean="0">
                <a:solidFill>
                  <a:srgbClr val="000099"/>
                </a:solidFill>
                <a:latin typeface="Century Gothic" pitchFamily="34" charset="0"/>
              </a:rPr>
              <a:pPr eaLnBrk="1" hangingPunct="1">
                <a:spcBef>
                  <a:spcPct val="0"/>
                </a:spcBef>
                <a:buClrTx/>
                <a:buSzTx/>
                <a:buFontTx/>
                <a:buNone/>
              </a:pPr>
              <a:t>6</a:t>
            </a:fld>
            <a:endParaRPr lang="en-US" altLang="en-US" sz="1400" dirty="0" smtClean="0">
              <a:solidFill>
                <a:srgbClr val="000099"/>
              </a:solidFill>
              <a:latin typeface="Century Gothic" pitchFamily="34" charset="0"/>
            </a:endParaRPr>
          </a:p>
        </p:txBody>
      </p:sp>
    </p:spTree>
  </p:cSld>
  <p:clrMapOvr>
    <a:masterClrMapping/>
  </p:clrMapOvr>
  <p:transition spd="med">
    <p:random/>
    <p:sndAc>
      <p:stSnd>
        <p:snd r:embed="rId2" name="TYP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384006D5-B4BD-4BF1-BD14-F63F1AF3D89C}" type="slidenum">
              <a:rPr lang="en-US" altLang="en-US" sz="1400" smtClean="0">
                <a:solidFill>
                  <a:srgbClr val="000099"/>
                </a:solidFill>
                <a:latin typeface="Century Gothic" pitchFamily="34" charset="0"/>
              </a:rPr>
              <a:pPr eaLnBrk="1" hangingPunct="1">
                <a:spcBef>
                  <a:spcPct val="0"/>
                </a:spcBef>
                <a:buClrTx/>
                <a:buSzTx/>
                <a:buFontTx/>
                <a:buNone/>
              </a:pPr>
              <a:t>7</a:t>
            </a:fld>
            <a:endParaRPr lang="en-US" altLang="en-US" sz="1400" dirty="0" smtClean="0">
              <a:solidFill>
                <a:srgbClr val="000099"/>
              </a:solidFill>
              <a:latin typeface="Century Gothic" pitchFamily="34" charset="0"/>
            </a:endParaRPr>
          </a:p>
        </p:txBody>
      </p:sp>
      <p:sp>
        <p:nvSpPr>
          <p:cNvPr id="8195" name="Rectangle 2"/>
          <p:cNvSpPr>
            <a:spLocks noGrp="1" noChangeArrowheads="1"/>
          </p:cNvSpPr>
          <p:nvPr>
            <p:ph type="title"/>
          </p:nvPr>
        </p:nvSpPr>
        <p:spPr>
          <a:xfrm>
            <a:off x="914400" y="457200"/>
            <a:ext cx="7543800" cy="685800"/>
          </a:xfrm>
        </p:spPr>
        <p:txBody>
          <a:bodyPr/>
          <a:lstStyle/>
          <a:p>
            <a:pPr eaLnBrk="1" hangingPunct="1">
              <a:lnSpc>
                <a:spcPct val="90000"/>
              </a:lnSpc>
            </a:pPr>
            <a:r>
              <a:rPr lang="en-US" altLang="en-US" sz="2800" b="1" dirty="0" smtClean="0">
                <a:solidFill>
                  <a:srgbClr val="000099"/>
                </a:solidFill>
                <a:latin typeface="Century Gothic" pitchFamily="34" charset="0"/>
              </a:rPr>
              <a:t>Discrimination</a:t>
            </a:r>
          </a:p>
        </p:txBody>
      </p:sp>
      <p:sp>
        <p:nvSpPr>
          <p:cNvPr id="8196" name="Rectangle 3"/>
          <p:cNvSpPr>
            <a:spLocks noGrp="1" noChangeArrowheads="1"/>
          </p:cNvSpPr>
          <p:nvPr>
            <p:ph type="body" idx="1"/>
          </p:nvPr>
        </p:nvSpPr>
        <p:spPr>
          <a:xfrm>
            <a:off x="762000" y="1905000"/>
            <a:ext cx="7543800" cy="4114800"/>
          </a:xfrm>
        </p:spPr>
        <p:txBody>
          <a:bodyPr/>
          <a:lstStyle/>
          <a:p>
            <a:pPr marL="0" indent="0" eaLnBrk="1" hangingPunct="1">
              <a:spcBef>
                <a:spcPct val="0"/>
              </a:spcBef>
              <a:buFont typeface="Wingdings" pitchFamily="2" charset="2"/>
              <a:buNone/>
              <a:defRPr/>
            </a:pPr>
            <a:r>
              <a:rPr lang="en-US" altLang="en-US" b="1" dirty="0" smtClean="0">
                <a:solidFill>
                  <a:srgbClr val="000099"/>
                </a:solidFill>
                <a:latin typeface="Century Gothic" pitchFamily="34" charset="0"/>
              </a:rPr>
              <a:t>5 U.S.C. § 2302(b)(1) and (10) bar discrimination based on:</a:t>
            </a:r>
          </a:p>
          <a:p>
            <a:pPr marL="0" indent="0" eaLnBrk="1" hangingPunct="1">
              <a:spcBef>
                <a:spcPct val="0"/>
              </a:spcBef>
              <a:buFont typeface="Wingdings" pitchFamily="2" charset="2"/>
              <a:buNone/>
              <a:defRPr/>
            </a:pPr>
            <a:endParaRPr lang="en-US" altLang="en-US" sz="1400" b="1" dirty="0" smtClean="0">
              <a:solidFill>
                <a:srgbClr val="000099"/>
              </a:solidFill>
              <a:latin typeface="Century Gothic" pitchFamily="34" charset="0"/>
            </a:endParaRPr>
          </a:p>
          <a:p>
            <a:pPr marL="457200" lvl="1" indent="-457200" eaLnBrk="1" hangingPunct="1">
              <a:spcBef>
                <a:spcPct val="0"/>
              </a:spcBef>
              <a:buClr>
                <a:srgbClr val="FFCC00"/>
              </a:buClr>
              <a:buSzTx/>
              <a:buFont typeface="Century Gothic" pitchFamily="34" charset="0"/>
              <a:buChar char="●"/>
              <a:defRPr/>
            </a:pPr>
            <a:r>
              <a:rPr lang="en-US" altLang="en-US" sz="2400" b="1" dirty="0" smtClean="0">
                <a:solidFill>
                  <a:srgbClr val="000099"/>
                </a:solidFill>
                <a:latin typeface="Century Gothic" pitchFamily="34" charset="0"/>
              </a:rPr>
              <a:t>race, color, nationality, religion, sex (including pregnancy and gender identity), handicapping condition, age, </a:t>
            </a:r>
            <a:r>
              <a:rPr lang="en-US" altLang="en-US" sz="2400" b="1" dirty="0" smtClean="0">
                <a:solidFill>
                  <a:srgbClr val="3366FF"/>
                </a:solidFill>
                <a:latin typeface="Century Gothic" pitchFamily="34" charset="0"/>
              </a:rPr>
              <a:t>marital status</a:t>
            </a:r>
            <a:r>
              <a:rPr lang="en-US" altLang="en-US" sz="2400" b="1" dirty="0" smtClean="0">
                <a:solidFill>
                  <a:srgbClr val="000099"/>
                </a:solidFill>
                <a:latin typeface="Century Gothic" pitchFamily="34" charset="0"/>
              </a:rPr>
              <a:t>, or </a:t>
            </a:r>
            <a:r>
              <a:rPr lang="en-US" altLang="en-US" sz="2400" b="1" dirty="0" smtClean="0">
                <a:solidFill>
                  <a:srgbClr val="3366FF"/>
                </a:solidFill>
                <a:latin typeface="Century Gothic" pitchFamily="34" charset="0"/>
              </a:rPr>
              <a:t>political affiliation</a:t>
            </a:r>
          </a:p>
          <a:p>
            <a:pPr marL="457200" indent="-457200" eaLnBrk="1" hangingPunct="1">
              <a:spcBef>
                <a:spcPct val="0"/>
              </a:spcBef>
              <a:buClr>
                <a:srgbClr val="FFCC00"/>
              </a:buClr>
              <a:buSzTx/>
              <a:buFont typeface="Century Gothic" pitchFamily="34" charset="0"/>
              <a:buChar char="●"/>
              <a:defRPr/>
            </a:pPr>
            <a:endParaRPr lang="en-US" altLang="en-US" b="1" dirty="0" smtClean="0">
              <a:solidFill>
                <a:srgbClr val="000099"/>
              </a:solidFill>
              <a:latin typeface="Century Gothic" pitchFamily="34" charset="0"/>
            </a:endParaRPr>
          </a:p>
          <a:p>
            <a:pPr marL="457200" lvl="1" indent="-457200" eaLnBrk="1" hangingPunct="1">
              <a:spcBef>
                <a:spcPct val="0"/>
              </a:spcBef>
              <a:buClr>
                <a:srgbClr val="FFCC00"/>
              </a:buClr>
              <a:buSzTx/>
              <a:buFont typeface="Century Gothic" pitchFamily="34" charset="0"/>
              <a:buChar char="●"/>
              <a:defRPr/>
            </a:pPr>
            <a:r>
              <a:rPr lang="en-US" altLang="en-US" sz="2400" b="1" dirty="0" smtClean="0">
                <a:solidFill>
                  <a:srgbClr val="000099"/>
                </a:solidFill>
                <a:latin typeface="Century Gothic" pitchFamily="34" charset="0"/>
              </a:rPr>
              <a:t>“conduct which does not adversely affect the performance of the employee or applicant, or the performance of others,” including sexual orientation and gender identity</a:t>
            </a: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0B279366-ED8C-4B62-8D93-E1FD3BFEB0CF}" type="slidenum">
              <a:rPr lang="en-US" altLang="en-US" sz="1400" smtClean="0">
                <a:solidFill>
                  <a:srgbClr val="000099"/>
                </a:solidFill>
                <a:latin typeface="Century Gothic" pitchFamily="34" charset="0"/>
              </a:rPr>
              <a:pPr eaLnBrk="1" hangingPunct="1">
                <a:spcBef>
                  <a:spcPct val="0"/>
                </a:spcBef>
                <a:buClrTx/>
                <a:buSzTx/>
                <a:buFontTx/>
                <a:buNone/>
              </a:pPr>
              <a:t>8</a:t>
            </a:fld>
            <a:endParaRPr lang="en-US" altLang="en-US" sz="1400" dirty="0" smtClean="0">
              <a:solidFill>
                <a:srgbClr val="000099"/>
              </a:solidFill>
              <a:latin typeface="Century Gothic" pitchFamily="34" charset="0"/>
            </a:endParaRPr>
          </a:p>
        </p:txBody>
      </p:sp>
      <p:sp>
        <p:nvSpPr>
          <p:cNvPr id="10243" name="Rectangle 3"/>
          <p:cNvSpPr>
            <a:spLocks noGrp="1" noChangeArrowheads="1"/>
          </p:cNvSpPr>
          <p:nvPr>
            <p:ph type="body" idx="1"/>
          </p:nvPr>
        </p:nvSpPr>
        <p:spPr>
          <a:xfrm>
            <a:off x="762000" y="1981200"/>
            <a:ext cx="7924800" cy="4572000"/>
          </a:xfrm>
        </p:spPr>
        <p:txBody>
          <a:bodyPr/>
          <a:lstStyle/>
          <a:p>
            <a:pPr marL="12700" lvl="1" indent="0" eaLnBrk="1" hangingPunct="1">
              <a:lnSpc>
                <a:spcPct val="80000"/>
              </a:lnSpc>
              <a:spcBef>
                <a:spcPct val="0"/>
              </a:spcBef>
              <a:buClr>
                <a:schemeClr val="accent2"/>
              </a:buClr>
              <a:buSzTx/>
              <a:buFont typeface="Wingdings" pitchFamily="2" charset="2"/>
              <a:buNone/>
              <a:defRPr/>
            </a:pPr>
            <a:r>
              <a:rPr lang="en-US" altLang="en-US" sz="2400" b="1" dirty="0" smtClean="0">
                <a:solidFill>
                  <a:srgbClr val="000099"/>
                </a:solidFill>
                <a:latin typeface="Century Gothic" pitchFamily="34" charset="0"/>
              </a:rPr>
              <a:t>5 U.S.C. §§ 2302(b)(2), (4-7), and (11) prohibit:</a:t>
            </a:r>
            <a:br>
              <a:rPr lang="en-US" altLang="en-US" sz="2400" b="1" dirty="0" smtClean="0">
                <a:solidFill>
                  <a:srgbClr val="000099"/>
                </a:solidFill>
                <a:latin typeface="Century Gothic" pitchFamily="34" charset="0"/>
              </a:rPr>
            </a:br>
            <a:endParaRPr lang="en-US" altLang="en-US" sz="2400"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Considering improper </a:t>
            </a:r>
            <a:r>
              <a:rPr lang="en-US" altLang="en-US" b="1" dirty="0" smtClean="0">
                <a:solidFill>
                  <a:srgbClr val="3366FF"/>
                </a:solidFill>
                <a:latin typeface="Century Gothic" pitchFamily="34" charset="0"/>
              </a:rPr>
              <a:t>(political)</a:t>
            </a:r>
            <a:r>
              <a:rPr lang="en-US" altLang="en-US" b="1" dirty="0" smtClean="0">
                <a:solidFill>
                  <a:srgbClr val="000099"/>
                </a:solidFill>
                <a:latin typeface="Century Gothic" pitchFamily="34" charset="0"/>
              </a:rPr>
              <a:t> job references</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Obstructing the right to compete</a:t>
            </a:r>
            <a:endParaRPr lang="en-US" altLang="en-US" b="1" dirty="0" smtClean="0">
              <a:solidFill>
                <a:srgbClr val="3366FF"/>
              </a:solidFill>
              <a:latin typeface="Century Gothic" pitchFamily="34" charset="0"/>
            </a:endParaRPr>
          </a:p>
          <a:p>
            <a:pPr marL="457200" indent="-444500" eaLnBrk="1" hangingPunct="1">
              <a:lnSpc>
                <a:spcPct val="80000"/>
              </a:lnSpc>
              <a:spcBef>
                <a:spcPct val="0"/>
              </a:spcBef>
              <a:buClr>
                <a:schemeClr val="accent2"/>
              </a:buClr>
              <a:buSzTx/>
              <a:buFont typeface="Century Gothic" pitchFamily="34" charset="0"/>
              <a:buChar char="●"/>
              <a:defRPr/>
            </a:pPr>
            <a:endParaRPr lang="en-US" altLang="en-US" sz="2000"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Influencing withdrawal from competition</a:t>
            </a:r>
            <a:endParaRPr lang="en-US" altLang="en-US" b="1" dirty="0" smtClean="0">
              <a:solidFill>
                <a:srgbClr val="3366FF"/>
              </a:solidFill>
              <a:latin typeface="Century Gothic" pitchFamily="34" charset="0"/>
            </a:endParaRPr>
          </a:p>
          <a:p>
            <a:pPr marL="12700" indent="0" eaLnBrk="1" hangingPunct="1">
              <a:lnSpc>
                <a:spcPct val="80000"/>
              </a:lnSpc>
              <a:spcBef>
                <a:spcPct val="0"/>
              </a:spcBef>
              <a:buClr>
                <a:schemeClr val="accent2"/>
              </a:buClr>
              <a:buSzTx/>
              <a:buFont typeface="Wingdings" pitchFamily="2" charset="2"/>
              <a:buNone/>
              <a:defRPr/>
            </a:pPr>
            <a:endParaRPr lang="en-US" altLang="en-US" sz="2000"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Nepotism</a:t>
            </a:r>
            <a:br>
              <a:rPr lang="en-US" altLang="en-US" b="1" dirty="0" smtClean="0">
                <a:solidFill>
                  <a:srgbClr val="000099"/>
                </a:solidFill>
                <a:latin typeface="Century Gothic" pitchFamily="34" charset="0"/>
              </a:rPr>
            </a:br>
            <a:endParaRPr lang="en-US" altLang="en-US"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Unauthorized preferences and advantages.</a:t>
            </a:r>
            <a:r>
              <a:rPr lang="en-US" altLang="en-US" b="1" dirty="0" smtClean="0">
                <a:solidFill>
                  <a:srgbClr val="3366FF"/>
                </a:solidFill>
                <a:latin typeface="Century Gothic" pitchFamily="34" charset="0"/>
              </a:rPr>
              <a:t>*</a:t>
            </a:r>
            <a:r>
              <a:rPr lang="en-US" altLang="en-US" b="1" dirty="0" smtClean="0">
                <a:solidFill>
                  <a:srgbClr val="000099"/>
                </a:solidFill>
                <a:latin typeface="Century Gothic" pitchFamily="34" charset="0"/>
              </a:rPr>
              <a:t> To prove, there must be:</a:t>
            </a:r>
            <a:r>
              <a:rPr lang="en-US" altLang="en-US" sz="1000" b="1" dirty="0">
                <a:solidFill>
                  <a:srgbClr val="000099"/>
                </a:solidFill>
                <a:latin typeface="Century Gothic" pitchFamily="34" charset="0"/>
              </a:rPr>
              <a:t/>
            </a:r>
            <a:br>
              <a:rPr lang="en-US" altLang="en-US" sz="1000" b="1" dirty="0">
                <a:solidFill>
                  <a:srgbClr val="000099"/>
                </a:solidFill>
                <a:latin typeface="Century Gothic" pitchFamily="34" charset="0"/>
              </a:rPr>
            </a:br>
            <a:r>
              <a:rPr lang="en-US" altLang="en-US" sz="1000" b="1" dirty="0" smtClean="0">
                <a:solidFill>
                  <a:srgbClr val="000099"/>
                </a:solidFill>
                <a:latin typeface="Century Gothic" pitchFamily="34" charset="0"/>
              </a:rPr>
              <a:t> </a:t>
            </a:r>
            <a:endParaRPr lang="en-US" altLang="en-US" b="1" dirty="0" smtClean="0">
              <a:solidFill>
                <a:srgbClr val="000099"/>
              </a:solidFill>
              <a:latin typeface="Century Gothic" pitchFamily="34" charset="0"/>
            </a:endParaRPr>
          </a:p>
          <a:p>
            <a:pPr marL="857250" lvl="2"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The grant of an </a:t>
            </a:r>
            <a:r>
              <a:rPr lang="en-US" altLang="en-US" b="1" dirty="0" smtClean="0">
                <a:solidFill>
                  <a:srgbClr val="3366FF"/>
                </a:solidFill>
                <a:latin typeface="Century Gothic" pitchFamily="34" charset="0"/>
              </a:rPr>
              <a:t>illegal</a:t>
            </a:r>
            <a:r>
              <a:rPr lang="en-US" altLang="en-US" b="1" dirty="0" smtClean="0">
                <a:solidFill>
                  <a:srgbClr val="000099"/>
                </a:solidFill>
                <a:latin typeface="Century Gothic" pitchFamily="34" charset="0"/>
              </a:rPr>
              <a:t> advantage</a:t>
            </a:r>
          </a:p>
          <a:p>
            <a:pPr marL="857250" lvl="2"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An </a:t>
            </a:r>
            <a:r>
              <a:rPr lang="en-US" altLang="en-US" b="1" dirty="0" smtClean="0">
                <a:solidFill>
                  <a:srgbClr val="3366FF"/>
                </a:solidFill>
                <a:latin typeface="Century Gothic" pitchFamily="34" charset="0"/>
              </a:rPr>
              <a:t>intentional and purposeful </a:t>
            </a:r>
            <a:r>
              <a:rPr lang="en-US" altLang="en-US" b="1" dirty="0" smtClean="0">
                <a:solidFill>
                  <a:srgbClr val="000099"/>
                </a:solidFill>
                <a:latin typeface="Century Gothic" pitchFamily="34" charset="0"/>
              </a:rPr>
              <a:t>manipulation of the system</a:t>
            </a:r>
          </a:p>
          <a:p>
            <a:pPr marL="457200" indent="-444500" eaLnBrk="1" hangingPunct="1">
              <a:lnSpc>
                <a:spcPct val="80000"/>
              </a:lnSpc>
              <a:spcBef>
                <a:spcPct val="0"/>
              </a:spcBef>
              <a:buClr>
                <a:schemeClr val="accent2"/>
              </a:buClr>
              <a:buSzTx/>
              <a:buFont typeface="Century Gothic" pitchFamily="34" charset="0"/>
              <a:buChar char="●"/>
              <a:defRPr/>
            </a:pPr>
            <a:endParaRPr lang="en-US" altLang="en-US" sz="2000" b="1" dirty="0" smtClean="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Knowingly violating veterans’ preference</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b="1" dirty="0">
              <a:solidFill>
                <a:srgbClr val="000099"/>
              </a:solidFill>
              <a:latin typeface="Century Gothic" pitchFamily="34" charset="0"/>
            </a:endParaRPr>
          </a:p>
          <a:p>
            <a:pPr marL="457200" lvl="1" indent="-444500" eaLnBrk="1" hangingPunct="1">
              <a:lnSpc>
                <a:spcPct val="80000"/>
              </a:lnSpc>
              <a:spcBef>
                <a:spcPct val="0"/>
              </a:spcBef>
              <a:buClr>
                <a:schemeClr val="accent2"/>
              </a:buClr>
              <a:buSzTx/>
              <a:buFont typeface="Century Gothic" pitchFamily="34" charset="0"/>
              <a:buChar char="●"/>
              <a:defRPr/>
            </a:pPr>
            <a:r>
              <a:rPr lang="en-US" altLang="en-US" b="1" dirty="0" smtClean="0">
                <a:solidFill>
                  <a:srgbClr val="000099"/>
                </a:solidFill>
                <a:latin typeface="Century Gothic" pitchFamily="34" charset="0"/>
              </a:rPr>
              <a:t>Evidence of Intent?</a:t>
            </a:r>
          </a:p>
          <a:p>
            <a:pPr marL="457200" lvl="1" indent="-444500" eaLnBrk="1" hangingPunct="1">
              <a:lnSpc>
                <a:spcPct val="80000"/>
              </a:lnSpc>
              <a:spcBef>
                <a:spcPct val="0"/>
              </a:spcBef>
              <a:buClr>
                <a:schemeClr val="accent2"/>
              </a:buClr>
              <a:buSzTx/>
              <a:buFont typeface="Century Gothic" pitchFamily="34" charset="0"/>
              <a:buChar char="●"/>
              <a:defRPr/>
            </a:pPr>
            <a:endParaRPr lang="en-US" altLang="en-US" b="1" dirty="0">
              <a:solidFill>
                <a:srgbClr val="000099"/>
              </a:solidFill>
              <a:latin typeface="Century Gothic" pitchFamily="34" charset="0"/>
            </a:endParaRPr>
          </a:p>
          <a:p>
            <a:pPr marL="0" indent="0" algn="r" eaLnBrk="1" hangingPunct="1">
              <a:lnSpc>
                <a:spcPct val="140000"/>
              </a:lnSpc>
              <a:spcBef>
                <a:spcPct val="0"/>
              </a:spcBef>
              <a:buFontTx/>
              <a:buNone/>
              <a:defRPr/>
            </a:pPr>
            <a:endParaRPr lang="en-US" altLang="en-US" sz="1200" b="1" i="1" dirty="0" smtClean="0">
              <a:solidFill>
                <a:srgbClr val="3366FF"/>
              </a:solidFill>
              <a:latin typeface="Century Gothic" pitchFamily="34" charset="0"/>
            </a:endParaRPr>
          </a:p>
        </p:txBody>
      </p:sp>
      <p:sp>
        <p:nvSpPr>
          <p:cNvPr id="9220" name="Rectangle 5"/>
          <p:cNvSpPr>
            <a:spLocks noGrp="1" noChangeArrowheads="1"/>
          </p:cNvSpPr>
          <p:nvPr>
            <p:ph type="title"/>
          </p:nvPr>
        </p:nvSpPr>
        <p:spPr>
          <a:xfrm>
            <a:off x="914400" y="457200"/>
            <a:ext cx="7543800" cy="685800"/>
          </a:xfrm>
        </p:spPr>
        <p:txBody>
          <a:bodyPr/>
          <a:lstStyle/>
          <a:p>
            <a:pPr eaLnBrk="1" hangingPunct="1">
              <a:lnSpc>
                <a:spcPct val="90000"/>
              </a:lnSpc>
            </a:pPr>
            <a:r>
              <a:rPr lang="en-US" altLang="en-US" sz="2800" b="1" dirty="0" smtClean="0">
                <a:solidFill>
                  <a:srgbClr val="000099"/>
                </a:solidFill>
                <a:latin typeface="Century Gothic" pitchFamily="34" charset="0"/>
              </a:rPr>
              <a:t>Hiring Offenses</a:t>
            </a: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39C6557-C8B4-4C21-9299-916A0AE5BFE5}" type="slidenum">
              <a:rPr lang="en-US" altLang="en-US" sz="1400" smtClean="0">
                <a:solidFill>
                  <a:srgbClr val="000099"/>
                </a:solidFill>
                <a:latin typeface="Century Gothic" pitchFamily="34" charset="0"/>
              </a:rPr>
              <a:pPr eaLnBrk="1" hangingPunct="1">
                <a:spcBef>
                  <a:spcPct val="0"/>
                </a:spcBef>
                <a:buClrTx/>
                <a:buSzTx/>
                <a:buFontTx/>
                <a:buNone/>
              </a:pPr>
              <a:t>9</a:t>
            </a:fld>
            <a:endParaRPr lang="en-US" altLang="en-US" sz="1400" dirty="0" smtClean="0">
              <a:solidFill>
                <a:srgbClr val="000099"/>
              </a:solidFill>
              <a:latin typeface="Century Gothic" pitchFamily="34" charset="0"/>
            </a:endParaRPr>
          </a:p>
        </p:txBody>
      </p:sp>
      <p:sp>
        <p:nvSpPr>
          <p:cNvPr id="17411" name="Rectangle 2"/>
          <p:cNvSpPr>
            <a:spLocks noGrp="1" noChangeArrowheads="1"/>
          </p:cNvSpPr>
          <p:nvPr>
            <p:ph type="body" idx="1"/>
          </p:nvPr>
        </p:nvSpPr>
        <p:spPr>
          <a:xfrm>
            <a:off x="762000" y="1905000"/>
            <a:ext cx="7772400" cy="4495800"/>
          </a:xfrm>
        </p:spPr>
        <p:txBody>
          <a:bodyPr/>
          <a:lstStyle/>
          <a:p>
            <a:pPr marL="0" indent="3175" eaLnBrk="1" hangingPunct="1">
              <a:spcBef>
                <a:spcPct val="0"/>
              </a:spcBef>
              <a:buFont typeface="Wingdings" pitchFamily="2" charset="2"/>
              <a:buNone/>
              <a:defRPr/>
            </a:pPr>
            <a:r>
              <a:rPr lang="en-US" b="1" dirty="0">
                <a:solidFill>
                  <a:srgbClr val="000099"/>
                </a:solidFill>
                <a:latin typeface="Century Gothic" pitchFamily="34" charset="0"/>
              </a:rPr>
              <a:t>5 U.S.C. § 2302(b)(</a:t>
            </a:r>
            <a:r>
              <a:rPr lang="en-US" b="1" dirty="0" smtClean="0">
                <a:solidFill>
                  <a:srgbClr val="000099"/>
                </a:solidFill>
                <a:latin typeface="Century Gothic" pitchFamily="34" charset="0"/>
              </a:rPr>
              <a:t>12) prohibits:</a:t>
            </a:r>
          </a:p>
          <a:p>
            <a:pPr marL="0" indent="3175" eaLnBrk="1" hangingPunct="1">
              <a:spcBef>
                <a:spcPct val="0"/>
              </a:spcBef>
              <a:buFont typeface="Wingdings" pitchFamily="2" charset="2"/>
              <a:buNone/>
              <a:defRPr/>
            </a:pPr>
            <a:endParaRPr lang="en-US" b="1" dirty="0" smtClean="0">
              <a:solidFill>
                <a:srgbClr val="000099"/>
              </a:solidFill>
              <a:latin typeface="Century Gothic" pitchFamily="34" charset="0"/>
            </a:endParaRPr>
          </a:p>
          <a:p>
            <a:pPr marL="454025" indent="3175" eaLnBrk="1" hangingPunct="1">
              <a:spcBef>
                <a:spcPct val="0"/>
              </a:spcBef>
              <a:buFont typeface="Wingdings" pitchFamily="2" charset="2"/>
              <a:buNone/>
              <a:defRPr/>
            </a:pPr>
            <a:endParaRPr lang="en-US" sz="1400" b="1" dirty="0" smtClean="0">
              <a:solidFill>
                <a:srgbClr val="000099"/>
              </a:solidFill>
              <a:latin typeface="Century Gothic" pitchFamily="34" charset="0"/>
            </a:endParaRPr>
          </a:p>
          <a:p>
            <a:pPr marL="457200" indent="-450850" eaLnBrk="1" hangingPunct="1">
              <a:spcBef>
                <a:spcPct val="0"/>
              </a:spcBef>
              <a:buClr>
                <a:srgbClr val="FFCC00"/>
              </a:buClr>
              <a:buSzTx/>
              <a:buFontTx/>
              <a:buChar char="•"/>
              <a:defRPr/>
            </a:pPr>
            <a:r>
              <a:rPr lang="en-US" b="1" dirty="0" smtClean="0">
                <a:solidFill>
                  <a:srgbClr val="000099"/>
                </a:solidFill>
                <a:latin typeface="Century Gothic" pitchFamily="34" charset="0"/>
              </a:rPr>
              <a:t>Taking or failing to take a personnel action in violation of a law, rule, or regulation that implements or directly concerns a </a:t>
            </a:r>
            <a:r>
              <a:rPr lang="en-US" b="1" i="1" dirty="0" smtClean="0">
                <a:solidFill>
                  <a:srgbClr val="000099"/>
                </a:solidFill>
                <a:latin typeface="Century Gothic" pitchFamily="34" charset="0"/>
              </a:rPr>
              <a:t>merit system principle</a:t>
            </a:r>
            <a:r>
              <a:rPr lang="en-US" b="1" dirty="0" smtClean="0">
                <a:solidFill>
                  <a:srgbClr val="000099"/>
                </a:solidFill>
                <a:latin typeface="Century Gothic" pitchFamily="34" charset="0"/>
              </a:rPr>
              <a:t>.</a:t>
            </a:r>
            <a:r>
              <a:rPr lang="en-US" sz="1400" b="1" dirty="0" smtClean="0">
                <a:solidFill>
                  <a:srgbClr val="000099"/>
                </a:solidFill>
                <a:latin typeface="Century Gothic" pitchFamily="34" charset="0"/>
              </a:rPr>
              <a:t/>
            </a:r>
            <a:br>
              <a:rPr lang="en-US" sz="1400" b="1" dirty="0" smtClean="0">
                <a:solidFill>
                  <a:srgbClr val="000099"/>
                </a:solidFill>
                <a:latin typeface="Century Gothic" pitchFamily="34" charset="0"/>
              </a:rPr>
            </a:br>
            <a:r>
              <a:rPr lang="en-US" sz="1400" b="1" dirty="0" smtClean="0">
                <a:solidFill>
                  <a:srgbClr val="000099"/>
                </a:solidFill>
                <a:latin typeface="Century Gothic" pitchFamily="34" charset="0"/>
              </a:rPr>
              <a:t> </a:t>
            </a:r>
            <a:endParaRPr lang="en-US" b="1" dirty="0" smtClean="0">
              <a:solidFill>
                <a:srgbClr val="000099"/>
              </a:solidFill>
              <a:latin typeface="Century Gothic" pitchFamily="34" charset="0"/>
            </a:endParaRPr>
          </a:p>
          <a:p>
            <a:pPr marL="457200" indent="-450850" eaLnBrk="1" hangingPunct="1">
              <a:spcBef>
                <a:spcPct val="0"/>
              </a:spcBef>
              <a:buClr>
                <a:srgbClr val="FFCC00"/>
              </a:buClr>
              <a:buSzTx/>
              <a:buFontTx/>
              <a:buChar char="•"/>
              <a:defRPr/>
            </a:pPr>
            <a:r>
              <a:rPr lang="en-US" b="1" dirty="0" smtClean="0">
                <a:solidFill>
                  <a:srgbClr val="000099"/>
                </a:solidFill>
                <a:latin typeface="Century Gothic" pitchFamily="34" charset="0"/>
              </a:rPr>
              <a:t>Intent is </a:t>
            </a:r>
            <a:r>
              <a:rPr lang="en-US" b="1" dirty="0" smtClean="0">
                <a:solidFill>
                  <a:srgbClr val="3366FF"/>
                </a:solidFill>
                <a:latin typeface="Century Gothic" pitchFamily="34" charset="0"/>
              </a:rPr>
              <a:t>not required </a:t>
            </a:r>
            <a:r>
              <a:rPr lang="en-US" b="1" dirty="0" smtClean="0">
                <a:solidFill>
                  <a:srgbClr val="000099"/>
                </a:solidFill>
                <a:latin typeface="Century Gothic" pitchFamily="34" charset="0"/>
              </a:rPr>
              <a:t>for some violations.</a:t>
            </a:r>
          </a:p>
          <a:p>
            <a:pPr marL="457200" indent="-450850" eaLnBrk="1" hangingPunct="1">
              <a:spcBef>
                <a:spcPct val="0"/>
              </a:spcBef>
              <a:buClr>
                <a:srgbClr val="FFCC00"/>
              </a:buClr>
              <a:buSzTx/>
              <a:buFontTx/>
              <a:buChar char="•"/>
              <a:defRPr/>
            </a:pPr>
            <a:endParaRPr lang="en-US" sz="1400" b="1" dirty="0" smtClean="0">
              <a:solidFill>
                <a:srgbClr val="000099"/>
              </a:solidFill>
              <a:latin typeface="Century Gothic" pitchFamily="34" charset="0"/>
            </a:endParaRPr>
          </a:p>
        </p:txBody>
      </p:sp>
      <p:sp>
        <p:nvSpPr>
          <p:cNvPr id="10244" name="Rectangle 3"/>
          <p:cNvSpPr>
            <a:spLocks noGrp="1" noChangeArrowheads="1"/>
          </p:cNvSpPr>
          <p:nvPr>
            <p:ph type="title"/>
          </p:nvPr>
        </p:nvSpPr>
        <p:spPr>
          <a:xfrm>
            <a:off x="914400" y="228600"/>
            <a:ext cx="7086600" cy="914400"/>
          </a:xfrm>
        </p:spPr>
        <p:txBody>
          <a:bodyPr/>
          <a:lstStyle/>
          <a:p>
            <a:pPr eaLnBrk="1" hangingPunct="1">
              <a:lnSpc>
                <a:spcPct val="90000"/>
              </a:lnSpc>
            </a:pPr>
            <a:r>
              <a:rPr lang="en-US" altLang="en-US" sz="2800" b="1" dirty="0" smtClean="0">
                <a:solidFill>
                  <a:srgbClr val="000099"/>
                </a:solidFill>
                <a:latin typeface="Century Gothic" pitchFamily="34" charset="0"/>
              </a:rPr>
              <a:t>Catchall PPP – Merit System      Principles &amp; Intent</a:t>
            </a: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OFHEO presentation hb">
  <a:themeElements>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HEO presentation h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lnDef>
  </a:objectDefaults>
  <a:extraClrSchemeLst>
    <a:extraClrScheme>
      <a:clrScheme name="OFHEO presentation hb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HEO presentation hb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HEO presentation hb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HEO presentation hb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HEO presentation hb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D5C3E8A69B90418B67DAA4BF623A1A" ma:contentTypeVersion="3" ma:contentTypeDescription="Create a new document." ma:contentTypeScope="" ma:versionID="9b3835b994b74cf459107ac6de6647d2">
  <xsd:schema xmlns:xsd="http://www.w3.org/2001/XMLSchema" xmlns:xs="http://www.w3.org/2001/XMLSchema" xmlns:p="http://schemas.microsoft.com/office/2006/metadata/properties" xmlns:ns1="http://schemas.microsoft.com/sharepoint/v3" xmlns:ns2="946b7fcb-b6b4-4ef2-be73-dba3a580ace5" xmlns:ns3="054c2eff-e66d-4d5e-80b6-2379bad19f6c" targetNamespace="http://schemas.microsoft.com/office/2006/metadata/properties" ma:root="true" ma:fieldsID="26695461ba5e994570bdb47766ce7fe4" ns1:_="" ns2:_="" ns3:_="">
    <xsd:import namespace="http://schemas.microsoft.com/sharepoint/v3"/>
    <xsd:import namespace="946b7fcb-b6b4-4ef2-be73-dba3a580ace5"/>
    <xsd:import namespace="054c2eff-e66d-4d5e-80b6-2379bad19f6c"/>
    <xsd:element name="properties">
      <xsd:complexType>
        <xsd:sequence>
          <xsd:element name="documentManagement">
            <xsd:complexType>
              <xsd:all>
                <xsd:element ref="ns1:PublishingStartDate" minOccurs="0"/>
                <xsd:element ref="ns1:PublishingExpirationDate" minOccurs="0"/>
                <xsd:element ref="ns2:SendEmailAlert"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46b7fcb-b6b4-4ef2-be73-dba3a580ace5" elementFormDefault="qualified">
    <xsd:import namespace="http://schemas.microsoft.com/office/2006/documentManagement/types"/>
    <xsd:import namespace="http://schemas.microsoft.com/office/infopath/2007/PartnerControls"/>
    <xsd:element name="SendEmailAlert" ma:index="10" nillable="true" ma:displayName="SendEmailAlert" ma:default="1" ma:description="A flag to control the Email Alerts for the page. If set to true, an email alert will be sent out provided the Email Alerts feature is turned on." ma:internalName="SendEmailAler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54c2eff-e66d-4d5e-80b6-2379bad19f6c"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SendEmailAlert xmlns="946b7fcb-b6b4-4ef2-be73-dba3a580ace5">true</SendEmailAlert>
    <PublishingStartDate xmlns="http://schemas.microsoft.com/sharepoint/v3" xsi:nil="true"/>
  </documentManagement>
</p:properties>
</file>

<file path=customXml/itemProps1.xml><?xml version="1.0" encoding="utf-8"?>
<ds:datastoreItem xmlns:ds="http://schemas.openxmlformats.org/officeDocument/2006/customXml" ds:itemID="{7DCAAF19-C8A5-4846-8DF3-D269360F0E29}"/>
</file>

<file path=customXml/itemProps2.xml><?xml version="1.0" encoding="utf-8"?>
<ds:datastoreItem xmlns:ds="http://schemas.openxmlformats.org/officeDocument/2006/customXml" ds:itemID="{51D9046F-F494-4BD0-AAE7-E3FAAB41F45D}"/>
</file>

<file path=customXml/itemProps3.xml><?xml version="1.0" encoding="utf-8"?>
<ds:datastoreItem xmlns:ds="http://schemas.openxmlformats.org/officeDocument/2006/customXml" ds:itemID="{00989208-2236-459E-8412-C42AEC335D8C}"/>
</file>

<file path=docProps/app.xml><?xml version="1.0" encoding="utf-8"?>
<Properties xmlns="http://schemas.openxmlformats.org/officeDocument/2006/extended-properties" xmlns:vt="http://schemas.openxmlformats.org/officeDocument/2006/docPropsVTypes">
  <Template>Flow</Template>
  <TotalTime>12336</TotalTime>
  <Words>1110</Words>
  <Application>Microsoft Office PowerPoint</Application>
  <PresentationFormat>Letter Paper (8.5x11 in)</PresentationFormat>
  <Paragraphs>320</Paragraphs>
  <Slides>22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Century Gothic</vt:lpstr>
      <vt:lpstr>Garamond</vt:lpstr>
      <vt:lpstr>Marlett</vt:lpstr>
      <vt:lpstr>Monotype Sorts</vt:lpstr>
      <vt:lpstr>Tahoma</vt:lpstr>
      <vt:lpstr>Times New Roman</vt:lpstr>
      <vt:lpstr>Wingdings</vt:lpstr>
      <vt:lpstr>OFHEO presentation hb</vt:lpstr>
      <vt:lpstr> </vt:lpstr>
      <vt:lpstr>KEY CONCEPTS</vt:lpstr>
      <vt:lpstr>Office Of Special Counsel (OSC) 5 U.S.C. §§ 1211-19; 5 C.F.R. Part 1800</vt:lpstr>
      <vt:lpstr>Prohibited Personnel Practices: Overview</vt:lpstr>
      <vt:lpstr>PowerPoint Presentation</vt:lpstr>
      <vt:lpstr>WPA/WPEA—Remedies </vt:lpstr>
      <vt:lpstr>Discrimination</vt:lpstr>
      <vt:lpstr>Hiring Offenses</vt:lpstr>
      <vt:lpstr>Catchall PPP – Merit System      Principles &amp; Intent</vt:lpstr>
      <vt:lpstr>Nondisclosure Agreements—New Whistleblower Protection Enhancement Act (WPEA) PPP </vt:lpstr>
      <vt:lpstr>Retaliation</vt:lpstr>
      <vt:lpstr>Proving Retaliation 5 U.S.C. §§ 1214(b)(4)(a)-(b), 1221(e)</vt:lpstr>
      <vt:lpstr>Proving Retaliation – Protected Disclosures    5 U.S.C. §§ 2302(b)(8), 1213-ELEMENT No. 1</vt:lpstr>
      <vt:lpstr>Proving Retaliation – Protected Activity 5 U.S.C. §§ 2302(b)(9), 1213-ELEMENT No. 1</vt:lpstr>
      <vt:lpstr>Is the Disclosure Protected?</vt:lpstr>
      <vt:lpstr>Is the Disclosure Protected?</vt:lpstr>
      <vt:lpstr>PowerPoint Presentation</vt:lpstr>
      <vt:lpstr>Proving Retaliation – Disclosures Not Covered 5 U.S.C. §§ 2302(b)(8), 1213</vt:lpstr>
      <vt:lpstr>Retaliation-Elements 2,3,4</vt:lpstr>
      <vt:lpstr>Agency Defense - Clear and Convincing Evidence</vt:lpstr>
      <vt:lpstr>OSC’s Management Advice</vt:lpstr>
      <vt:lpstr>OSC Phone / email contacts</vt:lpstr>
    </vt:vector>
  </TitlesOfParts>
  <Company>U.S. Office of Special Counsel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Office of Special Counsel PowerPoint</dc:title>
  <dc:creator>Heather Beard</dc:creator>
  <cp:lastModifiedBy>Miller, Crystal</cp:lastModifiedBy>
  <cp:revision>356</cp:revision>
  <cp:lastPrinted>2017-09-19T14:38:59Z</cp:lastPrinted>
  <dcterms:created xsi:type="dcterms:W3CDTF">2003-07-08T15:54:16Z</dcterms:created>
  <dcterms:modified xsi:type="dcterms:W3CDTF">2017-09-19T15:53:33Z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0x010100A2D5C3E8A69B90418B67DAA4BF623A1A</vt:lpwstr>
  </property>
</Properties>
</file>