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268" r:id="rId3"/>
    <p:sldId id="260" r:id="rId4"/>
    <p:sldId id="264" r:id="rId5"/>
    <p:sldId id="266" r:id="rId6"/>
    <p:sldId id="269" r:id="rId7"/>
    <p:sldId id="270" r:id="rId8"/>
    <p:sldId id="271" r:id="rId9"/>
    <p:sldId id="272" r:id="rId10"/>
    <p:sldId id="273" r:id="rId11"/>
    <p:sldId id="274" r:id="rId12"/>
    <p:sldId id="275" r:id="rId13"/>
    <p:sldId id="267" r:id="rId1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6768" autoAdjust="0"/>
  </p:normalViewPr>
  <p:slideViewPr>
    <p:cSldViewPr snapToGrid="0">
      <p:cViewPr varScale="1">
        <p:scale>
          <a:sx n="114" d="100"/>
          <a:sy n="114" d="100"/>
        </p:scale>
        <p:origin x="1560" y="10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3" d="100"/>
          <a:sy n="83" d="100"/>
        </p:scale>
        <p:origin x="381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BF1BADE9-4759-4B1E-A00F-8FAC9AB5462E}" type="datetimeFigureOut">
              <a:rPr lang="en-US" smtClean="0"/>
              <a:t>7/7/2021</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4EF5B53-D798-45F7-9AAE-2E3F43EFAC54}" type="slidenum">
              <a:rPr lang="en-US" smtClean="0"/>
              <a:t>‹#›</a:t>
            </a:fld>
            <a:endParaRPr lang="en-US"/>
          </a:p>
        </p:txBody>
      </p:sp>
    </p:spTree>
    <p:extLst>
      <p:ext uri="{BB962C8B-B14F-4D97-AF65-F5344CB8AC3E}">
        <p14:creationId xmlns:p14="http://schemas.microsoft.com/office/powerpoint/2010/main" val="48985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2604A84-83C7-4791-A063-41813166AF02}" type="datetimeFigureOut">
              <a:rPr lang="en-US" smtClean="0"/>
              <a:t>7/7/2021</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4105662-954C-4C52-8122-D4AA0922DEEF}" type="slidenum">
              <a:rPr lang="en-US" smtClean="0"/>
              <a:t>‹#›</a:t>
            </a:fld>
            <a:endParaRPr lang="en-US"/>
          </a:p>
        </p:txBody>
      </p:sp>
    </p:spTree>
    <p:extLst>
      <p:ext uri="{BB962C8B-B14F-4D97-AF65-F5344CB8AC3E}">
        <p14:creationId xmlns:p14="http://schemas.microsoft.com/office/powerpoint/2010/main" val="750767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title slide.</a:t>
            </a:r>
            <a:r>
              <a:rPr lang="en-US" baseline="0" dirty="0"/>
              <a:t> </a:t>
            </a:r>
            <a:endParaRPr lang="en-US" dirty="0"/>
          </a:p>
        </p:txBody>
      </p:sp>
      <p:sp>
        <p:nvSpPr>
          <p:cNvPr id="4" name="Slide Number Placeholder 3"/>
          <p:cNvSpPr>
            <a:spLocks noGrp="1"/>
          </p:cNvSpPr>
          <p:nvPr>
            <p:ph type="sldNum" sz="quarter" idx="10"/>
          </p:nvPr>
        </p:nvSpPr>
        <p:spPr/>
        <p:txBody>
          <a:bodyPr/>
          <a:lstStyle/>
          <a:p>
            <a:fld id="{64105662-954C-4C52-8122-D4AA0922DEEF}" type="slidenum">
              <a:rPr lang="en-US" smtClean="0"/>
              <a:t>1</a:t>
            </a:fld>
            <a:endParaRPr lang="en-US" dirty="0"/>
          </a:p>
        </p:txBody>
      </p:sp>
    </p:spTree>
    <p:extLst>
      <p:ext uri="{BB962C8B-B14F-4D97-AF65-F5344CB8AC3E}">
        <p14:creationId xmlns:p14="http://schemas.microsoft.com/office/powerpoint/2010/main" val="991758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a:t>
            </a:r>
            <a:r>
              <a:rPr lang="en-US" baseline="0" dirty="0"/>
              <a:t> feel free to use t</a:t>
            </a:r>
            <a:r>
              <a:rPr lang="en-US" dirty="0"/>
              <a:t>his </a:t>
            </a:r>
            <a:r>
              <a:rPr lang="en-US" baseline="0" dirty="0"/>
              <a:t>“About NHT” slide in your presentations</a:t>
            </a:r>
            <a:endParaRPr lang="en-US" dirty="0"/>
          </a:p>
        </p:txBody>
      </p:sp>
      <p:sp>
        <p:nvSpPr>
          <p:cNvPr id="4" name="Slide Number Placeholder 3"/>
          <p:cNvSpPr>
            <a:spLocks noGrp="1"/>
          </p:cNvSpPr>
          <p:nvPr>
            <p:ph type="sldNum" sz="quarter" idx="10"/>
          </p:nvPr>
        </p:nvSpPr>
        <p:spPr/>
        <p:txBody>
          <a:bodyPr/>
          <a:lstStyle/>
          <a:p>
            <a:fld id="{64105662-954C-4C52-8122-D4AA0922DEEF}" type="slidenum">
              <a:rPr lang="en-US" smtClean="0"/>
              <a:t>2</a:t>
            </a:fld>
            <a:endParaRPr lang="en-US" dirty="0"/>
          </a:p>
        </p:txBody>
      </p:sp>
    </p:spTree>
    <p:extLst>
      <p:ext uri="{BB962C8B-B14F-4D97-AF65-F5344CB8AC3E}">
        <p14:creationId xmlns:p14="http://schemas.microsoft.com/office/powerpoint/2010/main" val="3290643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content page for policy related information,</a:t>
            </a:r>
            <a:r>
              <a:rPr lang="en-US" baseline="0" dirty="0"/>
              <a:t> it is complementary to the policy subtitle slide.</a:t>
            </a:r>
            <a:endParaRPr lang="en-US" dirty="0"/>
          </a:p>
        </p:txBody>
      </p:sp>
      <p:sp>
        <p:nvSpPr>
          <p:cNvPr id="4" name="Slide Number Placeholder 3"/>
          <p:cNvSpPr>
            <a:spLocks noGrp="1"/>
          </p:cNvSpPr>
          <p:nvPr>
            <p:ph type="sldNum" sz="quarter" idx="10"/>
          </p:nvPr>
        </p:nvSpPr>
        <p:spPr/>
        <p:txBody>
          <a:bodyPr/>
          <a:lstStyle/>
          <a:p>
            <a:fld id="{64105662-954C-4C52-8122-D4AA0922DEEF}" type="slidenum">
              <a:rPr lang="en-US" smtClean="0"/>
              <a:t>3</a:t>
            </a:fld>
            <a:endParaRPr lang="en-US" dirty="0"/>
          </a:p>
        </p:txBody>
      </p:sp>
    </p:spTree>
    <p:extLst>
      <p:ext uri="{BB962C8B-B14F-4D97-AF65-F5344CB8AC3E}">
        <p14:creationId xmlns:p14="http://schemas.microsoft.com/office/powerpoint/2010/main" val="3624543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dirty="0"/>
              <a:t>This is the content page for development related information,</a:t>
            </a:r>
            <a:r>
              <a:rPr lang="en-US" baseline="0" dirty="0"/>
              <a:t> it is complementary to the development subtitle slide.</a:t>
            </a:r>
            <a:endParaRPr lang="en-US" dirty="0"/>
          </a:p>
          <a:p>
            <a:endParaRPr lang="en-US" dirty="0"/>
          </a:p>
        </p:txBody>
      </p:sp>
      <p:sp>
        <p:nvSpPr>
          <p:cNvPr id="4" name="Slide Number Placeholder 3"/>
          <p:cNvSpPr>
            <a:spLocks noGrp="1"/>
          </p:cNvSpPr>
          <p:nvPr>
            <p:ph type="sldNum" sz="quarter" idx="10"/>
          </p:nvPr>
        </p:nvSpPr>
        <p:spPr/>
        <p:txBody>
          <a:bodyPr/>
          <a:lstStyle/>
          <a:p>
            <a:fld id="{64105662-954C-4C52-8122-D4AA0922DEEF}" type="slidenum">
              <a:rPr lang="en-US" smtClean="0"/>
              <a:t>4</a:t>
            </a:fld>
            <a:endParaRPr lang="en-US" dirty="0"/>
          </a:p>
        </p:txBody>
      </p:sp>
    </p:spTree>
    <p:extLst>
      <p:ext uri="{BB962C8B-B14F-4D97-AF65-F5344CB8AC3E}">
        <p14:creationId xmlns:p14="http://schemas.microsoft.com/office/powerpoint/2010/main" val="1899542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dirty="0"/>
              <a:t>This is the content page for energy solutions related information,</a:t>
            </a:r>
            <a:r>
              <a:rPr lang="en-US" baseline="0" dirty="0"/>
              <a:t> it is complementary to the energy solutions subtitle slide.</a:t>
            </a:r>
            <a:endParaRPr lang="en-US" dirty="0"/>
          </a:p>
          <a:p>
            <a:endParaRPr lang="en-US" dirty="0"/>
          </a:p>
        </p:txBody>
      </p:sp>
      <p:sp>
        <p:nvSpPr>
          <p:cNvPr id="4" name="Slide Number Placeholder 3"/>
          <p:cNvSpPr>
            <a:spLocks noGrp="1"/>
          </p:cNvSpPr>
          <p:nvPr>
            <p:ph type="sldNum" sz="quarter" idx="10"/>
          </p:nvPr>
        </p:nvSpPr>
        <p:spPr/>
        <p:txBody>
          <a:bodyPr/>
          <a:lstStyle/>
          <a:p>
            <a:fld id="{64105662-954C-4C52-8122-D4AA0922DEEF}" type="slidenum">
              <a:rPr lang="en-US" smtClean="0"/>
              <a:t>5</a:t>
            </a:fld>
            <a:endParaRPr lang="en-US" dirty="0"/>
          </a:p>
        </p:txBody>
      </p:sp>
    </p:spTree>
    <p:extLst>
      <p:ext uri="{BB962C8B-B14F-4D97-AF65-F5344CB8AC3E}">
        <p14:creationId xmlns:p14="http://schemas.microsoft.com/office/powerpoint/2010/main" val="4267837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a:t>
            </a:r>
            <a:r>
              <a:rPr lang="en-US" baseline="0" dirty="0"/>
              <a:t> closing page. Please use this page to add your headshot(s) and contact information and to end the presentation.</a:t>
            </a:r>
            <a:endParaRPr lang="en-US" dirty="0"/>
          </a:p>
        </p:txBody>
      </p:sp>
      <p:sp>
        <p:nvSpPr>
          <p:cNvPr id="4" name="Slide Number Placeholder 3"/>
          <p:cNvSpPr>
            <a:spLocks noGrp="1"/>
          </p:cNvSpPr>
          <p:nvPr>
            <p:ph type="sldNum" sz="quarter" idx="10"/>
          </p:nvPr>
        </p:nvSpPr>
        <p:spPr/>
        <p:txBody>
          <a:bodyPr/>
          <a:lstStyle/>
          <a:p>
            <a:fld id="{64105662-954C-4C52-8122-D4AA0922DEEF}" type="slidenum">
              <a:rPr lang="en-US" smtClean="0"/>
              <a:t>13</a:t>
            </a:fld>
            <a:endParaRPr lang="en-US" dirty="0"/>
          </a:p>
        </p:txBody>
      </p:sp>
    </p:spTree>
    <p:extLst>
      <p:ext uri="{BB962C8B-B14F-4D97-AF65-F5344CB8AC3E}">
        <p14:creationId xmlns:p14="http://schemas.microsoft.com/office/powerpoint/2010/main" val="33539927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819275"/>
            <a:ext cx="7772400" cy="1933575"/>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4087813"/>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43298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ergy Solutions Subs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6" y="0"/>
            <a:ext cx="9163051" cy="6858000"/>
          </a:xfrm>
          <a:prstGeom prst="rect">
            <a:avLst/>
          </a:prstGeom>
        </p:spPr>
      </p:pic>
      <p:sp>
        <p:nvSpPr>
          <p:cNvPr id="2" name="Title 1"/>
          <p:cNvSpPr>
            <a:spLocks noGrp="1"/>
          </p:cNvSpPr>
          <p:nvPr>
            <p:ph type="title"/>
          </p:nvPr>
        </p:nvSpPr>
        <p:spPr>
          <a:xfrm>
            <a:off x="190500" y="1852612"/>
            <a:ext cx="5991225" cy="1325563"/>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149626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ergy Solutions Content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6" y="0"/>
            <a:ext cx="9153525" cy="6858000"/>
          </a:xfrm>
          <a:prstGeom prst="rect">
            <a:avLst/>
          </a:prstGeom>
        </p:spPr>
      </p:pic>
      <p:sp>
        <p:nvSpPr>
          <p:cNvPr id="2" name="Title 1"/>
          <p:cNvSpPr>
            <a:spLocks noGrp="1"/>
          </p:cNvSpPr>
          <p:nvPr>
            <p:ph type="title"/>
          </p:nvPr>
        </p:nvSpPr>
        <p:spPr>
          <a:xfrm>
            <a:off x="628650" y="152400"/>
            <a:ext cx="7886700" cy="992189"/>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7886700" cy="3375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46274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Picture Placeholder 8"/>
          <p:cNvSpPr>
            <a:spLocks noGrp="1"/>
          </p:cNvSpPr>
          <p:nvPr>
            <p:ph type="pic" sz="quarter" idx="12"/>
          </p:nvPr>
        </p:nvSpPr>
        <p:spPr>
          <a:xfrm>
            <a:off x="485775" y="1143001"/>
            <a:ext cx="2981325" cy="3743325"/>
          </a:xfrm>
        </p:spPr>
        <p:txBody>
          <a:bodyPr/>
          <a:lstStyle>
            <a:lvl1pPr marL="0" indent="0">
              <a:buNone/>
              <a:defRPr/>
            </a:lvl1pPr>
          </a:lstStyle>
          <a:p>
            <a:r>
              <a:rPr lang="en-US" dirty="0"/>
              <a:t>Click icon to add picture</a:t>
            </a:r>
          </a:p>
        </p:txBody>
      </p:sp>
      <p:sp>
        <p:nvSpPr>
          <p:cNvPr id="10" name="Title 1"/>
          <p:cNvSpPr>
            <a:spLocks noGrp="1"/>
          </p:cNvSpPr>
          <p:nvPr>
            <p:ph type="title"/>
          </p:nvPr>
        </p:nvSpPr>
        <p:spPr>
          <a:xfrm>
            <a:off x="5267326" y="1133477"/>
            <a:ext cx="3486150" cy="609600"/>
          </a:xfrm>
        </p:spPr>
        <p:txBody>
          <a:bodyPr>
            <a:noAutofit/>
          </a:bodyPr>
          <a:lstStyle>
            <a:lvl1pPr>
              <a:defRPr sz="2000">
                <a:solidFill>
                  <a:schemeClr val="tx1"/>
                </a:solidFill>
              </a:defRPr>
            </a:lvl1pPr>
          </a:lstStyle>
          <a:p>
            <a:r>
              <a:rPr lang="en-US"/>
              <a:t>Click to edit Master title style</a:t>
            </a:r>
            <a:endParaRPr lang="en-US" dirty="0"/>
          </a:p>
        </p:txBody>
      </p:sp>
      <p:sp>
        <p:nvSpPr>
          <p:cNvPr id="12" name="Text Placeholder 11"/>
          <p:cNvSpPr>
            <a:spLocks noGrp="1"/>
          </p:cNvSpPr>
          <p:nvPr>
            <p:ph type="body" sz="quarter" idx="13"/>
          </p:nvPr>
        </p:nvSpPr>
        <p:spPr>
          <a:xfrm>
            <a:off x="5267325" y="1905000"/>
            <a:ext cx="3486150" cy="2981325"/>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26" name="Picture 2" descr="Image result for twitter ico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3844" y="6105528"/>
            <a:ext cx="423861" cy="4238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697705" y="6148181"/>
            <a:ext cx="2007395" cy="338554"/>
          </a:xfrm>
          <a:prstGeom prst="rect">
            <a:avLst/>
          </a:prstGeom>
          <a:noFill/>
        </p:spPr>
        <p:txBody>
          <a:bodyPr wrap="square" rtlCol="0">
            <a:spAutoFit/>
          </a:bodyPr>
          <a:lstStyle/>
          <a:p>
            <a:r>
              <a:rPr lang="en-US" sz="1600" b="1" dirty="0">
                <a:solidFill>
                  <a:schemeClr val="bg1"/>
                </a:solidFill>
              </a:rPr>
              <a:t>@</a:t>
            </a:r>
            <a:r>
              <a:rPr lang="en-US" sz="1600" b="1" dirty="0" err="1">
                <a:solidFill>
                  <a:schemeClr val="bg1"/>
                </a:solidFill>
              </a:rPr>
              <a:t>NatlHsingTrust</a:t>
            </a:r>
            <a:endParaRPr lang="en-US" sz="1600" b="1" dirty="0">
              <a:solidFill>
                <a:schemeClr val="bg1"/>
              </a:solidFill>
            </a:endParaRPr>
          </a:p>
        </p:txBody>
      </p:sp>
      <p:pic>
        <p:nvPicPr>
          <p:cNvPr id="1028" name="Picture 4" descr="Image result for website icon white"/>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53317" y="6131512"/>
            <a:ext cx="371265" cy="37126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7024582" y="6148180"/>
            <a:ext cx="1728893" cy="338554"/>
          </a:xfrm>
          <a:prstGeom prst="rect">
            <a:avLst/>
          </a:prstGeom>
          <a:noFill/>
        </p:spPr>
        <p:txBody>
          <a:bodyPr wrap="square" rtlCol="0">
            <a:spAutoFit/>
          </a:bodyPr>
          <a:lstStyle/>
          <a:p>
            <a:r>
              <a:rPr lang="en-US" sz="1600" b="1" dirty="0">
                <a:solidFill>
                  <a:schemeClr val="bg1"/>
                </a:solidFill>
              </a:rPr>
              <a:t>www.nhtinc.org</a:t>
            </a:r>
          </a:p>
        </p:txBody>
      </p:sp>
    </p:spTree>
    <p:extLst>
      <p:ext uri="{BB962C8B-B14F-4D97-AF65-F5344CB8AC3E}">
        <p14:creationId xmlns:p14="http://schemas.microsoft.com/office/powerpoint/2010/main" val="101720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al Sub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0500" y="1852612"/>
            <a:ext cx="5991225" cy="1325563"/>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547832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al Content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6" y="0"/>
            <a:ext cx="9153525" cy="6858000"/>
          </a:xfrm>
          <a:prstGeom prst="rect">
            <a:avLst/>
          </a:prstGeom>
        </p:spPr>
      </p:pic>
      <p:sp>
        <p:nvSpPr>
          <p:cNvPr id="2" name="Title 1"/>
          <p:cNvSpPr>
            <a:spLocks noGrp="1"/>
          </p:cNvSpPr>
          <p:nvPr>
            <p:ph type="title"/>
          </p:nvPr>
        </p:nvSpPr>
        <p:spPr>
          <a:xfrm>
            <a:off x="628650" y="152400"/>
            <a:ext cx="7886700" cy="992189"/>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7886700" cy="3375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49938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licy Sub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6" y="0"/>
            <a:ext cx="9153525" cy="6858000"/>
          </a:xfrm>
          <a:prstGeom prst="rect">
            <a:avLst/>
          </a:prstGeom>
        </p:spPr>
      </p:pic>
      <p:sp>
        <p:nvSpPr>
          <p:cNvPr id="2" name="Title 1"/>
          <p:cNvSpPr>
            <a:spLocks noGrp="1"/>
          </p:cNvSpPr>
          <p:nvPr>
            <p:ph type="title"/>
          </p:nvPr>
        </p:nvSpPr>
        <p:spPr>
          <a:xfrm>
            <a:off x="190500" y="1852612"/>
            <a:ext cx="5991225" cy="1325563"/>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2419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licy Content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6" y="0"/>
            <a:ext cx="9153525" cy="6858000"/>
          </a:xfrm>
          <a:prstGeom prst="rect">
            <a:avLst/>
          </a:prstGeom>
        </p:spPr>
      </p:pic>
      <p:sp>
        <p:nvSpPr>
          <p:cNvPr id="2" name="Title 1"/>
          <p:cNvSpPr>
            <a:spLocks noGrp="1"/>
          </p:cNvSpPr>
          <p:nvPr>
            <p:ph type="title"/>
          </p:nvPr>
        </p:nvSpPr>
        <p:spPr>
          <a:xfrm>
            <a:off x="628650" y="152400"/>
            <a:ext cx="7886700" cy="992189"/>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7886700" cy="3375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0992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nding Sub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6" y="0"/>
            <a:ext cx="9153525" cy="6858000"/>
          </a:xfrm>
          <a:prstGeom prst="rect">
            <a:avLst/>
          </a:prstGeom>
        </p:spPr>
      </p:pic>
      <p:sp>
        <p:nvSpPr>
          <p:cNvPr id="2" name="Title 1"/>
          <p:cNvSpPr>
            <a:spLocks noGrp="1"/>
          </p:cNvSpPr>
          <p:nvPr>
            <p:ph type="title"/>
          </p:nvPr>
        </p:nvSpPr>
        <p:spPr>
          <a:xfrm>
            <a:off x="190500" y="1852612"/>
            <a:ext cx="5991225" cy="1325563"/>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433334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nding Content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6" y="0"/>
            <a:ext cx="9153525" cy="6858000"/>
          </a:xfrm>
          <a:prstGeom prst="rect">
            <a:avLst/>
          </a:prstGeom>
        </p:spPr>
      </p:pic>
      <p:sp>
        <p:nvSpPr>
          <p:cNvPr id="2" name="Title 1"/>
          <p:cNvSpPr>
            <a:spLocks noGrp="1"/>
          </p:cNvSpPr>
          <p:nvPr>
            <p:ph type="title"/>
          </p:nvPr>
        </p:nvSpPr>
        <p:spPr>
          <a:xfrm>
            <a:off x="628650" y="152400"/>
            <a:ext cx="7886700" cy="992189"/>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7886700" cy="3375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9004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velopment Sub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6" y="0"/>
            <a:ext cx="9153525" cy="6858000"/>
          </a:xfrm>
          <a:prstGeom prst="rect">
            <a:avLst/>
          </a:prstGeom>
        </p:spPr>
      </p:pic>
      <p:sp>
        <p:nvSpPr>
          <p:cNvPr id="2" name="Title 1"/>
          <p:cNvSpPr>
            <a:spLocks noGrp="1"/>
          </p:cNvSpPr>
          <p:nvPr>
            <p:ph type="title"/>
          </p:nvPr>
        </p:nvSpPr>
        <p:spPr>
          <a:xfrm>
            <a:off x="190500" y="1852612"/>
            <a:ext cx="5991225" cy="1325563"/>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941094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velopment Content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6" y="0"/>
            <a:ext cx="9153525" cy="6858000"/>
          </a:xfrm>
          <a:prstGeom prst="rect">
            <a:avLst/>
          </a:prstGeom>
        </p:spPr>
      </p:pic>
      <p:sp>
        <p:nvSpPr>
          <p:cNvPr id="2" name="Title 1"/>
          <p:cNvSpPr>
            <a:spLocks noGrp="1"/>
          </p:cNvSpPr>
          <p:nvPr>
            <p:ph type="title"/>
          </p:nvPr>
        </p:nvSpPr>
        <p:spPr>
          <a:xfrm>
            <a:off x="628650" y="152400"/>
            <a:ext cx="7886700" cy="992189"/>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7886700" cy="3375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48169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04D183-6E3D-4DBD-9E51-239AE284FC71}" type="datetimeFigureOut">
              <a:rPr lang="en-US" smtClean="0"/>
              <a:t>7/7/2021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0B6C96-AC18-4564-8EC4-5F27FB84918D}" type="slidenum">
              <a:rPr lang="en-US" smtClean="0"/>
              <a:t>‹#›</a:t>
            </a:fld>
            <a:endParaRPr lang="en-US" dirty="0"/>
          </a:p>
        </p:txBody>
      </p:sp>
    </p:spTree>
    <p:extLst>
      <p:ext uri="{BB962C8B-B14F-4D97-AF65-F5344CB8AC3E}">
        <p14:creationId xmlns:p14="http://schemas.microsoft.com/office/powerpoint/2010/main" val="3460835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70" r:id="rId6"/>
    <p:sldLayoutId id="2147483667" r:id="rId7"/>
    <p:sldLayoutId id="2147483671" r:id="rId8"/>
    <p:sldLayoutId id="2147483668" r:id="rId9"/>
    <p:sldLayoutId id="2147483672" r:id="rId10"/>
    <p:sldLayoutId id="2147483669"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mailto:eluriehoffman@nhtinc.org"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1"/>
            <a:ext cx="7772400" cy="1409699"/>
          </a:xfrm>
        </p:spPr>
        <p:txBody>
          <a:bodyPr>
            <a:normAutofit/>
          </a:bodyPr>
          <a:lstStyle/>
          <a:p>
            <a:r>
              <a:rPr lang="en-US" sz="4400" b="1" dirty="0">
                <a:latin typeface="Times New Roman" panose="02020603050405020304" pitchFamily="18" charset="0"/>
                <a:cs typeface="Times New Roman" panose="02020603050405020304" pitchFamily="18" charset="0"/>
              </a:rPr>
              <a:t>National Housing Trust</a:t>
            </a:r>
          </a:p>
        </p:txBody>
      </p:sp>
      <p:sp>
        <p:nvSpPr>
          <p:cNvPr id="3" name="Subtitle 2"/>
          <p:cNvSpPr>
            <a:spLocks noGrp="1"/>
          </p:cNvSpPr>
          <p:nvPr>
            <p:ph type="subTitle" idx="1"/>
          </p:nvPr>
        </p:nvSpPr>
        <p:spPr>
          <a:xfrm>
            <a:off x="952500" y="2933700"/>
            <a:ext cx="6858000" cy="2324099"/>
          </a:xfrm>
        </p:spPr>
        <p:txBody>
          <a:bodyPr>
            <a:noAutofit/>
          </a:bodyPr>
          <a:lstStyle/>
          <a:p>
            <a:r>
              <a:rPr lang="en-US" sz="4400" b="1" dirty="0">
                <a:latin typeface="Times New Roman" panose="02020603050405020304" pitchFamily="18" charset="0"/>
                <a:cs typeface="Times New Roman" panose="02020603050405020304" pitchFamily="18" charset="0"/>
              </a:rPr>
              <a:t>Comments on </a:t>
            </a:r>
          </a:p>
          <a:p>
            <a:r>
              <a:rPr lang="en-US" sz="4400" b="1" dirty="0">
                <a:latin typeface="Times New Roman" panose="02020603050405020304" pitchFamily="18" charset="0"/>
                <a:cs typeface="Times New Roman" panose="02020603050405020304" pitchFamily="18" charset="0"/>
              </a:rPr>
              <a:t>Enterprises’ Proposed Duty to Serve Plans</a:t>
            </a:r>
          </a:p>
          <a:p>
            <a:r>
              <a:rPr lang="en-US" sz="4400" b="1" dirty="0">
                <a:latin typeface="Times New Roman" panose="02020603050405020304" pitchFamily="18" charset="0"/>
                <a:cs typeface="Times New Roman" panose="02020603050405020304" pitchFamily="18" charset="0"/>
              </a:rPr>
              <a:t>2022-2024</a:t>
            </a:r>
          </a:p>
          <a:p>
            <a:r>
              <a:rPr lang="en-US" sz="4400" dirty="0">
                <a:latin typeface="Times New Roman" panose="02020603050405020304" pitchFamily="18" charset="0"/>
                <a:cs typeface="Times New Roman" panose="02020603050405020304" pitchFamily="18" charset="0"/>
              </a:rPr>
              <a:t>July 13, 2021</a:t>
            </a:r>
          </a:p>
        </p:txBody>
      </p:sp>
    </p:spTree>
    <p:extLst>
      <p:ext uri="{BB962C8B-B14F-4D97-AF65-F5344CB8AC3E}">
        <p14:creationId xmlns:p14="http://schemas.microsoft.com/office/powerpoint/2010/main" val="1736296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D2DA5-3F9B-4768-9F47-AE36DA4EE2BA}"/>
              </a:ext>
            </a:extLst>
          </p:cNvPr>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Unsubsidized Affordable Housing is Disappearing</a:t>
            </a:r>
          </a:p>
        </p:txBody>
      </p:sp>
      <p:sp>
        <p:nvSpPr>
          <p:cNvPr id="3" name="Content Placeholder 2">
            <a:extLst>
              <a:ext uri="{FF2B5EF4-FFF2-40B4-BE49-F238E27FC236}">
                <a16:creationId xmlns:a16="http://schemas.microsoft.com/office/drawing/2014/main" id="{C743B077-D798-45AD-A7F7-1C8D20148C78}"/>
              </a:ext>
            </a:extLst>
          </p:cNvPr>
          <p:cNvSpPr>
            <a:spLocks noGrp="1"/>
          </p:cNvSpPr>
          <p:nvPr>
            <p:ph sz="half" idx="1"/>
          </p:nvPr>
        </p:nvSpPr>
        <p:spPr>
          <a:xfrm>
            <a:off x="628650" y="1597025"/>
            <a:ext cx="7886700" cy="3965575"/>
          </a:xfrm>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Unsubsidized affordable units comprise a significant portion of the nation’s rental housing stock, but they are being lost due to obsolescence or upgrading to higher rents.</a:t>
            </a:r>
          </a:p>
          <a:p>
            <a:r>
              <a:rPr lang="en-US" dirty="0">
                <a:latin typeface="Times New Roman" panose="02020603050405020304" pitchFamily="18" charset="0"/>
                <a:cs typeface="Times New Roman" panose="02020603050405020304" pitchFamily="18" charset="0"/>
              </a:rPr>
              <a:t>The aftermath of the pandemic could accelerate these losses.</a:t>
            </a:r>
          </a:p>
          <a:p>
            <a:r>
              <a:rPr lang="en-US" dirty="0">
                <a:latin typeface="Times New Roman" panose="02020603050405020304" pitchFamily="18" charset="0"/>
                <a:cs typeface="Times New Roman" panose="02020603050405020304" pitchFamily="18" charset="0"/>
              </a:rPr>
              <a:t>Even before COVID-19, markets were failing to produce new units affordable to low- &amp; moderate-income households.</a:t>
            </a:r>
          </a:p>
          <a:p>
            <a:r>
              <a:rPr lang="en-US" dirty="0">
                <a:latin typeface="Times New Roman" panose="02020603050405020304" pitchFamily="18" charset="0"/>
                <a:cs typeface="Times New Roman" panose="02020603050405020304" pitchFamily="18" charset="0"/>
              </a:rPr>
              <a:t>Capital is needed to preserve this portfolio, which serves renters ineligible for federal rental assistance or LIHTC.</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83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24459-9051-46A9-A52A-89C4A986328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Non-LIHTC Equity Investments</a:t>
            </a:r>
          </a:p>
        </p:txBody>
      </p:sp>
      <p:sp>
        <p:nvSpPr>
          <p:cNvPr id="3" name="Content Placeholder 2">
            <a:extLst>
              <a:ext uri="{FF2B5EF4-FFF2-40B4-BE49-F238E27FC236}">
                <a16:creationId xmlns:a16="http://schemas.microsoft.com/office/drawing/2014/main" id="{8FBE263F-2EF3-41ED-8D38-03C75BB2F7DE}"/>
              </a:ext>
            </a:extLst>
          </p:cNvPr>
          <p:cNvSpPr>
            <a:spLocks noGrp="1"/>
          </p:cNvSpPr>
          <p:nvPr>
            <p:ph sz="half"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Private equity vehicles &amp; REITs = current sources of equity capital addressing the needs of low- &amp; moderate-income renters.</a:t>
            </a:r>
          </a:p>
          <a:p>
            <a:r>
              <a:rPr lang="en-US" dirty="0">
                <a:latin typeface="Times New Roman" panose="02020603050405020304" pitchFamily="18" charset="0"/>
                <a:cs typeface="Times New Roman" panose="02020603050405020304" pitchFamily="18" charset="0"/>
              </a:rPr>
              <a:t>Both channels are limited in number &amp; inconsistent in their commitment to the long-term affordability of rental properties.</a:t>
            </a:r>
          </a:p>
          <a:p>
            <a:r>
              <a:rPr lang="en-US" dirty="0">
                <a:latin typeface="Times New Roman" panose="02020603050405020304" pitchFamily="18" charset="0"/>
                <a:cs typeface="Times New Roman" panose="02020603050405020304" pitchFamily="18" charset="0"/>
              </a:rPr>
              <a:t>The Enterprises could provide the reliability &amp; the structure to respond to these needs.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3775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B8724-6F91-4B92-A07D-B82913742B45}"/>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Non-LIHTC Equity Investments</a:t>
            </a:r>
          </a:p>
        </p:txBody>
      </p:sp>
      <p:sp>
        <p:nvSpPr>
          <p:cNvPr id="3" name="Content Placeholder 2">
            <a:extLst>
              <a:ext uri="{FF2B5EF4-FFF2-40B4-BE49-F238E27FC236}">
                <a16:creationId xmlns:a16="http://schemas.microsoft.com/office/drawing/2014/main" id="{A8EEDFF3-5942-4FDD-86C5-9BD23F7BB23D}"/>
              </a:ext>
            </a:extLst>
          </p:cNvPr>
          <p:cNvSpPr>
            <a:spLocks noGrp="1"/>
          </p:cNvSpPr>
          <p:nvPr>
            <p:ph sz="half" idx="1"/>
          </p:nvPr>
        </p:nvSpPr>
        <p:spPr/>
        <p:txBody>
          <a:bodyPr/>
          <a:lstStyle/>
          <a:p>
            <a:r>
              <a:rPr lang="en-US" dirty="0">
                <a:latin typeface="Times New Roman" panose="02020603050405020304" pitchFamily="18" charset="0"/>
                <a:cs typeface="Times New Roman" panose="02020603050405020304" pitchFamily="18" charset="0"/>
              </a:rPr>
              <a:t>FHFA should provide more DTS credit for units affordable to lower-income residents (80% AMI or below)</a:t>
            </a:r>
          </a:p>
          <a:p>
            <a:r>
              <a:rPr lang="en-US" dirty="0">
                <a:latin typeface="Times New Roman" panose="02020603050405020304" pitchFamily="18" charset="0"/>
                <a:cs typeface="Times New Roman" panose="02020603050405020304" pitchFamily="18" charset="0"/>
              </a:rPr>
              <a:t>FHFA could request that the Enterprises provide evidence that a property is at risk based on local market conditions &amp; ownership, to receive the greatest DTS credit for the investment.</a:t>
            </a:r>
          </a:p>
        </p:txBody>
      </p:sp>
    </p:spTree>
    <p:extLst>
      <p:ext uri="{BB962C8B-B14F-4D97-AF65-F5344CB8AC3E}">
        <p14:creationId xmlns:p14="http://schemas.microsoft.com/office/powerpoint/2010/main" val="2325050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5250" y="1409700"/>
            <a:ext cx="9048749" cy="1181100"/>
          </a:xfrm>
        </p:spPr>
        <p:txBody>
          <a:bodyPr/>
          <a:lstStyle/>
          <a:p>
            <a:pPr algn="ctr"/>
            <a:r>
              <a:rPr lang="en-US" sz="3600" b="1" dirty="0">
                <a:latin typeface="Times New Roman" panose="02020603050405020304" pitchFamily="18" charset="0"/>
                <a:cs typeface="Times New Roman" panose="02020603050405020304" pitchFamily="18" charset="0"/>
              </a:rPr>
              <a:t>Ellen Lurie Hoffman</a:t>
            </a:r>
          </a:p>
        </p:txBody>
      </p:sp>
      <p:sp>
        <p:nvSpPr>
          <p:cNvPr id="4" name="Text Placeholder 3"/>
          <p:cNvSpPr>
            <a:spLocks noGrp="1"/>
          </p:cNvSpPr>
          <p:nvPr>
            <p:ph type="body" sz="quarter" idx="13"/>
          </p:nvPr>
        </p:nvSpPr>
        <p:spPr>
          <a:xfrm>
            <a:off x="95250" y="2590800"/>
            <a:ext cx="9048749" cy="3057525"/>
          </a:xfrm>
        </p:spPr>
        <p:txBody>
          <a:bodyPr>
            <a:normAutofit/>
          </a:bodyPr>
          <a:lstStyle/>
          <a:p>
            <a:pPr marL="0" indent="0" algn="ctr">
              <a:buNone/>
            </a:pPr>
            <a:r>
              <a:rPr lang="en-US" sz="2800" i="1" dirty="0">
                <a:latin typeface="Times New Roman" panose="02020603050405020304" pitchFamily="18" charset="0"/>
                <a:cs typeface="Times New Roman" panose="02020603050405020304" pitchFamily="18" charset="0"/>
              </a:rPr>
              <a:t>Senior Director of Federal Policy</a:t>
            </a:r>
          </a:p>
          <a:p>
            <a:pPr marL="0" indent="0" algn="ctr">
              <a:buNone/>
            </a:pPr>
            <a:r>
              <a:rPr lang="en-US" sz="2800" dirty="0">
                <a:latin typeface="Times New Roman" panose="02020603050405020304" pitchFamily="18" charset="0"/>
                <a:cs typeface="Times New Roman" panose="02020603050405020304" pitchFamily="18" charset="0"/>
                <a:hlinkClick r:id="rId3"/>
              </a:rPr>
              <a:t>eluriehoffman@nhtinc.org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8811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latin typeface="Times New Roman" panose="02020603050405020304" pitchFamily="18" charset="0"/>
                <a:cs typeface="Times New Roman" panose="02020603050405020304" pitchFamily="18" charset="0"/>
              </a:rPr>
              <a:t>National Housing Trust</a:t>
            </a:r>
          </a:p>
        </p:txBody>
      </p:sp>
      <p:sp>
        <p:nvSpPr>
          <p:cNvPr id="3" name="Content Placeholder 2"/>
          <p:cNvSpPr>
            <a:spLocks noGrp="1"/>
          </p:cNvSpPr>
          <p:nvPr>
            <p:ph sz="half" idx="1"/>
          </p:nvPr>
        </p:nvSpPr>
        <p:spPr>
          <a:xfrm>
            <a:off x="228600" y="1562101"/>
            <a:ext cx="8572500" cy="3971924"/>
          </a:xfrm>
        </p:spPr>
        <p:txBody>
          <a:bodyPr>
            <a:normAutofit/>
          </a:bodyPr>
          <a:lstStyle/>
          <a:p>
            <a:pPr marL="0" indent="0">
              <a:buNone/>
            </a:pPr>
            <a:r>
              <a:rPr lang="en-US" sz="2000" i="1" dirty="0">
                <a:latin typeface="Times New Roman" panose="02020603050405020304" pitchFamily="18" charset="0"/>
                <a:cs typeface="Times New Roman" panose="02020603050405020304" pitchFamily="18" charset="0"/>
              </a:rPr>
              <a:t>NHT preserves and improves affordable housing, ensuring that privately owned rental housing remains in our affordable housing stock and is accessible to low-income families and sustainable over time.  NHT has saved more than 36,000 affordable homes in all 50 states, leveraging more than $1.2 billion in financing.</a:t>
            </a:r>
          </a:p>
          <a:p>
            <a:pPr marL="0" indent="0">
              <a:buNone/>
            </a:pPr>
            <a:r>
              <a:rPr lang="en-US" sz="2400" b="1" dirty="0">
                <a:latin typeface="Times New Roman" panose="02020603050405020304" pitchFamily="18" charset="0"/>
                <a:cs typeface="Times New Roman" panose="02020603050405020304" pitchFamily="18" charset="0"/>
              </a:rPr>
              <a:t>Policy Innovation</a:t>
            </a:r>
          </a:p>
          <a:p>
            <a:pPr marL="0" indent="0">
              <a:lnSpc>
                <a:spcPct val="150000"/>
              </a:lnSpc>
              <a:buNone/>
            </a:pPr>
            <a:r>
              <a:rPr lang="en-US" sz="2400" b="1" dirty="0">
                <a:latin typeface="Times New Roman" panose="02020603050405020304" pitchFamily="18" charset="0"/>
                <a:cs typeface="Times New Roman" panose="02020603050405020304" pitchFamily="18" charset="0"/>
              </a:rPr>
              <a:t>Lending</a:t>
            </a:r>
          </a:p>
          <a:p>
            <a:pPr marL="0" indent="0">
              <a:lnSpc>
                <a:spcPct val="150000"/>
              </a:lnSpc>
              <a:buNone/>
            </a:pPr>
            <a:r>
              <a:rPr lang="en-US" sz="2400" b="1" dirty="0">
                <a:latin typeface="Times New Roman" panose="02020603050405020304" pitchFamily="18" charset="0"/>
                <a:cs typeface="Times New Roman" panose="02020603050405020304" pitchFamily="18" charset="0"/>
              </a:rPr>
              <a:t>Real Estate Development</a:t>
            </a:r>
          </a:p>
          <a:p>
            <a:pPr marL="0" indent="0">
              <a:lnSpc>
                <a:spcPct val="150000"/>
              </a:lnSpc>
              <a:buNone/>
            </a:pPr>
            <a:r>
              <a:rPr lang="en-US" sz="2400" b="1" dirty="0">
                <a:latin typeface="Times New Roman" panose="02020603050405020304" pitchFamily="18" charset="0"/>
                <a:cs typeface="Times New Roman" panose="02020603050405020304" pitchFamily="18" charset="0"/>
              </a:rPr>
              <a:t>Energy Solutions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4623" b="15758"/>
          <a:stretch/>
        </p:blipFill>
        <p:spPr>
          <a:xfrm>
            <a:off x="3729286" y="3076575"/>
            <a:ext cx="5071814" cy="20859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63420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Importance of Duty to Serve</a:t>
            </a:r>
          </a:p>
        </p:txBody>
      </p:sp>
      <p:sp>
        <p:nvSpPr>
          <p:cNvPr id="3" name="Content Placeholder 2"/>
          <p:cNvSpPr>
            <a:spLocks noGrp="1"/>
          </p:cNvSpPr>
          <p:nvPr>
            <p:ph sz="half" idx="1"/>
          </p:nvPr>
        </p:nvSpPr>
        <p:spPr>
          <a:xfrm>
            <a:off x="419100" y="1442906"/>
            <a:ext cx="8096250" cy="5262694"/>
          </a:xfrm>
        </p:spPr>
        <p:txBody>
          <a:bodyPr>
            <a:normAutofit/>
          </a:bodyPr>
          <a:lstStyle/>
          <a:p>
            <a:r>
              <a:rPr lang="en-US" sz="2200" dirty="0">
                <a:latin typeface="Times New Roman" panose="02020603050405020304" pitchFamily="18" charset="0"/>
                <a:cs typeface="Times New Roman" panose="02020603050405020304" pitchFamily="18" charset="0"/>
              </a:rPr>
              <a:t>FHFA should hold Enterprises accountable for their performance, ensuring they increase liquidity of mortgage investments &amp; improve distribution of investment capital for mortgage financing for underserved markets.</a:t>
            </a:r>
          </a:p>
          <a:p>
            <a:r>
              <a:rPr lang="en-US" sz="2200" dirty="0">
                <a:latin typeface="Times New Roman" panose="02020603050405020304" pitchFamily="18" charset="0"/>
                <a:cs typeface="Times New Roman" panose="02020603050405020304" pitchFamily="18" charset="0"/>
              </a:rPr>
              <a:t>FHFA’s evaluation mechanism must reward Enterprises for undertaking difficult challenges &amp; require detailed reporting that’s publicly available.</a:t>
            </a:r>
          </a:p>
          <a:p>
            <a:r>
              <a:rPr lang="en-US" sz="2200" dirty="0">
                <a:latin typeface="Times New Roman" panose="02020603050405020304" pitchFamily="18" charset="0"/>
                <a:cs typeface="Times New Roman" panose="02020603050405020304" pitchFamily="18" charset="0"/>
              </a:rPr>
              <a:t>To help the public evaluate the Enterprises’ performance &amp; plans, FHFA should release:</a:t>
            </a:r>
          </a:p>
          <a:p>
            <a:pPr lvl="1"/>
            <a:r>
              <a:rPr lang="en-US" sz="2200" dirty="0">
                <a:latin typeface="Times New Roman" panose="02020603050405020304" pitchFamily="18" charset="0"/>
                <a:cs typeface="Times New Roman" panose="02020603050405020304" pitchFamily="18" charset="0"/>
              </a:rPr>
              <a:t>all the DTS market-level ratings for 2018-2020 &amp; the scores assigned to each objective to help encourage stronger plans; &amp; </a:t>
            </a:r>
          </a:p>
          <a:p>
            <a:pPr lvl="1"/>
            <a:r>
              <a:rPr lang="en-US" sz="2200" dirty="0">
                <a:latin typeface="Times New Roman" panose="02020603050405020304" pitchFamily="18" charset="0"/>
                <a:cs typeface="Times New Roman" panose="02020603050405020304" pitchFamily="18" charset="0"/>
              </a:rPr>
              <a:t>The share of the total number of loans in each underserved market that the Enterprises plan to purchase.</a:t>
            </a:r>
          </a:p>
          <a:p>
            <a:endParaRPr lang="en-US" dirty="0">
              <a:latin typeface="Times New Roman" panose="02020603050405020304" pitchFamily="18" charset="0"/>
              <a:cs typeface="Times New Roman" panose="02020603050405020304" pitchFamily="18" charset="0"/>
            </a:endParaRPr>
          </a:p>
          <a:p>
            <a:pPr lvl="1"/>
            <a:endParaRPr lang="en-US" dirty="0"/>
          </a:p>
        </p:txBody>
      </p:sp>
    </p:spTree>
    <p:extLst>
      <p:ext uri="{BB962C8B-B14F-4D97-AF65-F5344CB8AC3E}">
        <p14:creationId xmlns:p14="http://schemas.microsoft.com/office/powerpoint/2010/main" val="4064529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670"/>
            <a:ext cx="7886700" cy="892919"/>
          </a:xfrm>
        </p:spPr>
        <p:txBody>
          <a:bodyPr>
            <a:noAutofit/>
          </a:bodyPr>
          <a:lstStyle/>
          <a:p>
            <a:pPr algn="ctr"/>
            <a:r>
              <a:rPr lang="en-US" sz="3200" dirty="0">
                <a:latin typeface="Times New Roman" panose="02020603050405020304" pitchFamily="18" charset="0"/>
                <a:cs typeface="Times New Roman" panose="02020603050405020304" pitchFamily="18" charset="0"/>
              </a:rPr>
              <a:t>Entity-Level Support to Community Development Financial Institutions (CDFIs)</a:t>
            </a:r>
          </a:p>
        </p:txBody>
      </p:sp>
      <p:sp>
        <p:nvSpPr>
          <p:cNvPr id="3" name="Content Placeholder 2"/>
          <p:cNvSpPr>
            <a:spLocks noGrp="1"/>
          </p:cNvSpPr>
          <p:nvPr>
            <p:ph sz="half" idx="1"/>
          </p:nvPr>
        </p:nvSpPr>
        <p:spPr/>
        <p:txBody>
          <a:bodyPr/>
          <a:lstStyle/>
          <a:p>
            <a:r>
              <a:rPr lang="en-US" dirty="0">
                <a:latin typeface="Times New Roman" panose="02020603050405020304" pitchFamily="18" charset="0"/>
                <a:cs typeface="Times New Roman" panose="02020603050405020304" pitchFamily="18" charset="0"/>
              </a:rPr>
              <a:t>CDFIs provide flexible sources of predevelopment &amp; interim development funds for mission-aligned development organizations to purchase, rehab &amp; preserve affordable housing.</a:t>
            </a:r>
          </a:p>
          <a:p>
            <a:r>
              <a:rPr lang="en-US" dirty="0">
                <a:latin typeface="Times New Roman" panose="02020603050405020304" pitchFamily="18" charset="0"/>
                <a:cs typeface="Times New Roman" panose="02020603050405020304" pitchFamily="18" charset="0"/>
              </a:rPr>
              <a:t>CDFIs = key partners in affordable housing preservation, because they can take small amounts of public funding &amp; leverage it with private capital, increasing the available financing for preservation.</a:t>
            </a:r>
          </a:p>
        </p:txBody>
      </p:sp>
    </p:spTree>
    <p:extLst>
      <p:ext uri="{BB962C8B-B14F-4D97-AF65-F5344CB8AC3E}">
        <p14:creationId xmlns:p14="http://schemas.microsoft.com/office/powerpoint/2010/main" val="180482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National Housing Trust Community Development Fund (NHTCDF)</a:t>
            </a:r>
          </a:p>
        </p:txBody>
      </p:sp>
      <p:sp>
        <p:nvSpPr>
          <p:cNvPr id="3" name="Content Placeholder 2"/>
          <p:cNvSpPr>
            <a:spLocks noGrp="1"/>
          </p:cNvSpPr>
          <p:nvPr>
            <p:ph sz="half" idx="1"/>
          </p:nvPr>
        </p:nvSpPr>
        <p:spPr>
          <a:xfrm>
            <a:off x="628650" y="1492250"/>
            <a:ext cx="7886700" cy="4213225"/>
          </a:xfrm>
        </p:spPr>
        <p:txBody>
          <a:bodyPr>
            <a:normAutofit lnSpcReduction="10000"/>
          </a:bodyPr>
          <a:lstStyle/>
          <a:p>
            <a:r>
              <a:rPr lang="en-US" dirty="0">
                <a:latin typeface="Times New Roman" panose="02020603050405020304" pitchFamily="18" charset="0"/>
                <a:cs typeface="Times New Roman" panose="02020603050405020304" pitchFamily="18" charset="0"/>
              </a:rPr>
              <a:t>Provides early stage acquisition &amp; development funding for developers to secure permanent financing, typically debt + Low-Income Housing Tax Credits (LIHTC)</a:t>
            </a:r>
          </a:p>
          <a:p>
            <a:r>
              <a:rPr lang="en-US" dirty="0">
                <a:latin typeface="Times New Roman" panose="02020603050405020304" pitchFamily="18" charset="0"/>
                <a:cs typeface="Times New Roman" panose="02020603050405020304" pitchFamily="18" charset="0"/>
              </a:rPr>
              <a:t>Lends to preserve or create 2,000 units/year</a:t>
            </a:r>
          </a:p>
          <a:p>
            <a:r>
              <a:rPr lang="en-US" dirty="0">
                <a:latin typeface="Times New Roman" panose="02020603050405020304" pitchFamily="18" charset="0"/>
                <a:cs typeface="Times New Roman" panose="02020603050405020304" pitchFamily="18" charset="0"/>
              </a:rPr>
              <a:t>Majority of our loans are taken out by loans from Enterprises</a:t>
            </a:r>
          </a:p>
          <a:p>
            <a:r>
              <a:rPr lang="en-US" dirty="0">
                <a:latin typeface="Times New Roman" panose="02020603050405020304" pitchFamily="18" charset="0"/>
                <a:cs typeface="Times New Roman" panose="02020603050405020304" pitchFamily="18" charset="0"/>
              </a:rPr>
              <a:t>CDFIs like NHTCDF are the only ones providing the </a:t>
            </a:r>
            <a:r>
              <a:rPr lang="en-US">
                <a:latin typeface="Times New Roman" panose="02020603050405020304" pitchFamily="18" charset="0"/>
                <a:cs typeface="Times New Roman" panose="02020603050405020304" pitchFamily="18" charset="0"/>
              </a:rPr>
              <a:t>early stage </a:t>
            </a:r>
            <a:r>
              <a:rPr lang="en-US" dirty="0">
                <a:latin typeface="Times New Roman" panose="02020603050405020304" pitchFamily="18" charset="0"/>
                <a:cs typeface="Times New Roman" panose="02020603050405020304" pitchFamily="18" charset="0"/>
              </a:rPr>
              <a:t>capital needed for the Enterprises to deploy their products.</a:t>
            </a:r>
          </a:p>
        </p:txBody>
      </p:sp>
    </p:spTree>
    <p:extLst>
      <p:ext uri="{BB962C8B-B14F-4D97-AF65-F5344CB8AC3E}">
        <p14:creationId xmlns:p14="http://schemas.microsoft.com/office/powerpoint/2010/main" val="3997836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3787D-B85A-4224-AD29-70276C103143}"/>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Entity-Level Support to CDFIs</a:t>
            </a:r>
            <a:endParaRPr lang="en-US" dirty="0"/>
          </a:p>
        </p:txBody>
      </p:sp>
      <p:sp>
        <p:nvSpPr>
          <p:cNvPr id="3" name="Content Placeholder 2">
            <a:extLst>
              <a:ext uri="{FF2B5EF4-FFF2-40B4-BE49-F238E27FC236}">
                <a16:creationId xmlns:a16="http://schemas.microsoft.com/office/drawing/2014/main" id="{905E7D97-E2DB-4AD2-9693-297837733F2A}"/>
              </a:ext>
            </a:extLst>
          </p:cNvPr>
          <p:cNvSpPr>
            <a:spLocks noGrp="1"/>
          </p:cNvSpPr>
          <p:nvPr>
            <p:ph sz="half" idx="1"/>
          </p:nvPr>
        </p:nvSpPr>
        <p:spPr>
          <a:xfrm>
            <a:off x="628650" y="1463674"/>
            <a:ext cx="7886700" cy="4289425"/>
          </a:xfrm>
        </p:spPr>
        <p:txBody>
          <a:bodyPr>
            <a:normAutofit/>
          </a:bodyPr>
          <a:lstStyle/>
          <a:p>
            <a:r>
              <a:rPr lang="en-US" dirty="0">
                <a:latin typeface="Times New Roman" panose="02020603050405020304" pitchFamily="18" charset="0"/>
                <a:cs typeface="Times New Roman" panose="02020603050405020304" pitchFamily="18" charset="0"/>
              </a:rPr>
              <a:t>Many CDFIs still lack access to the capital markets supported by the housing finance system, causing some CDFI housing lenders to experience liquidity challenges</a:t>
            </a:r>
          </a:p>
          <a:p>
            <a:r>
              <a:rPr lang="en-US" dirty="0">
                <a:latin typeface="Times New Roman" panose="02020603050405020304" pitchFamily="18" charset="0"/>
                <a:cs typeface="Times New Roman" panose="02020603050405020304" pitchFamily="18" charset="0"/>
              </a:rPr>
              <a:t>The Enterprises could provide CDFIs with liquidity for their lending activities.  This would:</a:t>
            </a:r>
          </a:p>
          <a:p>
            <a:pPr lvl="1"/>
            <a:r>
              <a:rPr lang="en-US" dirty="0">
                <a:latin typeface="Times New Roman" panose="02020603050405020304" pitchFamily="18" charset="0"/>
                <a:cs typeface="Times New Roman" panose="02020603050405020304" pitchFamily="18" charset="0"/>
              </a:rPr>
              <a:t>spur affordable housing development &amp; preservation;</a:t>
            </a:r>
          </a:p>
          <a:p>
            <a:pPr lvl="1"/>
            <a:r>
              <a:rPr lang="en-US" dirty="0">
                <a:latin typeface="Times New Roman" panose="02020603050405020304" pitchFamily="18" charset="0"/>
                <a:cs typeface="Times New Roman" panose="02020603050405020304" pitchFamily="18" charset="0"/>
              </a:rPr>
              <a:t>address the needs of low-income communities; &amp;</a:t>
            </a:r>
          </a:p>
          <a:p>
            <a:pPr lvl="1"/>
            <a:r>
              <a:rPr lang="en-US" dirty="0">
                <a:latin typeface="Times New Roman" panose="02020603050405020304" pitchFamily="18" charset="0"/>
                <a:cs typeface="Times New Roman" panose="02020603050405020304" pitchFamily="18" charset="0"/>
              </a:rPr>
              <a:t>increase support for training &amp; TA to build the capacity of lenders working in difficult-to-serve markets.</a:t>
            </a:r>
          </a:p>
        </p:txBody>
      </p:sp>
    </p:spTree>
    <p:extLst>
      <p:ext uri="{BB962C8B-B14F-4D97-AF65-F5344CB8AC3E}">
        <p14:creationId xmlns:p14="http://schemas.microsoft.com/office/powerpoint/2010/main" val="3702326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E92D3-19EC-455C-AF6A-1D379A0BD4B2}"/>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Entity-Level Support to CDFIs</a:t>
            </a:r>
            <a:endParaRPr lang="en-US" dirty="0"/>
          </a:p>
        </p:txBody>
      </p:sp>
      <p:sp>
        <p:nvSpPr>
          <p:cNvPr id="3" name="Content Placeholder 2">
            <a:extLst>
              <a:ext uri="{FF2B5EF4-FFF2-40B4-BE49-F238E27FC236}">
                <a16:creationId xmlns:a16="http://schemas.microsoft.com/office/drawing/2014/main" id="{9376D07B-B5BC-46D7-910E-39EDC65BF15F}"/>
              </a:ext>
            </a:extLst>
          </p:cNvPr>
          <p:cNvSpPr>
            <a:spLocks noGrp="1"/>
          </p:cNvSpPr>
          <p:nvPr>
            <p:ph sz="half" idx="1"/>
          </p:nvPr>
        </p:nvSpPr>
        <p:spPr>
          <a:xfrm>
            <a:off x="628650" y="1606550"/>
            <a:ext cx="7886700" cy="3937000"/>
          </a:xfrm>
        </p:spPr>
        <p:txBody>
          <a:bodyPr>
            <a:normAutofit/>
          </a:bodyPr>
          <a:lstStyle/>
          <a:p>
            <a:r>
              <a:rPr lang="en-US" dirty="0">
                <a:latin typeface="Times New Roman" panose="02020603050405020304" pitchFamily="18" charset="0"/>
                <a:cs typeface="Times New Roman" panose="02020603050405020304" pitchFamily="18" charset="0"/>
              </a:rPr>
              <a:t>NHT urges FHFA to approve entity-level support in U.S. Treasury-certified CDFIs working to preserve affordable housing &amp; allow them to receive DTS credit for those activities.</a:t>
            </a:r>
          </a:p>
          <a:p>
            <a:r>
              <a:rPr lang="en-US" dirty="0">
                <a:latin typeface="Times New Roman" panose="02020603050405020304" pitchFamily="18" charset="0"/>
                <a:cs typeface="Times New Roman" panose="02020603050405020304" pitchFamily="18" charset="0"/>
              </a:rPr>
              <a:t>Enterprises can provide capital or enhance CDFIs’ ability to raise or deploy capital.</a:t>
            </a:r>
          </a:p>
          <a:p>
            <a:r>
              <a:rPr lang="en-US" dirty="0">
                <a:latin typeface="Times New Roman" panose="02020603050405020304" pitchFamily="18" charset="0"/>
                <a:cs typeface="Times New Roman" panose="02020603050405020304" pitchFamily="18" charset="0"/>
              </a:rPr>
              <a:t>DTS credit could be received by making direct investments in or loans to CDFIs, as they were previously authorized to do.</a:t>
            </a:r>
          </a:p>
        </p:txBody>
      </p:sp>
    </p:spTree>
    <p:extLst>
      <p:ext uri="{BB962C8B-B14F-4D97-AF65-F5344CB8AC3E}">
        <p14:creationId xmlns:p14="http://schemas.microsoft.com/office/powerpoint/2010/main" val="3651743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C9D5D-1DDB-4A94-BE5A-2FEBACA3039E}"/>
              </a:ext>
            </a:extLst>
          </p:cNvPr>
          <p:cNvSpPr>
            <a:spLocks noGrp="1"/>
          </p:cNvSpPr>
          <p:nvPr>
            <p:ph type="title"/>
          </p:nvPr>
        </p:nvSpPr>
        <p:spPr>
          <a:xfrm>
            <a:off x="628650" y="169178"/>
            <a:ext cx="7886700" cy="992189"/>
          </a:xfrm>
        </p:spPr>
        <p:txBody>
          <a:bodyPr>
            <a:noAutofit/>
          </a:bodyPr>
          <a:lstStyle/>
          <a:p>
            <a:pPr algn="ctr"/>
            <a:r>
              <a:rPr lang="en-US" sz="2800" dirty="0">
                <a:latin typeface="Times New Roman" panose="02020603050405020304" pitchFamily="18" charset="0"/>
                <a:cs typeface="Times New Roman" panose="02020603050405020304" pitchFamily="18" charset="0"/>
              </a:rPr>
              <a:t>Low-Income Housing Tax Credit (LIHTC) Equity Investments in Affordable Housing Preservation</a:t>
            </a:r>
          </a:p>
        </p:txBody>
      </p:sp>
      <p:sp>
        <p:nvSpPr>
          <p:cNvPr id="3" name="Content Placeholder 2">
            <a:extLst>
              <a:ext uri="{FF2B5EF4-FFF2-40B4-BE49-F238E27FC236}">
                <a16:creationId xmlns:a16="http://schemas.microsoft.com/office/drawing/2014/main" id="{EFA1C04B-6F40-453D-923B-319EBA6F8578}"/>
              </a:ext>
            </a:extLst>
          </p:cNvPr>
          <p:cNvSpPr>
            <a:spLocks noGrp="1"/>
          </p:cNvSpPr>
          <p:nvPr>
            <p:ph sz="half" idx="1"/>
          </p:nvPr>
        </p:nvSpPr>
        <p:spPr>
          <a:xfrm>
            <a:off x="628650" y="1571624"/>
            <a:ext cx="7886700" cy="4200525"/>
          </a:xfrm>
        </p:spPr>
        <p:txBody>
          <a:bodyPr>
            <a:normAutofit/>
          </a:bodyPr>
          <a:lstStyle/>
          <a:p>
            <a:r>
              <a:rPr lang="en-US" dirty="0">
                <a:latin typeface="Times New Roman" panose="02020603050405020304" pitchFamily="18" charset="0"/>
                <a:cs typeface="Times New Roman" panose="02020603050405020304" pitchFamily="18" charset="0"/>
              </a:rPr>
              <a:t>Given the critical need to preserve affordable rental housing, NHT urges FHFA to allow the Enterprises to be eligible for DTS credit for LIHTC equity investments as well as mortgage purchases in affordable housing preservation transactions.</a:t>
            </a:r>
          </a:p>
          <a:p>
            <a:r>
              <a:rPr lang="en-US" dirty="0">
                <a:latin typeface="Times New Roman" panose="02020603050405020304" pitchFamily="18" charset="0"/>
                <a:cs typeface="Times New Roman" panose="02020603050405020304" pitchFamily="18" charset="0"/>
              </a:rPr>
              <a:t>LIHTC = primary source of capital available for preservation</a:t>
            </a:r>
          </a:p>
          <a:p>
            <a:r>
              <a:rPr lang="en-US" dirty="0">
                <a:latin typeface="Times New Roman" panose="02020603050405020304" pitchFamily="18" charset="0"/>
                <a:cs typeface="Times New Roman" panose="02020603050405020304" pitchFamily="18" charset="0"/>
              </a:rPr>
              <a:t>DTS credit for LIHTC equity investments could provide greater liquidity for affordable housing preservation.</a:t>
            </a:r>
          </a:p>
        </p:txBody>
      </p:sp>
    </p:spTree>
    <p:extLst>
      <p:ext uri="{BB962C8B-B14F-4D97-AF65-F5344CB8AC3E}">
        <p14:creationId xmlns:p14="http://schemas.microsoft.com/office/powerpoint/2010/main" val="1705043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8B9F5-5B28-4849-B553-3CCDA980EDAF}"/>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Non-LIHTC Equity Investments</a:t>
            </a:r>
          </a:p>
        </p:txBody>
      </p:sp>
      <p:sp>
        <p:nvSpPr>
          <p:cNvPr id="3" name="Content Placeholder 2">
            <a:extLst>
              <a:ext uri="{FF2B5EF4-FFF2-40B4-BE49-F238E27FC236}">
                <a16:creationId xmlns:a16="http://schemas.microsoft.com/office/drawing/2014/main" id="{47CD96FD-E654-45B3-8456-5AEC5A15DC47}"/>
              </a:ext>
            </a:extLst>
          </p:cNvPr>
          <p:cNvSpPr>
            <a:spLocks noGrp="1"/>
          </p:cNvSpPr>
          <p:nvPr>
            <p:ph sz="half" idx="1"/>
          </p:nvPr>
        </p:nvSpPr>
        <p:spPr>
          <a:xfrm>
            <a:off x="628650" y="1879134"/>
            <a:ext cx="7886700" cy="3540154"/>
          </a:xfrm>
        </p:spPr>
        <p:txBody>
          <a:bodyPr/>
          <a:lstStyle/>
          <a:p>
            <a:r>
              <a:rPr lang="en-US" dirty="0">
                <a:latin typeface="Times New Roman" panose="02020603050405020304" pitchFamily="18" charset="0"/>
                <a:cs typeface="Times New Roman" panose="02020603050405020304" pitchFamily="18" charset="0"/>
              </a:rPr>
              <a:t>The ability to facilitate a more liquid secondary market for preserving affordable housing is heavily dependent on the availability of equity investments.</a:t>
            </a:r>
          </a:p>
          <a:p>
            <a:r>
              <a:rPr lang="en-US" dirty="0">
                <a:latin typeface="Times New Roman" panose="02020603050405020304" pitchFamily="18" charset="0"/>
                <a:cs typeface="Times New Roman" panose="02020603050405020304" pitchFamily="18" charset="0"/>
              </a:rPr>
              <a:t>NHT urges FHFA to authorize the Enterprises to provide non-LIHTC equity investments, which would help provide capital for unsubsidized rental housing serving low- &amp; moderate-income renters.</a:t>
            </a:r>
          </a:p>
        </p:txBody>
      </p:sp>
    </p:spTree>
    <p:extLst>
      <p:ext uri="{BB962C8B-B14F-4D97-AF65-F5344CB8AC3E}">
        <p14:creationId xmlns:p14="http://schemas.microsoft.com/office/powerpoint/2010/main" val="39368272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T Presentation Template" id="{792DF8DC-B72B-4D71-87DE-4A9FCF5146F1}" vid="{94C817BD-F30E-45DD-A116-4DD101494D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045E0B0F3E9D4CBF6C5018A41D81D1" ma:contentTypeVersion="3" ma:contentTypeDescription="Create a new document." ma:contentTypeScope="" ma:versionID="3590a4e458905c45ef1ceac0885775c1">
  <xsd:schema xmlns:xsd="http://www.w3.org/2001/XMLSchema" xmlns:xs="http://www.w3.org/2001/XMLSchema" xmlns:p="http://schemas.microsoft.com/office/2006/metadata/properties" xmlns:ns1="http://schemas.microsoft.com/sharepoint/v3" xmlns:ns2="946b7fcb-b6b4-4ef2-be73-dba3a580ace5" xmlns:ns3="054c2eff-e66d-4d5e-80b6-2379bad19f6c" targetNamespace="http://schemas.microsoft.com/office/2006/metadata/properties" ma:root="true" ma:fieldsID="869e85712159980e0a74c6dbbf526c18" ns1:_="" ns2:_="" ns3:_="">
    <xsd:import namespace="http://schemas.microsoft.com/sharepoint/v3"/>
    <xsd:import namespace="946b7fcb-b6b4-4ef2-be73-dba3a580ace5"/>
    <xsd:import namespace="054c2eff-e66d-4d5e-80b6-2379bad19f6c"/>
    <xsd:element name="properties">
      <xsd:complexType>
        <xsd:sequence>
          <xsd:element name="documentManagement">
            <xsd:complexType>
              <xsd:all>
                <xsd:element ref="ns1:PublishingStartDate" minOccurs="0"/>
                <xsd:element ref="ns1:PublishingExpirationDate" minOccurs="0"/>
                <xsd:element ref="ns2:SendEmailAlert"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46b7fcb-b6b4-4ef2-be73-dba3a580ace5" elementFormDefault="qualified">
    <xsd:import namespace="http://schemas.microsoft.com/office/2006/documentManagement/types"/>
    <xsd:import namespace="http://schemas.microsoft.com/office/infopath/2007/PartnerControls"/>
    <xsd:element name="SendEmailAlert" ma:index="10" nillable="true" ma:displayName="SendEmailAlert" ma:default="1" ma:description="A flag to control the Email Alerts for the page. If set to true, an email alert will be sent out provided the Email Alerts feature is turned on." ma:internalName="SendEmailAler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54c2eff-e66d-4d5e-80b6-2379bad19f6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SendEmailAlert xmlns="946b7fcb-b6b4-4ef2-be73-dba3a580ace5">true</SendEmailAlert>
    <PublishingStartDate xmlns="http://schemas.microsoft.com/sharepoint/v3" xsi:nil="true"/>
  </documentManagement>
</p:properties>
</file>

<file path=customXml/itemProps1.xml><?xml version="1.0" encoding="utf-8"?>
<ds:datastoreItem xmlns:ds="http://schemas.openxmlformats.org/officeDocument/2006/customXml" ds:itemID="{7E659569-3F7D-4BD0-8267-EF47127866CF}"/>
</file>

<file path=customXml/itemProps2.xml><?xml version="1.0" encoding="utf-8"?>
<ds:datastoreItem xmlns:ds="http://schemas.openxmlformats.org/officeDocument/2006/customXml" ds:itemID="{2868A4CB-B8C5-4917-A8C7-3F896E797849}"/>
</file>

<file path=customXml/itemProps3.xml><?xml version="1.0" encoding="utf-8"?>
<ds:datastoreItem xmlns:ds="http://schemas.openxmlformats.org/officeDocument/2006/customXml" ds:itemID="{D975ED30-401F-46BA-A674-1126693857AF}"/>
</file>

<file path=docProps/app.xml><?xml version="1.0" encoding="utf-8"?>
<Properties xmlns="http://schemas.openxmlformats.org/officeDocument/2006/extended-properties" xmlns:vt="http://schemas.openxmlformats.org/officeDocument/2006/docPropsVTypes">
  <Template>NHT Presentation Template</Template>
  <TotalTime>1246</TotalTime>
  <Words>919</Words>
  <Application>Microsoft Office PowerPoint</Application>
  <PresentationFormat>On-screen Show (4:3)</PresentationFormat>
  <Paragraphs>69</Paragraphs>
  <Slides>13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Black</vt:lpstr>
      <vt:lpstr>Calibri</vt:lpstr>
      <vt:lpstr>Times New Roman</vt:lpstr>
      <vt:lpstr>Office Theme</vt:lpstr>
      <vt:lpstr>National Housing Trust</vt:lpstr>
      <vt:lpstr>National Housing Trust</vt:lpstr>
      <vt:lpstr>Importance of Duty to Serve</vt:lpstr>
      <vt:lpstr>Entity-Level Support to Community Development Financial Institutions (CDFIs)</vt:lpstr>
      <vt:lpstr>National Housing Trust Community Development Fund (NHTCDF)</vt:lpstr>
      <vt:lpstr>Entity-Level Support to CDFIs</vt:lpstr>
      <vt:lpstr>Entity-Level Support to CDFIs</vt:lpstr>
      <vt:lpstr>Low-Income Housing Tax Credit (LIHTC) Equity Investments in Affordable Housing Preservation</vt:lpstr>
      <vt:lpstr>Non-LIHTC Equity Investments</vt:lpstr>
      <vt:lpstr>Unsubsidized Affordable Housing is Disappearing</vt:lpstr>
      <vt:lpstr>Non-LIHTC Equity Investments</vt:lpstr>
      <vt:lpstr>Non-LIHTC Equity Investments</vt:lpstr>
      <vt:lpstr>Ellen Lurie Hoffman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Halley Henry</dc:creator>
  <cp:lastModifiedBy>Ellen Lurie Hoffman</cp:lastModifiedBy>
  <cp:revision>33</cp:revision>
  <cp:lastPrinted>2017-02-08T15:52:36Z</cp:lastPrinted>
  <dcterms:created xsi:type="dcterms:W3CDTF">2018-12-13T18:59:54Z</dcterms:created>
  <dcterms:modified xsi:type="dcterms:W3CDTF">2021-07-08T13:48:46Z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0x01010041045E0B0F3E9D4CBF6C5018A41D81D1</vt:lpwstr>
  </property>
</Properties>
</file>